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Oswald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6" roundtripDataSignature="AMtx7mgnJD7yao16OlilZ5h1Q9gIOZ1V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Oswald-bold.fntdata"/><Relationship Id="rId10" Type="http://schemas.openxmlformats.org/officeDocument/2006/relationships/slide" Target="slides/slide5.xml"/><Relationship Id="rId54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bc0697fb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2bc0697fb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a88d3fd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2a88d3fd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a88d3fd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2a88d3fd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a88d3fda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2a88d3fd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a88d3fd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2a88d3fd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a88d3fd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2a88d3fd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a88d3fda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2a88d3fda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a88d3fda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2a88d3fda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a88d3fda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2a88d3fda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a88d3fd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2a88d3fd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a88d3fda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2a88d3fda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a88d3fda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2a88d3fda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4025c50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94025c50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4025c50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94025c50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bc0697fb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2bc0697f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code.google.com/archive/p/word2vec/" TargetMode="External"/><Relationship Id="rId4" Type="http://schemas.openxmlformats.org/officeDocument/2006/relationships/hyperlink" Target="https://nlp.stanford.edu/projects/glove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80"/>
              <a:buFont typeface="Arial"/>
              <a:buNone/>
            </a:pPr>
            <a:r>
              <a:rPr b="0" i="0" lang="en" sz="39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CSE44</a:t>
            </a:r>
            <a:r>
              <a:rPr lang="en" sz="398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b="0" i="0" lang="en" sz="39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 Natural Language Processing II</a:t>
            </a:r>
            <a:endParaRPr b="0" i="0" sz="398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Dr. Farig Sadeque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BRAC University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bc0697fbb_2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TF-IDF</a:t>
            </a:r>
            <a:endParaRPr/>
          </a:p>
        </p:txBody>
      </p:sp>
      <p:pic>
        <p:nvPicPr>
          <p:cNvPr id="109" name="Google Shape;109;g32bc0697fbb_2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600" y="1145375"/>
            <a:ext cx="2906801" cy="4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2bc0697fbb_2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5613" y="1572400"/>
            <a:ext cx="2692775" cy="68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2bc0697fbb_2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 is a word, d is a document, D is the corpus, N = |D|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Intuitions:</a:t>
            </a:r>
            <a:endParaRPr b="1" sz="20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frequent in a single context is good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avoid infinities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appearing in every document is bad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score of 100 (vs. 1) is not 100 times more relevant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Perfect word representations</a:t>
            </a:r>
            <a:endParaRPr/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shared lemmas: mouse/mice, dormir/duermes,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word senses: computer mouse vs. pet mouse, river bank vs. financial bank,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synonyms: couch/sofa, car/automobile,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antonyms: long/short, dark/light,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similarity: dog/cat, doctor/nurse,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relatedness: cup/coffee, scalpel/surgeon,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valence: excited and relaxed are high valence, depressed and angry are low valence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arousal: excited and angry are high arousal, relaxed and depressed are low arousal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Neighboring words hint at semantics</a:t>
            </a:r>
            <a:endParaRPr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Imagine you didn’t know what ignite meant: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. . . fusion fire does not ignite till temperatures . . 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. . . plumes of flame ignite from the smokestacks . . 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. . . over low heat. Ignite with a match …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But you had seen another word in similar contexts: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. . . the way the fire is lit or the heat source . . 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... flame couldn’t have lit a cigarette . . 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. . . kiln-dried logs that lit with a match 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1"/>
              <a:buNone/>
            </a:pPr>
            <a:r>
              <a:rPr lang="en"/>
              <a:t>Intuition: if two words are semantically similar, they will appear in text with similar surrounding words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Term-term matrix</a:t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A term-term co-occurrence matrix X is a |V|x|V| matrix where: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|V| is the number of words in the vocabulary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each cell X</a:t>
            </a:r>
            <a:r>
              <a:rPr baseline="-25000" lang="en"/>
              <a:t>i,j </a:t>
            </a:r>
            <a:r>
              <a:rPr lang="en"/>
              <a:t>records how often word j occurred in the context of word i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each row X</a:t>
            </a:r>
            <a:r>
              <a:rPr baseline="-25000" lang="en"/>
              <a:t>i</a:t>
            </a:r>
            <a:r>
              <a:rPr lang="en"/>
              <a:t> is the vector representation for word 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Context may be defined in different ways: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same document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same sentence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Within ±n words of each other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V is typically the 10,000 - 50,000 most frequent words)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Each word is represented by a large vector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Easy way to build a term-term matrix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a binary BoW for the sentences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Transpose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Multiply it with the original matrix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Voila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it: docs = ["any big cat", "big cat", "cat dog cat"]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Comparing word vectors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you know the vectors you built make any sense?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need to compare these vectors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techniques do we have?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common similarity measure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6375" y="1497875"/>
            <a:ext cx="3431249" cy="18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Cosine similarity: Why?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Range is between 1 and -1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not Euclidean distance?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try this for this three vectors: u = [0, 1, 0, 1] v = [1, 0, 1, 0] w = [3, 0, 3, 0]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What is the cosine similarity? What is the Euclidean distance? Which one makes more sense?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088" y="1415300"/>
            <a:ext cx="1189425" cy="6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What’s wrong with term term matrix?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Sparse. Very sparse.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carry any contextual information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represent how important a word is in a sentence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Using word vectors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word tasks: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finding synonyms via cosine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classifier features when the input is one word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For sentence/document tasks: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First, combine all word vectors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combine yourself (using centroid technique): usually needed for classical ML models; 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let an RNN handle things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vectors can then be used for classification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Lecture 4: Word Representations</a:t>
            </a:r>
            <a:endParaRPr b="0" i="0" sz="39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Sparse vs. dense vectors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Vectors we studied are very sparse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Advantages of small, dense word vectors: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fewer feature weights to learn in machine learning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fewer features can reduce overfitting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forces sharing; there are not enough dimensions for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word to be completely independent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Rather than count co-occurrence, let’s try to predict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do it in two ways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 the target word given the neighboring words: CBOW</a:t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 the neighboring words given the target word: Skip-gram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CBOW is easy, but…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focus on Skip-gram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0450" y="2107278"/>
            <a:ext cx="2719601" cy="3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5006" y="2699650"/>
            <a:ext cx="2750481" cy="3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Skip-gram embeddings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Input: a word, taken from some text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Output: the 5 preceding and 5 following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it!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Input: hippopotamus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Output: [?, ?, ?, ?, ?, hippopotamus, ?, ?, ?, ?, ?]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Skip-gram embeddings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Input: a word, taken from some text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Output: the 5 preceding and 5 following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it!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Input: hippopotamus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Output: [?, ?, ?, ?, ?, hippopotamus, ?, ?, ?, ?, ?]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task is impossible! But that’s okay because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Creating training data is easy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We’ll only use word vectors learned as part of training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a88d3fda4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Creating Training Data is Easy</a:t>
            </a:r>
            <a:endParaRPr/>
          </a:p>
        </p:txBody>
      </p:sp>
      <p:pic>
        <p:nvPicPr>
          <p:cNvPr id="199" name="Google Shape;199;g32a88d3fda4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438" y="941525"/>
            <a:ext cx="809513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a88d3fda4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Training an embedding model</a:t>
            </a:r>
            <a:endParaRPr/>
          </a:p>
        </p:txBody>
      </p:sp>
      <p:pic>
        <p:nvPicPr>
          <p:cNvPr id="205" name="Google Shape;205;g32a88d3fda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013" y="1017725"/>
            <a:ext cx="631798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a88d3fda4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Training an embedding model </a:t>
            </a:r>
            <a:endParaRPr/>
          </a:p>
        </p:txBody>
      </p:sp>
      <p:pic>
        <p:nvPicPr>
          <p:cNvPr id="211" name="Google Shape;211;g32a88d3fda4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038" y="1017725"/>
            <a:ext cx="681791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a88d3fda4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with this model</a:t>
            </a:r>
            <a:endParaRPr/>
          </a:p>
        </p:txBody>
      </p:sp>
      <p:sp>
        <p:nvSpPr>
          <p:cNvPr id="217" name="Google Shape;217;g32a88d3fda4_0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3 is very expensive as we have to project the output into the entire vocabulary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Especially, we have to do it for every single step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a88d3fda4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switch the task: Mikolov’s entry</a:t>
            </a:r>
            <a:endParaRPr/>
          </a:p>
        </p:txBody>
      </p:sp>
      <p:sp>
        <p:nvSpPr>
          <p:cNvPr id="223" name="Google Shape;223;g32a88d3fda4_0_25"/>
          <p:cNvSpPr txBox="1"/>
          <p:nvPr>
            <p:ph idx="1" type="body"/>
          </p:nvPr>
        </p:nvSpPr>
        <p:spPr>
          <a:xfrm>
            <a:off x="311700" y="2773925"/>
            <a:ext cx="85206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This converts a complex neural learning task into a simple log-linear binary classification task</a:t>
            </a:r>
            <a:endParaRPr/>
          </a:p>
        </p:txBody>
      </p:sp>
      <p:pic>
        <p:nvPicPr>
          <p:cNvPr id="224" name="Google Shape;224;g32a88d3fda4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82275"/>
            <a:ext cx="4166013" cy="11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32a88d3fda4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9825" y="1458474"/>
            <a:ext cx="4250200" cy="11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a88d3fda4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Converting the data for this task</a:t>
            </a:r>
            <a:endParaRPr/>
          </a:p>
        </p:txBody>
      </p:sp>
      <p:pic>
        <p:nvPicPr>
          <p:cNvPr id="231" name="Google Shape;231;g32a88d3fda4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575" y="1017725"/>
            <a:ext cx="81448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Co-occurrence (SLP 6)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TF-IDF (SLP 6)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Embeddings (SLP 6 and lecture)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a88d3fda4_0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Converting the data for this task</a:t>
            </a:r>
            <a:endParaRPr/>
          </a:p>
        </p:txBody>
      </p:sp>
      <p:pic>
        <p:nvPicPr>
          <p:cNvPr id="237" name="Google Shape;237;g32a88d3fda4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575" y="1017725"/>
            <a:ext cx="814486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32a88d3fda4_0_52"/>
          <p:cNvSpPr/>
          <p:nvPr/>
        </p:nvSpPr>
        <p:spPr>
          <a:xfrm>
            <a:off x="7729350" y="1984050"/>
            <a:ext cx="507900" cy="2510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32a88d3fda4_0_52"/>
          <p:cNvSpPr txBox="1"/>
          <p:nvPr/>
        </p:nvSpPr>
        <p:spPr>
          <a:xfrm>
            <a:off x="3507350" y="3479150"/>
            <a:ext cx="12414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one’s is no good for learning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g32a88d3fda4_0_52"/>
          <p:cNvCxnSpPr>
            <a:stCxn id="238" idx="2"/>
            <a:endCxn id="239" idx="2"/>
          </p:cNvCxnSpPr>
          <p:nvPr/>
        </p:nvCxnSpPr>
        <p:spPr>
          <a:xfrm flipH="1" rot="5400000">
            <a:off x="5947500" y="2458950"/>
            <a:ext cx="216300" cy="3855300"/>
          </a:xfrm>
          <a:prstGeom prst="bentConnector3">
            <a:avLst>
              <a:gd fmla="val -11009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a88d3fda4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Negative sampling</a:t>
            </a:r>
            <a:endParaRPr/>
          </a:p>
        </p:txBody>
      </p:sp>
      <p:pic>
        <p:nvPicPr>
          <p:cNvPr id="246" name="Google Shape;246;g32a88d3fda4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63" y="1433513"/>
            <a:ext cx="58578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a88d3fda4_0_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Word2vec Training</a:t>
            </a:r>
            <a:endParaRPr/>
          </a:p>
        </p:txBody>
      </p:sp>
      <p:sp>
        <p:nvSpPr>
          <p:cNvPr id="252" name="Google Shape;252;g32a88d3fda4_0_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determine the size of our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two matrices – an Embedding matrix and a Context matrix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Initialize these matrices with random values</a:t>
            </a:r>
            <a:endParaRPr/>
          </a:p>
        </p:txBody>
      </p:sp>
      <p:pic>
        <p:nvPicPr>
          <p:cNvPr id="253" name="Google Shape;253;g32a88d3fda4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985" y="2112175"/>
            <a:ext cx="4888025" cy="29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a88d3fda4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Word2vec Training</a:t>
            </a:r>
            <a:endParaRPr/>
          </a:p>
        </p:txBody>
      </p:sp>
      <p:pic>
        <p:nvPicPr>
          <p:cNvPr id="259" name="Google Shape;259;g32a88d3fda4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272" y="1560600"/>
            <a:ext cx="2581575" cy="26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32a88d3fda4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4000" y="1724963"/>
            <a:ext cx="5738674" cy="227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a88d3fda4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Word2vec Training</a:t>
            </a:r>
            <a:endParaRPr/>
          </a:p>
        </p:txBody>
      </p:sp>
      <p:pic>
        <p:nvPicPr>
          <p:cNvPr id="266" name="Google Shape;266;g32a88d3fda4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113" y="1017725"/>
            <a:ext cx="67857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Using embeddings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rarely necessary to train skip-gram or GloVe directly.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Download pre-trained word embeddings: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Skip-gram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https://code.google.com/archive/p/word2vec/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GloVe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https://nlp.stanford.edu/projects/glove/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Many models provide pre-trained embeddings: https://github.com/Hironsan/awesome-embedding-models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Which one should I choose? Try a few and see what works!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4025c506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Semantic properties of embeddings</a:t>
            </a:r>
            <a:endParaRPr/>
          </a:p>
        </p:txBody>
      </p:sp>
      <p:sp>
        <p:nvSpPr>
          <p:cNvPr id="278" name="Google Shape;278;g294025c506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types of similarity or association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Based on the context window, word association changes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smaller window sizes (2-15) lead to embeddings where high similarity scores between two embeddings indicates that the words are interchangeable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Larger window sizes (15-50, or even more) lead to embeddings where similarity is more indicative of relatedness of the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Analogy/relational similarity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Parallelogram model: Apple is to Tree as Grape is to _____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Historical context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4025c5063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Historical semantic context</a:t>
            </a:r>
            <a:endParaRPr/>
          </a:p>
        </p:txBody>
      </p:sp>
      <p:pic>
        <p:nvPicPr>
          <p:cNvPr id="284" name="Google Shape;284;g294025c506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013" y="1179725"/>
            <a:ext cx="7921975" cy="26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Inspecting embeddings</a:t>
            </a:r>
            <a:endParaRPr/>
          </a:p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I know if my word embeddings make sense?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by hands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the words to a visible dimension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linear algebra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Visualizing embeddings</a:t>
            </a:r>
            <a:endParaRPr/>
          </a:p>
        </p:txBody>
      </p:sp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We usually have very high-dimensional vectors for each words. t-SNE can project down to 2. </a:t>
            </a:r>
            <a:endParaRPr/>
          </a:p>
        </p:txBody>
      </p:sp>
      <p:pic>
        <p:nvPicPr>
          <p:cNvPr id="297" name="Google Shape;2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812" y="1716725"/>
            <a:ext cx="5364373" cy="3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Computers do not understand semantics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Representation of text needs to include some sort of semantic information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Algebra</a:t>
            </a:r>
            <a:endParaRPr/>
          </a:p>
        </p:txBody>
      </p:sp>
      <p:pic>
        <p:nvPicPr>
          <p:cNvPr id="303" name="Google Shape;3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038" y="1170128"/>
            <a:ext cx="7001925" cy="29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Other standard evaluations</a:t>
            </a:r>
            <a:endParaRPr/>
          </a:p>
        </p:txBody>
      </p:sp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Correlation with human judgments of similarity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WordSim-353</a:t>
            </a:r>
            <a:r>
              <a:rPr lang="en"/>
              <a:t> noun similarity, e.g., (plane, car, 5.77)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SimLex-999</a:t>
            </a:r>
            <a:r>
              <a:rPr lang="en"/>
              <a:t> adjective, noun, and verb similarities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SCWS</a:t>
            </a:r>
            <a:r>
              <a:rPr lang="en"/>
              <a:t> word similarity given sentential context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STS</a:t>
            </a:r>
            <a:r>
              <a:rPr lang="en"/>
              <a:t> sentence-level similarity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 at similarity-based task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TOEFL</a:t>
            </a:r>
            <a:r>
              <a:rPr lang="en"/>
              <a:t> e.g., Levied is closest in meaning to: imposed, believed, requested, correlated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analogies</a:t>
            </a:r>
            <a:r>
              <a:rPr lang="en"/>
              <a:t> e.g., Athens is to Greece as Oslo is to ____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Bias in embeddings</a:t>
            </a:r>
            <a:endParaRPr/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Embeddings reflect the language they were trained 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6" name="Google Shape;3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300" y="1714503"/>
            <a:ext cx="6735401" cy="24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Contextual word embeddings</a:t>
            </a:r>
            <a:endParaRPr/>
          </a:p>
        </p:txBody>
      </p:sp>
      <p:sp>
        <p:nvSpPr>
          <p:cNvPr id="322" name="Google Shape;32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Traditional word vectors ignore context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river bank: [ 0.3, -0.1, -0.2]  [ 0.1, -0.3, -0.2]  </a:t>
            </a:r>
            <a:r>
              <a:rPr lang="en">
                <a:solidFill>
                  <a:srgbClr val="FF0000"/>
                </a:solidFill>
              </a:rPr>
              <a:t>[-0.6, 0.3, -0.1]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bank deposit: [ 0.0 , 0.0 , -0.2]  </a:t>
            </a:r>
            <a:r>
              <a:rPr lang="en">
                <a:solidFill>
                  <a:srgbClr val="FF0000"/>
                </a:solidFill>
              </a:rPr>
              <a:t>[-0.6, 0.3, -0.1]</a:t>
            </a:r>
            <a:r>
              <a:rPr lang="en"/>
              <a:t>  [-0.3, -0.3, 0.0]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Should these two banks really have the same vectors?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Contextual word embeddings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28" name="Google Shape;32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875" y="1017725"/>
            <a:ext cx="57822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contextual word embeddings</a:t>
            </a:r>
            <a:endParaRPr/>
          </a:p>
        </p:txBody>
      </p:sp>
      <p:sp>
        <p:nvSpPr>
          <p:cNvPr id="334" name="Google Shape;33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need to make up a prediction task that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takes n words as 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produces n vectors as output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requires only unlabeled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ELMo’s task: language modeling</a:t>
            </a:r>
            <a:endParaRPr/>
          </a:p>
        </p:txBody>
      </p:sp>
      <p:sp>
        <p:nvSpPr>
          <p:cNvPr id="340" name="Google Shape;34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a language model?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a sequence of words, what is the next most probable word?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Unsupervised, great for learning representations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ELMo combines a forward language model and a backward language model.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Transformers use the same idea, but in a much larger canvas.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ELMo’s task: language modeling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46" name="Google Shape;3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477" y="1093925"/>
            <a:ext cx="3933050" cy="383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use contextual word embeddings?</a:t>
            </a:r>
            <a:endParaRPr/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Contextual word embeddings are trained on unlabeled data. How do we use them on the task we care about?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Extract word vectors, use as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Fine-tune contextual embedding model, i.e., continue training the model, but now on our labeled data instead of the unlabeled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Representation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Sentence-level representation problems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Co-occurrence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TF-IDF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Embeddings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Problems with BoW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Too sparse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What’s wrong with sparsity?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Completely ignores word order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Almost no semantic information preserved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But, works pretty well!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problem with sentence-level representation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Dogs chew snacks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Canines eat treats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problem with sentence-level representation</a:t>
            </a:r>
            <a:endParaRPr/>
          </a:p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292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16"/>
              <a:t>Dogs chew snacks</a:t>
            </a:r>
            <a:endParaRPr sz="2316"/>
          </a:p>
          <a:p>
            <a:pPr indent="-34292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16"/>
              <a:t>Canines eat treats</a:t>
            </a:r>
            <a:endParaRPr sz="2316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-32389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929"/>
              <a:t>No feature overlap whatsoever. If we try to calculate similarity, they are 100% dissimilar. But are they?</a:t>
            </a:r>
            <a:endParaRPr sz="1929"/>
          </a:p>
          <a:p>
            <a:pPr indent="-3238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29"/>
              <a:t>Solution: instead of creating sentence level representations, let’s go to smaller units i.e. words</a:t>
            </a:r>
            <a:endParaRPr sz="1929"/>
          </a:p>
        </p:txBody>
      </p:sp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538" y="1892723"/>
            <a:ext cx="4840926" cy="17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0697fbb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smarter sentence representation: TF-IDF</a:t>
            </a:r>
            <a:endParaRPr/>
          </a:p>
        </p:txBody>
      </p:sp>
      <p:sp>
        <p:nvSpPr>
          <p:cNvPr id="103" name="Google Shape;103;g32bc0697fbb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TF-IDF: Term Frequency - </a:t>
            </a:r>
            <a:r>
              <a:rPr lang="en">
                <a:solidFill>
                  <a:srgbClr val="FF0000"/>
                </a:solidFill>
              </a:rPr>
              <a:t>Inverse</a:t>
            </a:r>
            <a:r>
              <a:rPr lang="en"/>
              <a:t> Document Frequency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Intuition: An informative term should: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Occurs many times in some specific contexts (TF)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occur in every context (IDF)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TF </a:t>
            </a:r>
            <a:r>
              <a:rPr i="1" lang="en">
                <a:solidFill>
                  <a:srgbClr val="FF0000"/>
                </a:solidFill>
              </a:rPr>
              <a:t>vector</a:t>
            </a:r>
            <a:r>
              <a:rPr lang="en"/>
              <a:t> is informative; it’s frequent in these slides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DF </a:t>
            </a:r>
            <a:r>
              <a:rPr i="1" lang="en">
                <a:solidFill>
                  <a:srgbClr val="FF0000"/>
                </a:solidFill>
              </a:rPr>
              <a:t>the</a:t>
            </a:r>
            <a:r>
              <a:rPr lang="en"/>
              <a:t> is uninformative; it’s frequent everywhere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