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</p:sldIdLst>
  <p:sldSz cy="5143500" cx="9144000"/>
  <p:notesSz cx="6858000" cy="9144000"/>
  <p:embeddedFontLst>
    <p:embeddedFont>
      <p:font typeface="Oswald"/>
      <p:regular r:id="rId65"/>
      <p:bold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67" roundtripDataSignature="AMtx7mh9SjypjOXFPWEMM2BeCgUoX5J2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Oswald-bold.fntdata"/><Relationship Id="rId21" Type="http://schemas.openxmlformats.org/officeDocument/2006/relationships/slide" Target="slides/slide16.xml"/><Relationship Id="rId65" Type="http://schemas.openxmlformats.org/officeDocument/2006/relationships/font" Target="fonts/Oswald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customschemas.google.com/relationships/presentationmetadata" Target="meta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4cf9a2909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214cf9a2909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4cf9a2909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214cf9a2909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4cf9a2909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214cf9a2909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4cf9a2909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214cf9a2909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4cf9a2909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214cf9a2909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4cf9a2909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14cf9a2909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4cf9a2909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14cf9a2909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4cf9a2909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14cf9a2909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4cf9a2909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14cf9a2909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4cf9a2909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214cf9a2909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14cf9a2909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214cf9a2909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14cf9a2909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214cf9a2909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4cf9a2909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214cf9a2909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14cf9a2909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214cf9a2909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14cf9a2909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214cf9a2909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14cf9a2909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214cf9a2909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14cf9a2909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214cf9a2909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14cf9a2909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214cf9a2909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14cf9a2909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214cf9a2909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14cf9a2909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214cf9a2909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14cf9a29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214cf9a29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14cf9a2909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214cf9a2909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14cf9a2909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214cf9a2909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14cf9a2909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214cf9a2909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14cf9a2909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214cf9a2909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14cf9a2909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214cf9a2909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14cf9a2909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214cf9a2909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14cf9a2909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214cf9a2909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14cf9a2909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214cf9a2909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14cf9a2909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214cf9a2909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4cf9a2909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214cf9a2909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14cf9a2909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214cf9a2909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14cf9a2909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214cf9a2909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14cf9a2909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214cf9a2909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2901c2b585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22901c2b585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2901c2b585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22901c2b585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2901c2b585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22901c2b585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2901c2b585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22901c2b585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9f39ea08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29f39ea08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2901c2b58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g22901c2b58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ec4426da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1ec4426da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4cf9a2909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214cf9a2909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2901c2b585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22901c2b585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14cf9a2909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214cf9a2909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ec4426dae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1ec4426dae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ec4426da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g1ec4426da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14cf9a2909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g214cf9a2909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14cf9a2909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g214cf9a2909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16f57c24c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g216f57c24c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63b911e27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g263b911e27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63b911e27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263b911e27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63b911e27c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g263b911e27c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4cf9a2909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214cf9a2909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4cf9a2909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214cf9a2909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4cf9a2909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14cf9a2909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4cf9a290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214cf9a290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6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5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6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6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1.png"/><Relationship Id="rId6" Type="http://schemas.openxmlformats.org/officeDocument/2006/relationships/image" Target="../media/image12.png"/><Relationship Id="rId7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1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31.png"/><Relationship Id="rId6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arxiv.org/pdf/1412.6980.pdf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Relationship Id="rId4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jpg"/><Relationship Id="rId4" Type="http://schemas.openxmlformats.org/officeDocument/2006/relationships/hyperlink" Target="https://karpathy.github.io/2015/05/21/rnn-effectiveness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colah.github.io/posts/2015-08-Understanding-LSTMs/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324975" y="1017650"/>
            <a:ext cx="8561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80"/>
              <a:buFont typeface="Arial"/>
              <a:buNone/>
            </a:pPr>
            <a:r>
              <a:rPr b="0" i="0" lang="en" sz="428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CSE44</a:t>
            </a:r>
            <a:r>
              <a:rPr lang="en" sz="428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0</a:t>
            </a:r>
            <a:r>
              <a:rPr b="0" i="0" lang="en" sz="428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: Natural Language Processing II</a:t>
            </a:r>
            <a:endParaRPr b="0" i="0" sz="398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727952" y="298715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b="0" i="0" lang="en" sz="182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Dr. Farig Sadeque</a:t>
            </a:r>
            <a:endParaRPr b="0" i="0" sz="182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b="0" i="0" lang="en" sz="182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Associate Professor</a:t>
            </a:r>
            <a:endParaRPr b="0" i="0" sz="182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b="0" i="0" lang="en" sz="182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Department of Computer Science and Engineering</a:t>
            </a:r>
            <a:endParaRPr b="0" i="0" sz="182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b="0" i="0" lang="en" sz="182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BRAC University</a:t>
            </a:r>
            <a:endParaRPr b="0" i="0" sz="182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4cf9a2909_0_2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Activation functions</a:t>
            </a:r>
            <a:endParaRPr/>
          </a:p>
        </p:txBody>
      </p:sp>
      <p:sp>
        <p:nvSpPr>
          <p:cNvPr id="116" name="Google Shape;116;g214cf9a2909_0_2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Why do we need activation functions?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types of activation functions do we have?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4cf9a2909_0_2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Learning the XOR</a:t>
            </a:r>
            <a:endParaRPr/>
          </a:p>
        </p:txBody>
      </p:sp>
      <p:sp>
        <p:nvSpPr>
          <p:cNvPr id="122" name="Google Shape;122;g214cf9a2909_0_2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                                                              Can you solve it with linear regression?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3" name="Google Shape;123;g214cf9a2909_0_2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52475"/>
            <a:ext cx="3442275" cy="153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214cf9a2909_0_2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5700" y="1498250"/>
            <a:ext cx="1755542" cy="4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214cf9a2909_0_2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7150" y="1872600"/>
            <a:ext cx="2528525" cy="136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214cf9a2909_0_2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03350" y="3317500"/>
            <a:ext cx="2634913" cy="13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214cf9a2909_0_241"/>
          <p:cNvSpPr txBox="1"/>
          <p:nvPr/>
        </p:nvSpPr>
        <p:spPr>
          <a:xfrm>
            <a:off x="437025" y="2902325"/>
            <a:ext cx="33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such weights exist!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g214cf9a2909_0_2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19625" y="3047624"/>
            <a:ext cx="1755550" cy="163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4cf9a2909_0_2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Solving XOR with NNs</a:t>
            </a:r>
            <a:endParaRPr/>
          </a:p>
        </p:txBody>
      </p:sp>
      <p:pic>
        <p:nvPicPr>
          <p:cNvPr id="134" name="Google Shape;134;g214cf9a2909_0_2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425" y="1312100"/>
            <a:ext cx="3980275" cy="3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14cf9a2909_0_2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425" y="1721250"/>
            <a:ext cx="4419599" cy="1519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214cf9a2909_0_2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0482" y="3241025"/>
            <a:ext cx="6213224" cy="151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4cf9a2909_0_2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Solving XOR with NNs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142" name="Google Shape;142;g214cf9a2909_0_2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338" y="1450275"/>
            <a:ext cx="6963325" cy="154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14cf9a2909_0_2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2952" y="3117525"/>
            <a:ext cx="3318077" cy="154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4cf9a2909_0_2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Common activation functions in hidden units </a:t>
            </a:r>
            <a:endParaRPr/>
          </a:p>
        </p:txBody>
      </p:sp>
      <p:sp>
        <p:nvSpPr>
          <p:cNvPr id="149" name="Google Shape;149;g214cf9a2909_0_2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We have: affine transformation of input x, followed by nonlinear activation function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 could be just about anything! It can be linear, but a linear function is not preferred. Why?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Considerations: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specific behavior is needed?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will the gradients behave?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0" name="Google Shape;150;g214cf9a2909_0_2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5625" y="1764350"/>
            <a:ext cx="2032750" cy="35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4cf9a2909_0_2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Why linear functions are not preferred?</a:t>
            </a:r>
            <a:endParaRPr/>
          </a:p>
        </p:txBody>
      </p:sp>
      <p:sp>
        <p:nvSpPr>
          <p:cNvPr id="156" name="Google Shape;156;g214cf9a2909_0_2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Because of the considerations.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need complex mappings between the inputs and the outputs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linear layers will translate the input linearly to output– that is, multiple linear transformation is basically one giant linear transformation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Cannot use backpropagation as the derivative is constant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4cf9a2909_0_2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ReLU</a:t>
            </a:r>
            <a:endParaRPr/>
          </a:p>
        </p:txBody>
      </p:sp>
      <p:sp>
        <p:nvSpPr>
          <p:cNvPr id="162" name="Google Shape;162;g214cf9a2909_0_276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Behavior?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Active only when input is positive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Gradients?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 when positive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0 when negative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3" name="Google Shape;163;g214cf9a2909_0_2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1975" y="1152475"/>
            <a:ext cx="2716325" cy="368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14cf9a2909_0_2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ReLU is non-differentiable</a:t>
            </a:r>
            <a:endParaRPr/>
          </a:p>
        </p:txBody>
      </p:sp>
      <p:sp>
        <p:nvSpPr>
          <p:cNvPr id="169" name="Google Shape;169;g214cf9a2909_0_2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ReLU at z = 0: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left derivative = 0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right derivative = 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So ReLU is not differentiable at z = 0!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 few non-differentiable points are not a problem: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Training rarely reaches a point with gradient 0 anyway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Software simply returns either left or right derivative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4cf9a2909_0_2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Leaky ReLU</a:t>
            </a:r>
            <a:endParaRPr/>
          </a:p>
        </p:txBody>
      </p:sp>
      <p:sp>
        <p:nvSpPr>
          <p:cNvPr id="175" name="Google Shape;175;g214cf9a2909_0_287"/>
          <p:cNvSpPr txBox="1"/>
          <p:nvPr>
            <p:ph idx="1" type="body"/>
          </p:nvPr>
        </p:nvSpPr>
        <p:spPr>
          <a:xfrm>
            <a:off x="3496225" y="1152475"/>
            <a:ext cx="5336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ReLU has a “dead neuron” problem!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Behavior?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Strong positive activation when positive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Very weak negative activation when negative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Gradients?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 when positive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0.1 when negative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6" name="Google Shape;176;g214cf9a2909_0_2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175" y="1219225"/>
            <a:ext cx="2160600" cy="40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214cf9a2909_0_2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375" y="1779525"/>
            <a:ext cx="2418937" cy="3135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14cf9a2909_0_2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Sigmoid and tanh</a:t>
            </a:r>
            <a:endParaRPr/>
          </a:p>
        </p:txBody>
      </p:sp>
      <p:sp>
        <p:nvSpPr>
          <p:cNvPr id="183" name="Google Shape;183;g214cf9a2909_0_294"/>
          <p:cNvSpPr txBox="1"/>
          <p:nvPr>
            <p:ph idx="1" type="body"/>
          </p:nvPr>
        </p:nvSpPr>
        <p:spPr>
          <a:xfrm>
            <a:off x="3709150" y="1152475"/>
            <a:ext cx="5123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Behavior?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Sigmoid: 0/1 switch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Tanh: -1/+1 switch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Gradients?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Saturate across most of their domain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Tanh optimizes slightly better since it is similar to the identity function near 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84" name="Google Shape;184;g214cf9a2909_0_29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Sigmoid: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Tanh:</a:t>
            </a:r>
            <a:endParaRPr/>
          </a:p>
        </p:txBody>
      </p:sp>
      <p:pic>
        <p:nvPicPr>
          <p:cNvPr id="185" name="Google Shape;185;g214cf9a2909_0_2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9600" y="1085250"/>
            <a:ext cx="1348625" cy="6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214cf9a2909_0_2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1250" y="2966200"/>
            <a:ext cx="1444447" cy="6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214cf9a2909_0_2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848" y="1814550"/>
            <a:ext cx="2822099" cy="107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214cf9a2909_0_29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0176" y="3684375"/>
            <a:ext cx="2769577" cy="107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/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39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Lecture 6: Neural Nets and RNN</a:t>
            </a:r>
            <a:endParaRPr b="0" i="0" sz="39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4cf9a2909_0_3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Hyperparameters</a:t>
            </a:r>
            <a:endParaRPr/>
          </a:p>
        </p:txBody>
      </p:sp>
      <p:sp>
        <p:nvSpPr>
          <p:cNvPr id="194" name="Google Shape;194;g214cf9a2909_0_3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Network parameters are the ones that are being learned throughout the training process (e.g. weights)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are parameters that we can control to facilitate this learning: they are called hyperparameters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Activation function is one such hyperparameter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have others …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14cf9a2909_0_3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Optimizers</a:t>
            </a:r>
            <a:endParaRPr/>
          </a:p>
        </p:txBody>
      </p:sp>
      <p:sp>
        <p:nvSpPr>
          <p:cNvPr id="200" name="Google Shape;200;g214cf9a2909_0_3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Algorithms used to update the learnable parameters in order to reduce loss</a:t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Common optimizers:</a:t>
            </a:r>
            <a:endParaRPr/>
          </a:p>
          <a:p>
            <a:pPr indent="-2974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Gradient descent</a:t>
            </a:r>
            <a:endParaRPr/>
          </a:p>
          <a:p>
            <a:pPr indent="-2974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Stochastic gradient descent</a:t>
            </a:r>
            <a:endParaRPr/>
          </a:p>
          <a:p>
            <a:pPr indent="-2974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Mini-batch gradient descent</a:t>
            </a:r>
            <a:endParaRPr/>
          </a:p>
          <a:p>
            <a:pPr indent="-2974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Momentum</a:t>
            </a:r>
            <a:endParaRPr/>
          </a:p>
          <a:p>
            <a:pPr indent="-2974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Adagrad</a:t>
            </a:r>
            <a:endParaRPr/>
          </a:p>
          <a:p>
            <a:pPr indent="-2974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RMSProp</a:t>
            </a:r>
            <a:endParaRPr/>
          </a:p>
          <a:p>
            <a:pPr indent="-2974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AdaDelta</a:t>
            </a:r>
            <a:endParaRPr/>
          </a:p>
          <a:p>
            <a:pPr indent="-2974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Adaptive moment estimation</a:t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GD methods maintain a single learning rate (with/without decay for all parameters and are known as first order optimizers (works with the first order derivative)</a:t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Adaptive methods like Adagrad provide learning rates for each parameter, thus improving the learnability, but are computationally expensive</a:t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RMSProp not only provides LR for each parameter, it adapts based on the mean of recent magnitudes of the gradients for the weight → first order. AdaDelta is similar but works with squared gradients (second order)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14cf9a2909_0_3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Adaptive moment estimation</a:t>
            </a:r>
            <a:endParaRPr/>
          </a:p>
        </p:txBody>
      </p:sp>
      <p:sp>
        <p:nvSpPr>
          <p:cNvPr id="206" name="Google Shape;206;g214cf9a2909_0_3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Popularly known as Adam (not ADAM)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Came out of OpenAI and University of Toronto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Most likely the highest cited </a:t>
            </a:r>
            <a:r>
              <a:rPr lang="en" u="sng">
                <a:solidFill>
                  <a:schemeClr val="hlink"/>
                </a:solidFill>
                <a:hlinkClick r:id="rId3"/>
              </a:rPr>
              <a:t>paper</a:t>
            </a:r>
            <a:r>
              <a:rPr lang="en"/>
              <a:t> in recent history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Why is it so popular?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Straightforward to implement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Little memory requirements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Well suited for problems that are large in terms of data and/or parameters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Needs little to no manual tuning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14cf9a2909_0_3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Adam</a:t>
            </a:r>
            <a:endParaRPr/>
          </a:p>
        </p:txBody>
      </p:sp>
      <p:sp>
        <p:nvSpPr>
          <p:cNvPr id="212" name="Google Shape;212;g214cf9a2909_0_3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Adam works with momentums of first and </a:t>
            </a:r>
            <a:r>
              <a:rPr b="1" lang="en"/>
              <a:t>second</a:t>
            </a:r>
            <a:r>
              <a:rPr lang="en"/>
              <a:t> order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Instead of adapting the parameter learning rates based on the average first moment (the mean), m</a:t>
            </a:r>
            <a:r>
              <a:rPr baseline="-25000" lang="en"/>
              <a:t>t</a:t>
            </a:r>
            <a:r>
              <a:rPr lang="en"/>
              <a:t> as in RMSProp, Adam also makes use of the average of the second moments of the gradients (the uncentered variance) v</a:t>
            </a:r>
            <a:r>
              <a:rPr baseline="-25000" lang="en"/>
              <a:t>t</a:t>
            </a:r>
            <a:endParaRPr baseline="-25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values for β1 is 0.9 , 0.999 for β2 and epsilon is an extremely small number to avoid zero division</a:t>
            </a:r>
            <a:endParaRPr/>
          </a:p>
        </p:txBody>
      </p:sp>
      <p:pic>
        <p:nvPicPr>
          <p:cNvPr id="213" name="Google Shape;213;g214cf9a2909_0_3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0300" y="2511775"/>
            <a:ext cx="1264600" cy="108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214cf9a2909_0_3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0675" y="2682400"/>
            <a:ext cx="2655225" cy="74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4cf9a2909_0_3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Adam’s popularity</a:t>
            </a:r>
            <a:endParaRPr/>
          </a:p>
        </p:txBody>
      </p:sp>
      <p:sp>
        <p:nvSpPr>
          <p:cNvPr id="220" name="Google Shape;220;g214cf9a2909_0_326"/>
          <p:cNvSpPr txBox="1"/>
          <p:nvPr>
            <p:ph idx="1" type="body"/>
          </p:nvPr>
        </p:nvSpPr>
        <p:spPr>
          <a:xfrm>
            <a:off x="311700" y="3886700"/>
            <a:ext cx="85206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31"/>
              <a:buNone/>
            </a:pPr>
            <a:r>
              <a:rPr lang="en"/>
              <a:t>Sebastian Ruder: “... RMSprop, Adadelta, and Adam are very similar algorithms that do well in similar circumstances. ….. Adam might be the best overall choice.”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31"/>
              <a:buNone/>
            </a:pPr>
            <a:r>
              <a:rPr lang="en"/>
              <a:t>Andrej Karpathy: “In practice Adam is currently recommended as the default algorithm to use, and often works slightly better than RMSProp.”</a:t>
            </a:r>
            <a:endParaRPr/>
          </a:p>
        </p:txBody>
      </p:sp>
      <p:pic>
        <p:nvPicPr>
          <p:cNvPr id="221" name="Google Shape;221;g214cf9a2909_0_3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8204" y="955450"/>
            <a:ext cx="2987601" cy="293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14cf9a2909_0_3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Regularization</a:t>
            </a:r>
            <a:endParaRPr/>
          </a:p>
        </p:txBody>
      </p:sp>
      <p:sp>
        <p:nvSpPr>
          <p:cNvPr id="227" name="Google Shape;227;g214cf9a2909_0_3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set of strategies used in Machine Learning to reduce the generalization error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Why?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Bias-variance tradeoff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Bias: error from wrong assumptions in the learning algorithm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High bias can cause an algorithm to miss the relevant relations between features and target outputs → Observations don’t matter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Underfitting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Variance: error from sensitivity to small fluctuations in the training set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High variance may result in modeling the random noise in the training data → focusing too much on observations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Overfitting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14cf9a2909_0_3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Regularization</a:t>
            </a:r>
            <a:endParaRPr/>
          </a:p>
        </p:txBody>
      </p:sp>
      <p:sp>
        <p:nvSpPr>
          <p:cNvPr id="233" name="Google Shape;233;g214cf9a2909_0_3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good model needs to balance bias and variance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Regularization helps us do that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14cf9a2909_0_3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Regularization techniques</a:t>
            </a:r>
            <a:endParaRPr/>
          </a:p>
        </p:txBody>
      </p:sp>
      <p:sp>
        <p:nvSpPr>
          <p:cNvPr id="239" name="Google Shape;239;g214cf9a2909_0_3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Introduce regularization term to the loss function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Introduces a small amount of bias to counter variance → reduce overfitting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Loss function: negative log likelihood or binary cross entropy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Most common terms: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L2 regularizer: Ridge regression → adds the “squared magnitude” of the coefficient as the penalty term to the loss function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L1 regularizer: Lasso regression → adds the “absolute value of magnitude” of the coefficient as a penalty term to the loss function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Uses 𝛌 that controls the sensitivity of`the model to the input → less sensitive, less likely to overfit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L2 focuses on larger weights, so higher 𝛌 means L2 penalizes higher value weights more than lower ones → no feature essentially goes away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L1 has equal focus, so, higher 𝛌 → low weight features go away → feature selection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14cf9a2909_0_3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Regularization techniques</a:t>
            </a:r>
            <a:endParaRPr/>
          </a:p>
        </p:txBody>
      </p:sp>
      <p:sp>
        <p:nvSpPr>
          <p:cNvPr id="245" name="Google Shape;245;g214cf9a2909_0_3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Dropout: Drops out (ignore) a layer’s output with a probability </a:t>
            </a:r>
            <a:r>
              <a:rPr i="1" lang="en"/>
              <a:t>p</a:t>
            </a:r>
            <a:endParaRPr i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Choice of p depends on the architecture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Early stopping: Stops when performance gets saturated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Stops model from being overfit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Returns the best current model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augmentation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Introduce new training data with variation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Injects noise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14cf9a2909_0_3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Other common hyperparameters</a:t>
            </a:r>
            <a:endParaRPr/>
          </a:p>
        </p:txBody>
      </p:sp>
      <p:sp>
        <p:nvSpPr>
          <p:cNvPr id="251" name="Google Shape;251;g214cf9a2909_0_3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Learning rate: how quickly a network updates its parameters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Low learning rate slows down the learning process but converges smoothly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Larger learning rate speeds up the learning but may not converge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Decaying learning rate is preferred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Epochs: How many times the entire training dataset has passed through the model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Batch size: (Mini) batch size refers to a subset of the training data. Weights are updated after each mini batch training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Small mini batch → too many updates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Large mini batch → too few updates, too many epochs to converge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6" name="Google Shape;6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Neural Networks (SLP 7 and lecture)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Recurrent neural networks (SLP 9 and lecture)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14cf9a2909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Recurrent Neural Networks (RNN)</a:t>
            </a:r>
            <a:endParaRPr/>
          </a:p>
        </p:txBody>
      </p:sp>
      <p:sp>
        <p:nvSpPr>
          <p:cNvPr id="257" name="Google Shape;257;g214cf9a2909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Simple recurrent networks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Bidirectional and gated recurrent networks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Recurrent architectures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Seq2Seq models (next session)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Attention (next session)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14cf9a2909_0_3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Short history of RNN</a:t>
            </a:r>
            <a:endParaRPr/>
          </a:p>
        </p:txBody>
      </p:sp>
      <p:sp>
        <p:nvSpPr>
          <p:cNvPr id="263" name="Google Shape;263;g214cf9a2909_0_3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1986: RNNs are Introduced by David Rumelhart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1995: LSTMs are introduced by Sepp Hochreiter and Jürgen Schmidhuber based on Hochreiter’s 1991 research on vanishing gradient problem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2001: Gers and Schmidhuber trained LSTMs to learn language models (unlearnable by HMMs)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2009: Graves et al. won ICDAR handwriting recognition competition using LSTMs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2013: Hinton and his team destroyed previous record for speech recognition using LSTM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2014: GRU is introduced by Cho et al.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2015: Widespread use in both academia and industry due to Google’s adaptation of LSTM in their Google Voice speech recognition system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14cf9a2909_0_3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Structure of an RNN</a:t>
            </a:r>
            <a:endParaRPr/>
          </a:p>
        </p:txBody>
      </p:sp>
      <p:pic>
        <p:nvPicPr>
          <p:cNvPr id="269" name="Google Shape;269;g214cf9a2909_0_3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8839204" cy="2947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14cf9a2909_0_3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Types of RNNs</a:t>
            </a:r>
            <a:endParaRPr/>
          </a:p>
        </p:txBody>
      </p:sp>
      <p:pic>
        <p:nvPicPr>
          <p:cNvPr id="275" name="Google Shape;275;g214cf9a2909_0_3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22525"/>
            <a:ext cx="8839199" cy="2766822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214cf9a2909_0_376"/>
          <p:cNvSpPr txBox="1"/>
          <p:nvPr/>
        </p:nvSpPr>
        <p:spPr>
          <a:xfrm>
            <a:off x="203950" y="4408400"/>
            <a:ext cx="832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https://karpathy.github.io/2015/05/21/rnn-effectiveness/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14cf9a2909_0_3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 completely unrolled Simple RNN</a:t>
            </a:r>
            <a:endParaRPr/>
          </a:p>
        </p:txBody>
      </p:sp>
      <p:pic>
        <p:nvPicPr>
          <p:cNvPr id="282" name="Google Shape;282;g214cf9a2909_0_3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9538" y="995325"/>
            <a:ext cx="598493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14cf9a2909_0_3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Simple RNN</a:t>
            </a:r>
            <a:endParaRPr/>
          </a:p>
        </p:txBody>
      </p:sp>
      <p:sp>
        <p:nvSpPr>
          <p:cNvPr id="288" name="Google Shape;288;g214cf9a2909_0_3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Intuitions: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step combines the current input with the history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prediction is made based on this combination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Observations: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input and hidden state change at each time step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parameters W, U, V are the same at each step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Equations: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89" name="Google Shape;289;g214cf9a2909_0_3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850" y="3495400"/>
            <a:ext cx="3781999" cy="93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4cf9a2909_0_3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Classwork</a:t>
            </a:r>
            <a:endParaRPr/>
          </a:p>
        </p:txBody>
      </p:sp>
      <p:pic>
        <p:nvPicPr>
          <p:cNvPr id="295" name="Google Shape;295;g214cf9a2909_0_3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5237" y="1093925"/>
            <a:ext cx="6133526" cy="376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14cf9a2909_0_4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Drawbacks of simple RNN</a:t>
            </a:r>
            <a:endParaRPr/>
          </a:p>
        </p:txBody>
      </p:sp>
      <p:sp>
        <p:nvSpPr>
          <p:cNvPr id="301" name="Google Shape;301;g214cf9a2909_0_4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They can only see the past, not the future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They must forget the same amount of history at each time step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Theoretically, they don’t have to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Maintaining long term memory is difficult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14cf9a2909_0_4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Bidirectional RNNs</a:t>
            </a:r>
            <a:endParaRPr/>
          </a:p>
        </p:txBody>
      </p:sp>
      <p:sp>
        <p:nvSpPr>
          <p:cNvPr id="307" name="Google Shape;307;g214cf9a2909_0_4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Intuition: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one forward RNN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one backward RNN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Combine their outputs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14cf9a2909_0_4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Bidirectional RNNs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313" name="Google Shape;313;g214cf9a2909_0_4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7525" y="1017725"/>
            <a:ext cx="608895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4cf9a2909_0_1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Before starting learning sequence ….</a:t>
            </a:r>
            <a:endParaRPr/>
          </a:p>
        </p:txBody>
      </p:sp>
      <p:sp>
        <p:nvSpPr>
          <p:cNvPr id="72" name="Google Shape;72;g214cf9a2909_0_1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We need to remember some neural network basics.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14cf9a2909_0_4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Gated RNNs</a:t>
            </a:r>
            <a:endParaRPr/>
          </a:p>
        </p:txBody>
      </p:sp>
      <p:sp>
        <p:nvSpPr>
          <p:cNvPr id="319" name="Google Shape;319;g214cf9a2909_0_4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Intuition: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Simple RNNs forget the same amount at each time step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Look at the previous hidden state and the current input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Decide how much to forget based on those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Two gated RNNs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Long Short-Term Memory (LSTM)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Gated Recurrent Units (GRU)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14cf9a2909_0_4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Simple RNN</a:t>
            </a:r>
            <a:endParaRPr/>
          </a:p>
        </p:txBody>
      </p:sp>
      <p:pic>
        <p:nvPicPr>
          <p:cNvPr id="325" name="Google Shape;325;g214cf9a2909_0_4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8913" y="1293375"/>
            <a:ext cx="6246175" cy="238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14cf9a2909_0_4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LSTM</a:t>
            </a:r>
            <a:endParaRPr/>
          </a:p>
        </p:txBody>
      </p:sp>
      <p:pic>
        <p:nvPicPr>
          <p:cNvPr id="331" name="Google Shape;331;g214cf9a2909_0_4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0414" y="1232600"/>
            <a:ext cx="6543175" cy="267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2901c2b585_2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Forget gate</a:t>
            </a:r>
            <a:endParaRPr/>
          </a:p>
        </p:txBody>
      </p:sp>
      <p:pic>
        <p:nvPicPr>
          <p:cNvPr id="337" name="Google Shape;337;g22901c2b585_2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8213" y="1539013"/>
            <a:ext cx="6407574" cy="20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2901c2b585_2_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Input gate</a:t>
            </a:r>
            <a:endParaRPr/>
          </a:p>
        </p:txBody>
      </p:sp>
      <p:pic>
        <p:nvPicPr>
          <p:cNvPr id="343" name="Google Shape;343;g22901c2b585_2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388" y="1500500"/>
            <a:ext cx="6769226" cy="214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2901c2b585_2_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Cell update</a:t>
            </a:r>
            <a:endParaRPr/>
          </a:p>
        </p:txBody>
      </p:sp>
      <p:pic>
        <p:nvPicPr>
          <p:cNvPr id="349" name="Google Shape;349;g22901c2b585_2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3188" y="1456288"/>
            <a:ext cx="6417625" cy="22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2901c2b585_2_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Output gate</a:t>
            </a:r>
            <a:endParaRPr/>
          </a:p>
        </p:txBody>
      </p:sp>
      <p:pic>
        <p:nvPicPr>
          <p:cNvPr id="355" name="Google Shape;355;g22901c2b585_2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3463" y="1472688"/>
            <a:ext cx="6297074" cy="21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9f39ea0875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Useful blog from Colah</a:t>
            </a:r>
            <a:endParaRPr/>
          </a:p>
        </p:txBody>
      </p:sp>
      <p:sp>
        <p:nvSpPr>
          <p:cNvPr id="361" name="Google Shape;361;g29f39ea0875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https://colah.github.io/posts/2015-08-Understanding-LSTMs/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2901c2b585_2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One LSTM cell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367" name="Google Shape;367;g22901c2b585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7813" y="1017725"/>
            <a:ext cx="6068374" cy="401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ec4426daec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LSTM</a:t>
            </a:r>
            <a:endParaRPr/>
          </a:p>
        </p:txBody>
      </p:sp>
      <p:sp>
        <p:nvSpPr>
          <p:cNvPr id="373" name="Google Shape;373;g1ec4426daec_0_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Step 1: Calculate forget (f</a:t>
            </a:r>
            <a:r>
              <a:rPr baseline="-25000" lang="en"/>
              <a:t>t</a:t>
            </a:r>
            <a:r>
              <a:rPr lang="en"/>
              <a:t>), input (i</a:t>
            </a:r>
            <a:r>
              <a:rPr baseline="-25000" lang="en"/>
              <a:t>t</a:t>
            </a:r>
            <a:r>
              <a:rPr lang="en"/>
              <a:t>) and output gates (o</a:t>
            </a:r>
            <a:r>
              <a:rPr baseline="-25000" lang="en"/>
              <a:t>t</a:t>
            </a:r>
            <a:r>
              <a:rPr lang="en"/>
              <a:t>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Step 2: Calculate cell state update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Step 3: Update cell state (C</a:t>
            </a:r>
            <a:r>
              <a:rPr baseline="-25000" lang="en"/>
              <a:t>t</a:t>
            </a:r>
            <a:r>
              <a:rPr lang="en"/>
              <a:t>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Step 4: Calculate h</a:t>
            </a:r>
            <a:r>
              <a:rPr baseline="-25000" lang="en"/>
              <a:t>t</a:t>
            </a:r>
            <a:endParaRPr baseline="-250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4cf9a2909_0_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78" name="Google Shape;78;g214cf9a2909_0_20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Neuron in a human brain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9" name="Google Shape;79;g214cf9a2909_0_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1" y="1773100"/>
            <a:ext cx="3986751" cy="23286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g214cf9a2909_0_203"/>
          <p:cNvSpPr txBox="1"/>
          <p:nvPr>
            <p:ph idx="1" type="body"/>
          </p:nvPr>
        </p:nvSpPr>
        <p:spPr>
          <a:xfrm>
            <a:off x="4695825" y="1153013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Neuron in an ML model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1" name="Google Shape;81;g214cf9a2909_0_2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5827" y="1756025"/>
            <a:ext cx="3712936" cy="236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2901c2b585_2_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GRU</a:t>
            </a:r>
            <a:endParaRPr/>
          </a:p>
        </p:txBody>
      </p:sp>
      <p:pic>
        <p:nvPicPr>
          <p:cNvPr id="379" name="Google Shape;379;g22901c2b585_2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6288" y="1337463"/>
            <a:ext cx="7251426" cy="246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14cf9a2909_0_4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Gated RNNs</a:t>
            </a:r>
            <a:endParaRPr/>
          </a:p>
        </p:txBody>
      </p:sp>
      <p:sp>
        <p:nvSpPr>
          <p:cNvPr id="385" name="Google Shape;385;g214cf9a2909_0_4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Properties: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forget different amounts at each time step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Much better at using long distance information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bidirectional GRU is a good starting point for many sequence tagging tasks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ec4426daec_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Backpropagation through time</a:t>
            </a:r>
            <a:endParaRPr/>
          </a:p>
        </p:txBody>
      </p:sp>
      <p:pic>
        <p:nvPicPr>
          <p:cNvPr id="391" name="Google Shape;391;g1ec4426daec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1038" y="959175"/>
            <a:ext cx="6561932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2" name="Google Shape;392;g1ec4426daec_0_15"/>
          <p:cNvCxnSpPr/>
          <p:nvPr/>
        </p:nvCxnSpPr>
        <p:spPr>
          <a:xfrm rot="10800000">
            <a:off x="1264200" y="2528225"/>
            <a:ext cx="1256700" cy="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3" name="Google Shape;393;g1ec4426daec_0_15"/>
          <p:cNvCxnSpPr/>
          <p:nvPr/>
        </p:nvCxnSpPr>
        <p:spPr>
          <a:xfrm rot="10800000">
            <a:off x="3189225" y="2535425"/>
            <a:ext cx="1191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4" name="Google Shape;394;g1ec4426daec_0_15"/>
          <p:cNvCxnSpPr/>
          <p:nvPr/>
        </p:nvCxnSpPr>
        <p:spPr>
          <a:xfrm rot="10800000">
            <a:off x="5136250" y="2521025"/>
            <a:ext cx="1314600" cy="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5" name="Google Shape;395;g1ec4426daec_0_15"/>
          <p:cNvCxnSpPr/>
          <p:nvPr/>
        </p:nvCxnSpPr>
        <p:spPr>
          <a:xfrm>
            <a:off x="2142625" y="3188925"/>
            <a:ext cx="600" cy="83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6" name="Google Shape;396;g1ec4426daec_0_15"/>
          <p:cNvCxnSpPr/>
          <p:nvPr/>
        </p:nvCxnSpPr>
        <p:spPr>
          <a:xfrm>
            <a:off x="4082150" y="3188925"/>
            <a:ext cx="600" cy="83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7" name="Google Shape;397;g1ec4426daec_0_15"/>
          <p:cNvCxnSpPr/>
          <p:nvPr/>
        </p:nvCxnSpPr>
        <p:spPr>
          <a:xfrm>
            <a:off x="6087125" y="3188925"/>
            <a:ext cx="600" cy="83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8" name="Google Shape;398;g1ec4426daec_0_15"/>
          <p:cNvCxnSpPr/>
          <p:nvPr/>
        </p:nvCxnSpPr>
        <p:spPr>
          <a:xfrm>
            <a:off x="7090475" y="1518350"/>
            <a:ext cx="14400" cy="414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ec4426daec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The vanishing gradient problem</a:t>
            </a:r>
            <a:endParaRPr/>
          </a:p>
        </p:txBody>
      </p:sp>
      <p:sp>
        <p:nvSpPr>
          <p:cNvPr id="404" name="Google Shape;404;g1ec4426daec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BPTT calculates gradients backward through time, it involves taking derivatives of the loss with respect to the model’s parameters at each time step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These derivatives are multiplied together as they are propagated backward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Since gradients are multiplied together, if the gradients at each time step are less than 1, this multiplication leads to a compounding effect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 you go further back in time, the gradients become increasingly smaller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compounding effect causes the gradients for early time steps to become vanishingly small, approaching zero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When the gradients are too close to zero, they don’t provide meaningful information for parameter updates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makes it challenging for the RNN to learn long-term dependencies in the data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14cf9a2909_0_4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Recurrent architectures for related tasks</a:t>
            </a:r>
            <a:endParaRPr/>
          </a:p>
        </p:txBody>
      </p:sp>
      <p:sp>
        <p:nvSpPr>
          <p:cNvPr id="410" name="Google Shape;410;g214cf9a2909_0_4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RNNs for text classification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Last hidden state of the RNN represents the entire sentence.</a:t>
            </a:r>
            <a:endParaRPr/>
          </a:p>
        </p:txBody>
      </p:sp>
      <p:pic>
        <p:nvPicPr>
          <p:cNvPr id="411" name="Google Shape;411;g214cf9a2909_0_4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1712" y="1916200"/>
            <a:ext cx="4880576" cy="30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14cf9a2909_0_4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Recurrent architectures for related tasks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417" name="Google Shape;417;g214cf9a2909_0_4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What other tasks can RNNs handle?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16f57c24ca_0_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Next to come</a:t>
            </a:r>
            <a:endParaRPr/>
          </a:p>
        </p:txBody>
      </p:sp>
      <p:sp>
        <p:nvSpPr>
          <p:cNvPr id="423" name="Google Shape;423;g216f57c24ca_0_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Seq2seq models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Encoders and decoders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Attention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63b911e27c_2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Practice</a:t>
            </a:r>
            <a:endParaRPr/>
          </a:p>
        </p:txBody>
      </p:sp>
      <p:sp>
        <p:nvSpPr>
          <p:cNvPr id="429" name="Google Shape;429;g263b911e27c_2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Equations for LSTM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</a:t>
            </a:r>
            <a:r>
              <a:rPr baseline="-25000" lang="en"/>
              <a:t>t</a:t>
            </a:r>
            <a:r>
              <a:rPr lang="en"/>
              <a:t> = sigmoid(W</a:t>
            </a:r>
            <a:r>
              <a:rPr baseline="-25000" lang="en"/>
              <a:t>f</a:t>
            </a:r>
            <a:r>
              <a:rPr lang="en"/>
              <a:t>x</a:t>
            </a:r>
            <a:r>
              <a:rPr baseline="-25000" lang="en"/>
              <a:t>t</a:t>
            </a:r>
            <a:r>
              <a:rPr lang="en"/>
              <a:t> + U</a:t>
            </a:r>
            <a:r>
              <a:rPr baseline="-25000" lang="en"/>
              <a:t>f</a:t>
            </a:r>
            <a:r>
              <a:rPr lang="en"/>
              <a:t>h</a:t>
            </a:r>
            <a:r>
              <a:rPr baseline="-25000" lang="en"/>
              <a:t>t-1</a:t>
            </a:r>
            <a:r>
              <a:rPr lang="en"/>
              <a:t> + b</a:t>
            </a:r>
            <a:r>
              <a:rPr baseline="-25000" lang="en"/>
              <a:t>f</a:t>
            </a:r>
            <a:r>
              <a:rPr lang="en"/>
              <a:t>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</a:t>
            </a:r>
            <a:r>
              <a:rPr baseline="-25000" lang="en"/>
              <a:t>t</a:t>
            </a:r>
            <a:r>
              <a:rPr lang="en"/>
              <a:t> = sigmoid(W</a:t>
            </a:r>
            <a:r>
              <a:rPr baseline="-25000" lang="en"/>
              <a:t>i</a:t>
            </a:r>
            <a:r>
              <a:rPr lang="en"/>
              <a:t>x</a:t>
            </a:r>
            <a:r>
              <a:rPr baseline="-25000" lang="en"/>
              <a:t>t</a:t>
            </a:r>
            <a:r>
              <a:rPr lang="en"/>
              <a:t> + U</a:t>
            </a:r>
            <a:r>
              <a:rPr baseline="-25000" lang="en"/>
              <a:t>i</a:t>
            </a:r>
            <a:r>
              <a:rPr lang="en"/>
              <a:t>h</a:t>
            </a:r>
            <a:r>
              <a:rPr baseline="-25000" lang="en"/>
              <a:t>t-1</a:t>
            </a:r>
            <a:r>
              <a:rPr lang="en"/>
              <a:t> + b</a:t>
            </a:r>
            <a:r>
              <a:rPr baseline="-25000" lang="en"/>
              <a:t>i</a:t>
            </a:r>
            <a:r>
              <a:rPr lang="en"/>
              <a:t>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</a:t>
            </a:r>
            <a:r>
              <a:rPr baseline="-25000" lang="en"/>
              <a:t>t</a:t>
            </a:r>
            <a:r>
              <a:rPr lang="en"/>
              <a:t> = sigmoid(W</a:t>
            </a:r>
            <a:r>
              <a:rPr baseline="-25000" lang="en"/>
              <a:t>o</a:t>
            </a:r>
            <a:r>
              <a:rPr lang="en"/>
              <a:t>x</a:t>
            </a:r>
            <a:r>
              <a:rPr baseline="-25000" lang="en"/>
              <a:t>t</a:t>
            </a:r>
            <a:r>
              <a:rPr lang="en"/>
              <a:t> + U</a:t>
            </a:r>
            <a:r>
              <a:rPr baseline="-25000" lang="en"/>
              <a:t>o</a:t>
            </a:r>
            <a:r>
              <a:rPr lang="en"/>
              <a:t>h</a:t>
            </a:r>
            <a:r>
              <a:rPr baseline="-25000" lang="en"/>
              <a:t>t-1</a:t>
            </a:r>
            <a:r>
              <a:rPr lang="en"/>
              <a:t> + b</a:t>
            </a:r>
            <a:r>
              <a:rPr baseline="-25000" lang="en"/>
              <a:t>o</a:t>
            </a:r>
            <a:r>
              <a:rPr lang="en"/>
              <a:t>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the weights (Ws and Us and bs) will be given. You need to calculate f, i and o.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to calculate sigmoid/tanh for a vector (because the argument for sigmoid in this case will be a vector)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sigmoid([1, 2, 0]) = [sigmoid(1), sigmoid(2), sigmoid(0)]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tanh([1, 2, 0]) = [tanh(1), tanh(2), tanh(0)]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63b911e27c_2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Practice</a:t>
            </a:r>
            <a:endParaRPr/>
          </a:p>
        </p:txBody>
      </p:sp>
      <p:sp>
        <p:nvSpPr>
          <p:cNvPr id="435" name="Google Shape;435;g263b911e27c_2_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n"/>
              <a:t>How to calculate f</a:t>
            </a:r>
            <a:r>
              <a:rPr baseline="-25000" lang="en"/>
              <a:t>t</a:t>
            </a:r>
            <a:r>
              <a:rPr lang="en"/>
              <a:t> for input x</a:t>
            </a:r>
            <a:r>
              <a:rPr baseline="-25000" lang="en"/>
              <a:t>t</a:t>
            </a:r>
            <a:r>
              <a:rPr lang="en"/>
              <a:t> = [1 1]</a:t>
            </a:r>
            <a:r>
              <a:rPr baseline="30000" lang="en"/>
              <a:t>T</a:t>
            </a:r>
            <a:endParaRPr baseline="30000"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Given: W</a:t>
            </a:r>
            <a:r>
              <a:rPr baseline="-25000" lang="en"/>
              <a:t>f</a:t>
            </a:r>
            <a:r>
              <a:rPr lang="en"/>
              <a:t> = [1 1, 0 1], U</a:t>
            </a:r>
            <a:r>
              <a:rPr baseline="-25000" lang="en"/>
              <a:t>f</a:t>
            </a:r>
            <a:r>
              <a:rPr lang="en"/>
              <a:t> = [0 0 , 2 3], h</a:t>
            </a:r>
            <a:r>
              <a:rPr baseline="-25000" lang="en"/>
              <a:t>t-1</a:t>
            </a:r>
            <a:r>
              <a:rPr lang="en"/>
              <a:t> = [4 5]</a:t>
            </a:r>
            <a:r>
              <a:rPr baseline="30000" lang="en"/>
              <a:t>T</a:t>
            </a:r>
            <a:r>
              <a:rPr lang="en"/>
              <a:t>, b</a:t>
            </a:r>
            <a:r>
              <a:rPr baseline="-25000" lang="en"/>
              <a:t>f</a:t>
            </a:r>
            <a:r>
              <a:rPr lang="en"/>
              <a:t> = [0 0]</a:t>
            </a:r>
            <a:r>
              <a:rPr baseline="30000" lang="en"/>
              <a:t>T</a:t>
            </a:r>
            <a:endParaRPr baseline="30000"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Using this equation: f</a:t>
            </a:r>
            <a:r>
              <a:rPr baseline="-25000" lang="en"/>
              <a:t>t</a:t>
            </a:r>
            <a:r>
              <a:rPr lang="en"/>
              <a:t> = sigmoid(W</a:t>
            </a:r>
            <a:r>
              <a:rPr baseline="-25000" lang="en"/>
              <a:t>f</a:t>
            </a:r>
            <a:r>
              <a:rPr lang="en"/>
              <a:t>x</a:t>
            </a:r>
            <a:r>
              <a:rPr baseline="-25000" lang="en"/>
              <a:t>t</a:t>
            </a:r>
            <a:r>
              <a:rPr lang="en"/>
              <a:t> + U</a:t>
            </a:r>
            <a:r>
              <a:rPr baseline="-25000" lang="en"/>
              <a:t>f</a:t>
            </a:r>
            <a:r>
              <a:rPr lang="en"/>
              <a:t>h</a:t>
            </a:r>
            <a:r>
              <a:rPr baseline="-25000" lang="en"/>
              <a:t>t-1</a:t>
            </a:r>
            <a:r>
              <a:rPr lang="en"/>
              <a:t> + b</a:t>
            </a:r>
            <a:r>
              <a:rPr baseline="-25000" lang="en"/>
              <a:t>f</a:t>
            </a:r>
            <a:r>
              <a:rPr lang="en"/>
              <a:t>)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Multiply W</a:t>
            </a:r>
            <a:r>
              <a:rPr baseline="-25000" lang="en"/>
              <a:t>f</a:t>
            </a:r>
            <a:r>
              <a:rPr lang="en"/>
              <a:t> with x</a:t>
            </a:r>
            <a:r>
              <a:rPr baseline="-25000" lang="en"/>
              <a:t>t</a:t>
            </a:r>
            <a:r>
              <a:rPr lang="en"/>
              <a:t> (W</a:t>
            </a:r>
            <a:r>
              <a:rPr baseline="-25000" lang="en"/>
              <a:t>f</a:t>
            </a:r>
            <a:r>
              <a:rPr lang="en"/>
              <a:t> has a shape of 2x2, xt has a shape of 2x1), output will be a 2x1 vector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Multiply U</a:t>
            </a:r>
            <a:r>
              <a:rPr baseline="-25000" lang="en"/>
              <a:t>f</a:t>
            </a:r>
            <a:r>
              <a:rPr lang="en"/>
              <a:t> with h</a:t>
            </a:r>
            <a:r>
              <a:rPr baseline="-25000" lang="en"/>
              <a:t>t-1</a:t>
            </a:r>
            <a:r>
              <a:rPr lang="en"/>
              <a:t> (U</a:t>
            </a:r>
            <a:r>
              <a:rPr baseline="-25000" lang="en"/>
              <a:t>f</a:t>
            </a:r>
            <a:r>
              <a:rPr lang="en"/>
              <a:t> has a shape of 2x2, ht-1 has a shape of 2x1), output will be a 2x1 vector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</a:t>
            </a:r>
            <a:r>
              <a:rPr baseline="-25000" lang="en"/>
              <a:t>f</a:t>
            </a:r>
            <a:r>
              <a:rPr lang="en"/>
              <a:t> already is a 2x1 vector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So, f</a:t>
            </a:r>
            <a:r>
              <a:rPr baseline="-25000" lang="en"/>
              <a:t>t</a:t>
            </a:r>
            <a:r>
              <a:rPr lang="en"/>
              <a:t> will also be a 2x1 vector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n"/>
              <a:t>Then calculate i</a:t>
            </a:r>
            <a:r>
              <a:rPr baseline="-25000" lang="en"/>
              <a:t>t</a:t>
            </a:r>
            <a:r>
              <a:rPr lang="en"/>
              <a:t> and o</a:t>
            </a:r>
            <a:r>
              <a:rPr baseline="-25000" lang="en"/>
              <a:t>t </a:t>
            </a:r>
            <a:r>
              <a:rPr lang="en"/>
              <a:t>and use these values to calculate the C</a:t>
            </a:r>
            <a:r>
              <a:rPr baseline="-25000" lang="en"/>
              <a:t>t</a:t>
            </a:r>
            <a:r>
              <a:rPr lang="en"/>
              <a:t> and h</a:t>
            </a:r>
            <a:r>
              <a:rPr baseline="-25000" lang="en"/>
              <a:t>t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n"/>
              <a:t>h</a:t>
            </a:r>
            <a:r>
              <a:rPr baseline="-25000" lang="en"/>
              <a:t>t</a:t>
            </a:r>
            <a:r>
              <a:rPr lang="en"/>
              <a:t> = o</a:t>
            </a:r>
            <a:r>
              <a:rPr baseline="-25000" lang="en"/>
              <a:t>t</a:t>
            </a:r>
            <a:r>
              <a:rPr lang="en"/>
              <a:t>*tanh(C</a:t>
            </a:r>
            <a:r>
              <a:rPr baseline="-25000" lang="en"/>
              <a:t>t</a:t>
            </a:r>
            <a:r>
              <a:rPr lang="en"/>
              <a:t>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n"/>
              <a:t>C</a:t>
            </a:r>
            <a:r>
              <a:rPr baseline="-25000" lang="en"/>
              <a:t>t</a:t>
            </a:r>
            <a:r>
              <a:rPr lang="en"/>
              <a:t> = f</a:t>
            </a:r>
            <a:r>
              <a:rPr baseline="-25000" lang="en"/>
              <a:t>t</a:t>
            </a:r>
            <a:r>
              <a:rPr lang="en"/>
              <a:t>*C</a:t>
            </a:r>
            <a:r>
              <a:rPr baseline="-25000" lang="en"/>
              <a:t>t-1</a:t>
            </a:r>
            <a:r>
              <a:rPr lang="en"/>
              <a:t> + i</a:t>
            </a:r>
            <a:r>
              <a:rPr baseline="-25000" lang="en"/>
              <a:t>t</a:t>
            </a:r>
            <a:r>
              <a:rPr lang="en"/>
              <a:t>*Ĉ</a:t>
            </a:r>
            <a:r>
              <a:rPr baseline="-25000" lang="en"/>
              <a:t>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n"/>
              <a:t>Ĉ</a:t>
            </a:r>
            <a:r>
              <a:rPr baseline="-25000" lang="en"/>
              <a:t>t</a:t>
            </a:r>
            <a:r>
              <a:rPr lang="en"/>
              <a:t> = tanh(W</a:t>
            </a:r>
            <a:r>
              <a:rPr baseline="-25000" lang="en"/>
              <a:t>c</a:t>
            </a:r>
            <a:r>
              <a:rPr lang="en"/>
              <a:t>x</a:t>
            </a:r>
            <a:r>
              <a:rPr baseline="-25000" lang="en"/>
              <a:t>t</a:t>
            </a:r>
            <a:r>
              <a:rPr lang="en"/>
              <a:t> + U</a:t>
            </a:r>
            <a:r>
              <a:rPr baseline="-25000" lang="en"/>
              <a:t>c</a:t>
            </a:r>
            <a:r>
              <a:rPr lang="en"/>
              <a:t>h</a:t>
            </a:r>
            <a:r>
              <a:rPr baseline="-25000" lang="en"/>
              <a:t>t-1</a:t>
            </a:r>
            <a:r>
              <a:rPr lang="en"/>
              <a:t> + b</a:t>
            </a:r>
            <a:r>
              <a:rPr baseline="-25000" lang="en"/>
              <a:t>c</a:t>
            </a:r>
            <a:r>
              <a:rPr lang="en"/>
              <a:t>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en"/>
              <a:t>P.S. * means element-wise multiplication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63b911e27c_2_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Practice</a:t>
            </a:r>
            <a:endParaRPr/>
          </a:p>
        </p:txBody>
      </p:sp>
      <p:sp>
        <p:nvSpPr>
          <p:cNvPr id="441" name="Google Shape;441;g263b911e27c_2_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</a:t>
            </a:r>
            <a:r>
              <a:rPr baseline="-25000" lang="en"/>
              <a:t>f</a:t>
            </a:r>
            <a:r>
              <a:rPr lang="en"/>
              <a:t>X</a:t>
            </a:r>
            <a:r>
              <a:rPr baseline="-25000" lang="en"/>
              <a:t>t</a:t>
            </a:r>
            <a:r>
              <a:rPr lang="en"/>
              <a:t> = [2 1]</a:t>
            </a:r>
            <a:r>
              <a:rPr baseline="30000" lang="en"/>
              <a:t>T</a:t>
            </a:r>
            <a:r>
              <a:rPr lang="en"/>
              <a:t>, U</a:t>
            </a:r>
            <a:r>
              <a:rPr baseline="-25000" lang="en"/>
              <a:t>f</a:t>
            </a:r>
            <a:r>
              <a:rPr lang="en"/>
              <a:t>h</a:t>
            </a:r>
            <a:r>
              <a:rPr baseline="-25000" lang="en"/>
              <a:t>t-1</a:t>
            </a:r>
            <a:r>
              <a:rPr lang="en"/>
              <a:t> = [0 23]</a:t>
            </a:r>
            <a:r>
              <a:rPr baseline="30000" lang="en"/>
              <a:t>T</a:t>
            </a:r>
            <a:r>
              <a:rPr lang="en"/>
              <a:t> bf = [0 0]</a:t>
            </a:r>
            <a:r>
              <a:rPr baseline="30000" lang="en"/>
              <a:t>T</a:t>
            </a:r>
            <a:r>
              <a:rPr lang="en"/>
              <a:t>, so W</a:t>
            </a:r>
            <a:r>
              <a:rPr baseline="-25000" lang="en"/>
              <a:t>f</a:t>
            </a:r>
            <a:r>
              <a:rPr lang="en"/>
              <a:t>x</a:t>
            </a:r>
            <a:r>
              <a:rPr baseline="-25000" lang="en"/>
              <a:t>t</a:t>
            </a:r>
            <a:r>
              <a:rPr lang="en"/>
              <a:t> + U</a:t>
            </a:r>
            <a:r>
              <a:rPr baseline="-25000" lang="en"/>
              <a:t>f</a:t>
            </a:r>
            <a:r>
              <a:rPr lang="en"/>
              <a:t>h</a:t>
            </a:r>
            <a:r>
              <a:rPr baseline="-25000" lang="en"/>
              <a:t>t-1</a:t>
            </a:r>
            <a:r>
              <a:rPr lang="en"/>
              <a:t> + b = [2 24]</a:t>
            </a:r>
            <a:r>
              <a:rPr baseline="30000" lang="en"/>
              <a:t>T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</a:t>
            </a:r>
            <a:r>
              <a:rPr baseline="-25000" lang="en"/>
              <a:t>t</a:t>
            </a:r>
            <a:r>
              <a:rPr lang="en"/>
              <a:t> = sigmoid([2 24]</a:t>
            </a:r>
            <a:r>
              <a:rPr baseline="30000" lang="en"/>
              <a:t>T</a:t>
            </a:r>
            <a:r>
              <a:rPr lang="en"/>
              <a:t>) = [sigmoid(2) sigmoid(24)]</a:t>
            </a:r>
            <a:r>
              <a:rPr baseline="30000" lang="en"/>
              <a:t>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Ct = f</a:t>
            </a:r>
            <a:r>
              <a:rPr baseline="-25000" lang="en"/>
              <a:t>t</a:t>
            </a:r>
            <a:r>
              <a:rPr lang="en"/>
              <a:t>*C</a:t>
            </a:r>
            <a:r>
              <a:rPr baseline="-25000" lang="en"/>
              <a:t>t-1</a:t>
            </a:r>
            <a:r>
              <a:rPr lang="en"/>
              <a:t> + i</a:t>
            </a:r>
            <a:r>
              <a:rPr baseline="-25000" lang="en"/>
              <a:t>t</a:t>
            </a:r>
            <a:r>
              <a:rPr lang="en"/>
              <a:t>*Ĉ</a:t>
            </a:r>
            <a:r>
              <a:rPr baseline="-25000" lang="en"/>
              <a:t>t</a:t>
            </a:r>
            <a:endParaRPr baseline="-25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If C</a:t>
            </a:r>
            <a:r>
              <a:rPr baseline="-25000" lang="en"/>
              <a:t>t-1</a:t>
            </a:r>
            <a:r>
              <a:rPr lang="en"/>
              <a:t> = [1 5]</a:t>
            </a:r>
            <a:r>
              <a:rPr baseline="30000" lang="en"/>
              <a:t>T</a:t>
            </a:r>
            <a:endParaRPr baseline="30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</a:t>
            </a:r>
            <a:r>
              <a:rPr baseline="-25000" lang="en"/>
              <a:t>t</a:t>
            </a:r>
            <a:r>
              <a:rPr lang="en"/>
              <a:t>*C</a:t>
            </a:r>
            <a:r>
              <a:rPr baseline="-25000" lang="en"/>
              <a:t>t-1</a:t>
            </a:r>
            <a:r>
              <a:rPr lang="en"/>
              <a:t> = [sigmoid(2) sigmoid(6)]</a:t>
            </a:r>
            <a:r>
              <a:rPr baseline="30000" lang="en"/>
              <a:t>T </a:t>
            </a:r>
            <a:r>
              <a:rPr lang="en"/>
              <a:t> * [1 5]</a:t>
            </a:r>
            <a:r>
              <a:rPr baseline="30000" lang="en"/>
              <a:t>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aseline="-25000" lang="en"/>
              <a:t>              </a:t>
            </a:r>
            <a:r>
              <a:rPr lang="en"/>
              <a:t> = [sigmoid(2)*1 sigmoid(24)*5]</a:t>
            </a:r>
            <a:r>
              <a:rPr baseline="30000" lang="en"/>
              <a:t>T </a:t>
            </a:r>
            <a:r>
              <a:rPr lang="en"/>
              <a:t> which is another 2x1 matrix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4cf9a2909_0_2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Class work</a:t>
            </a:r>
            <a:endParaRPr/>
          </a:p>
        </p:txBody>
      </p:sp>
      <p:pic>
        <p:nvPicPr>
          <p:cNvPr id="87" name="Google Shape;87;g214cf9a2909_0_2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1838" y="978750"/>
            <a:ext cx="608033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4cf9a2909_0_2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Unit calculations as tensor arithmetic</a:t>
            </a:r>
            <a:endParaRPr/>
          </a:p>
        </p:txBody>
      </p:sp>
      <p:sp>
        <p:nvSpPr>
          <p:cNvPr id="93" name="Google Shape;93;g214cf9a2909_0_2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What is a tensor?</a:t>
            </a:r>
            <a:endParaRPr/>
          </a:p>
        </p:txBody>
      </p:sp>
      <p:pic>
        <p:nvPicPr>
          <p:cNvPr id="94" name="Google Shape;94;g214cf9a2909_0_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8271" y="1705346"/>
            <a:ext cx="6007449" cy="2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4cf9a2909_0_2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Unit calculations as tensor arithmetic</a:t>
            </a:r>
            <a:endParaRPr/>
          </a:p>
        </p:txBody>
      </p:sp>
      <p:sp>
        <p:nvSpPr>
          <p:cNvPr id="100" name="Google Shape;100;g214cf9a2909_0_2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Summation for a single unit: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Vector arithmetic for a single unit: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Matrix arithmetic for multiple units:</a:t>
            </a:r>
            <a:endParaRPr/>
          </a:p>
        </p:txBody>
      </p:sp>
      <p:pic>
        <p:nvPicPr>
          <p:cNvPr id="101" name="Google Shape;101;g214cf9a2909_0_2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1197" y="1152475"/>
            <a:ext cx="1962974" cy="92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214cf9a2909_0_2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2400" y="2571751"/>
            <a:ext cx="4381499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214cf9a2909_0_2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19250" y="3804400"/>
            <a:ext cx="211899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4cf9a2909_0_2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 feedforward network as composition</a:t>
            </a:r>
            <a:endParaRPr/>
          </a:p>
        </p:txBody>
      </p:sp>
      <p:pic>
        <p:nvPicPr>
          <p:cNvPr id="109" name="Google Shape;109;g214cf9a2909_0_2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9862" y="1017725"/>
            <a:ext cx="4404275" cy="3177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14cf9a2909_0_2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6185" y="4195650"/>
            <a:ext cx="3771639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