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64" r:id="rId2"/>
  </p:sldMasterIdLst>
  <p:notesMasterIdLst>
    <p:notesMasterId r:id="rId34"/>
  </p:notesMasterIdLst>
  <p:handoutMasterIdLst>
    <p:handoutMasterId r:id="rId35"/>
  </p:handoutMasterIdLst>
  <p:sldIdLst>
    <p:sldId id="264" r:id="rId3"/>
    <p:sldId id="346" r:id="rId4"/>
    <p:sldId id="347" r:id="rId5"/>
    <p:sldId id="348" r:id="rId6"/>
    <p:sldId id="322" r:id="rId7"/>
    <p:sldId id="341" r:id="rId8"/>
    <p:sldId id="344" r:id="rId9"/>
    <p:sldId id="342" r:id="rId10"/>
    <p:sldId id="343" r:id="rId11"/>
    <p:sldId id="345" r:id="rId12"/>
    <p:sldId id="275" r:id="rId13"/>
    <p:sldId id="353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6" r:id="rId24"/>
    <p:sldId id="365" r:id="rId25"/>
    <p:sldId id="367" r:id="rId26"/>
    <p:sldId id="368" r:id="rId27"/>
    <p:sldId id="369" r:id="rId28"/>
    <p:sldId id="370" r:id="rId29"/>
    <p:sldId id="371" r:id="rId30"/>
    <p:sldId id="372" r:id="rId31"/>
    <p:sldId id="291" r:id="rId32"/>
    <p:sldId id="309" r:id="rId33"/>
  </p:sldIdLst>
  <p:sldSz cx="9144000" cy="6858000" type="screen4x3"/>
  <p:notesSz cx="6997700" cy="92837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6" clrIdx="0"/>
  <p:cmAuthor id="1" name="Elisabeth Keati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7" autoAdjust="0"/>
    <p:restoredTop sz="94707" autoAdjust="0"/>
  </p:normalViewPr>
  <p:slideViewPr>
    <p:cSldViewPr>
      <p:cViewPr varScale="1">
        <p:scale>
          <a:sx n="63" d="100"/>
          <a:sy n="63" d="100"/>
        </p:scale>
        <p:origin x="12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80" y="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9D16E85F-0A22-4ECF-83E3-96B2A4FE8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68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6615EF8F-B98D-472F-8068-6ED476ED2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753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Hint foreach: this form will additionally assign the current element's key to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$key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 variable on each iteration.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625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70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68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4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59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6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25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0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79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5EF8F-B98D-472F-8068-6ED476ED2BE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5058871C-D6AB-43AF-A6A0-010FDFCE1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381000"/>
            <a:ext cx="8534400" cy="594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EF8C65AA-D5DD-40BA-B028-B49C7329A8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457200"/>
            <a:ext cx="8382000" cy="579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0A22362B-CBE1-47FE-85F7-2AA043BD6C3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47800" y="2514600"/>
            <a:ext cx="6934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FA1AD8CA-A361-465A-8171-C666244D9F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667000" y="1981200"/>
            <a:ext cx="3657600" cy="3657600"/>
          </a:xfrm>
          <a:custGeom>
            <a:avLst/>
            <a:gdLst>
              <a:gd name="G0" fmla="+- 14556 0 0"/>
              <a:gd name="G1" fmla="+- -31111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14556 -32000"/>
              <a:gd name="T13" fmla="*/ T12 w 64000"/>
              <a:gd name="T14" fmla="+- 0 -28498 -32000"/>
              <a:gd name="T15" fmla="*/ -28498 h 64000"/>
              <a:gd name="T16" fmla="+- 0 32000 -32000"/>
              <a:gd name="T17" fmla="*/ T16 w 64000"/>
              <a:gd name="T18" fmla="+- 0 0 -32000"/>
              <a:gd name="T19" fmla="*/ 0 h 64000"/>
              <a:gd name="T20" fmla="+- 0 14556 -32000"/>
              <a:gd name="T21" fmla="*/ T20 w 64000"/>
              <a:gd name="T22" fmla="+- 0 28497 -32000"/>
              <a:gd name="T23" fmla="*/ 28497 h 64000"/>
              <a:gd name="T24" fmla="+- 0 14556 -32000"/>
              <a:gd name="T25" fmla="*/ T24 w 64000"/>
              <a:gd name="T26" fmla="+- 0 28497 -32000"/>
              <a:gd name="T27" fmla="*/ 28497 h 64000"/>
              <a:gd name="T28" fmla="+- 0 14555 -32000"/>
              <a:gd name="T29" fmla="*/ T28 w 64000"/>
              <a:gd name="T30" fmla="+- 0 28497 -32000"/>
              <a:gd name="T31" fmla="*/ 28497 h 64000"/>
              <a:gd name="T32" fmla="+- 0 14556 -32000"/>
              <a:gd name="T33" fmla="*/ T32 w 64000"/>
              <a:gd name="T34" fmla="+- 0 28498 -32000"/>
              <a:gd name="T35" fmla="*/ 28498 h 64000"/>
              <a:gd name="T36" fmla="+- 0 14556 -32000"/>
              <a:gd name="T37" fmla="*/ T36 w 64000"/>
              <a:gd name="T38" fmla="+- 0 -28498 -32000"/>
              <a:gd name="T39" fmla="*/ -28498 h 64000"/>
              <a:gd name="T40" fmla="+- 0 14555 -32000"/>
              <a:gd name="T41" fmla="*/ T40 w 64000"/>
              <a:gd name="T42" fmla="+- 0 -28498 -32000"/>
              <a:gd name="T43" fmla="*/ -28498 h 64000"/>
              <a:gd name="T44" fmla="+- 0 14556 -32000"/>
              <a:gd name="T45" fmla="*/ T44 w 64000"/>
              <a:gd name="T46" fmla="+- 0 -28498 -32000"/>
              <a:gd name="T47" fmla="*/ -28498 h 64000"/>
              <a:gd name="T48" fmla="+- 0 G27 -32000"/>
              <a:gd name="T49" fmla="*/ T48 w 64000"/>
              <a:gd name="T50" fmla="+- 0 G11 -32000"/>
              <a:gd name="T51" fmla="*/ G11 h 64000"/>
              <a:gd name="T52" fmla="+- 0 G25 -32000"/>
              <a:gd name="T53" fmla="*/ T52 w 64000"/>
              <a:gd name="T54" fmla="+- 0 G14 -32000"/>
              <a:gd name="T55" fmla="*/ G14 h 64000"/>
            </a:gdLst>
            <a:ahLst/>
            <a:cxnLst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T49" t="T51" r="T53" b="T55"/>
            <a:pathLst>
              <a:path w="64000" h="64000">
                <a:moveTo>
                  <a:pt x="46556" y="3502"/>
                </a:moveTo>
                <a:cubicBezTo>
                  <a:pt x="57262" y="8970"/>
                  <a:pt x="64000" y="19978"/>
                  <a:pt x="64000" y="32000"/>
                </a:cubicBezTo>
                <a:cubicBezTo>
                  <a:pt x="64000" y="44021"/>
                  <a:pt x="57262" y="55029"/>
                  <a:pt x="46556" y="60497"/>
                </a:cubicBezTo>
                <a:cubicBezTo>
                  <a:pt x="46556" y="60497"/>
                  <a:pt x="46556" y="60497"/>
                  <a:pt x="46555" y="60497"/>
                </a:cubicBezTo>
                <a:lnTo>
                  <a:pt x="46556" y="60498"/>
                </a:lnTo>
                <a:lnTo>
                  <a:pt x="46556" y="3502"/>
                </a:lnTo>
                <a:lnTo>
                  <a:pt x="46555" y="3502"/>
                </a:lnTo>
                <a:cubicBezTo>
                  <a:pt x="46556" y="3502"/>
                  <a:pt x="46556" y="3502"/>
                  <a:pt x="46556" y="350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E3B5CF8F-003B-45F2-B4ED-F495BB451D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352800" y="53340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21057 -32000"/>
              <a:gd name="T13" fmla="*/ T12 w 64000"/>
              <a:gd name="T14" fmla="+- 0 -24096 -32000"/>
              <a:gd name="T15" fmla="*/ -24096 h 64000"/>
              <a:gd name="T16" fmla="+- 0 32000 -32000"/>
              <a:gd name="T17" fmla="*/ T16 w 64000"/>
              <a:gd name="T18" fmla="+- 0 0 -32000"/>
              <a:gd name="T19" fmla="*/ 0 h 64000"/>
              <a:gd name="T20" fmla="+- 0 21057 -32000"/>
              <a:gd name="T21" fmla="*/ T20 w 64000"/>
              <a:gd name="T22" fmla="+- 0 24095 -32000"/>
              <a:gd name="T23" fmla="*/ 24095 h 64000"/>
              <a:gd name="T24" fmla="+- 0 21057 -32000"/>
              <a:gd name="T25" fmla="*/ T24 w 64000"/>
              <a:gd name="T26" fmla="+- 0 24095 -32000"/>
              <a:gd name="T27" fmla="*/ 24095 h 64000"/>
              <a:gd name="T28" fmla="+- 0 21056 -32000"/>
              <a:gd name="T29" fmla="*/ T28 w 64000"/>
              <a:gd name="T30" fmla="+- 0 24095 -32000"/>
              <a:gd name="T31" fmla="*/ 24095 h 64000"/>
              <a:gd name="T32" fmla="+- 0 21057 -32000"/>
              <a:gd name="T33" fmla="*/ T32 w 64000"/>
              <a:gd name="T34" fmla="+- 0 24096 -32000"/>
              <a:gd name="T35" fmla="*/ 24096 h 64000"/>
              <a:gd name="T36" fmla="+- 0 21057 -32000"/>
              <a:gd name="T37" fmla="*/ T36 w 64000"/>
              <a:gd name="T38" fmla="+- 0 -24096 -32000"/>
              <a:gd name="T39" fmla="*/ -24096 h 64000"/>
              <a:gd name="T40" fmla="+- 0 21056 -32000"/>
              <a:gd name="T41" fmla="*/ T40 w 64000"/>
              <a:gd name="T42" fmla="+- 0 -24096 -32000"/>
              <a:gd name="T43" fmla="*/ -24096 h 64000"/>
              <a:gd name="T44" fmla="+- 0 21057 -32000"/>
              <a:gd name="T45" fmla="*/ T44 w 64000"/>
              <a:gd name="T46" fmla="+- 0 -24096 -32000"/>
              <a:gd name="T47" fmla="*/ -24096 h 64000"/>
              <a:gd name="T48" fmla="+- 0 G27 -32000"/>
              <a:gd name="T49" fmla="*/ T48 w 64000"/>
              <a:gd name="T50" fmla="+- 0 G11 -32000"/>
              <a:gd name="T51" fmla="*/ G11 h 64000"/>
              <a:gd name="T52" fmla="+- 0 G25 -32000"/>
              <a:gd name="T53" fmla="*/ T52 w 64000"/>
              <a:gd name="T54" fmla="+- 0 G14 -32000"/>
              <a:gd name="T55" fmla="*/ G14 h 64000"/>
            </a:gdLst>
            <a:ahLst/>
            <a:cxnLst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</a:cxnLst>
            <a:rect l="T49" t="T51" r="T53" b="T55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95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C7FB-A06A-41B8-80E2-27850D8084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CB13-6EF8-49F5-A446-572502C839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5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4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11/12/2018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2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62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7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4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2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3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14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0B6-2E32-4098-8A0A-7F8D52465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6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1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53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3AAF-4F81-43EC-93F3-90DD6C855D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0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D1E9-AE7D-4A4E-8518-5469618179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3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8B55-5D66-43B6-86C1-98FD8E46E7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A6A6-7A92-4701-AD66-929A05CD9E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5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611-ABD0-449E-8AFD-4340B9A4DC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A41-87D9-4B00-A929-3A48A27E63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5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5A8DCAD-6BBB-4327-907E-D5EC13971E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8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apagain.com.np/very-simple-add-edit-delete-view-in-php-mysql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Dr.Soha</a:t>
            </a:r>
            <a:r>
              <a:rPr lang="en-US" dirty="0"/>
              <a:t> A. Ehssan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Example – Part 3 (deleting rows)</a:t>
            </a:r>
          </a:p>
          <a:p>
            <a:pPr marL="320069" lvl="1" indent="0">
              <a:buNone/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0708D-2199-4F34-9FD1-4BAFC630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5" y="2569971"/>
            <a:ext cx="6463929" cy="36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In order to add new fields to the DB using PHP, data has to be collected via HTML form then inserted into the DB via PHP</a:t>
            </a:r>
          </a:p>
          <a:p>
            <a:r>
              <a:rPr lang="en-US" altLang="en-US" sz="2000" dirty="0"/>
              <a:t>Assume the below table:</a:t>
            </a:r>
          </a:p>
          <a:p>
            <a:pPr lvl="1"/>
            <a:r>
              <a:rPr lang="en-US" altLang="en-US" sz="2000" dirty="0"/>
              <a:t>ID int</a:t>
            </a:r>
          </a:p>
          <a:p>
            <a:pPr lvl="1"/>
            <a:r>
              <a:rPr lang="en-US" altLang="en-US" sz="2000" dirty="0"/>
              <a:t>Name varchar(100)</a:t>
            </a:r>
          </a:p>
          <a:p>
            <a:pPr lvl="1"/>
            <a:r>
              <a:rPr lang="en-US" altLang="en-US" sz="2000" dirty="0"/>
              <a:t>Age int</a:t>
            </a:r>
          </a:p>
          <a:p>
            <a:pPr lvl="1"/>
            <a:r>
              <a:rPr lang="en-US" altLang="en-US" sz="2000" dirty="0"/>
              <a:t>Email varchar(100)</a:t>
            </a:r>
          </a:p>
          <a:p>
            <a:pPr marL="0" indent="0">
              <a:buNone/>
            </a:pPr>
            <a:endParaRPr lang="en-US" altLang="en-US" sz="1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01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HTML form (add.html) </a:t>
            </a:r>
            <a:r>
              <a:rPr lang="en-US" altLang="en-US" sz="2000" dirty="0">
                <a:sym typeface="Wingdings" panose="05000000000000000000" pitchFamily="2" charset="2"/>
              </a:rPr>
              <a:t> collect data from user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1800" dirty="0"/>
          </a:p>
          <a:p>
            <a:pPr lvl="1"/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0106E-7AD9-4CCE-8E00-80AE563B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0" y="2218699"/>
            <a:ext cx="5087060" cy="4486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6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PHP insert into table (</a:t>
            </a:r>
            <a:r>
              <a:rPr lang="en-US" altLang="en-US" sz="2000" dirty="0" err="1"/>
              <a:t>add.php</a:t>
            </a:r>
            <a:r>
              <a:rPr lang="en-US" altLang="en-US" sz="2000" dirty="0"/>
              <a:t>)</a:t>
            </a:r>
          </a:p>
          <a:p>
            <a:pPr marL="320069" lvl="1" indent="0">
              <a:buNone/>
            </a:pPr>
            <a:r>
              <a:rPr lang="en-US" altLang="en-US" dirty="0"/>
              <a:t>Check for the inserted values</a:t>
            </a:r>
          </a:p>
          <a:p>
            <a:pPr lvl="1"/>
            <a:endParaRPr lang="en-US" alt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3E6E6-D39E-4355-BDFB-34DAC551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95" y="2684698"/>
            <a:ext cx="5891410" cy="3705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PHP insert into table (</a:t>
            </a:r>
            <a:r>
              <a:rPr lang="en-US" altLang="en-US" sz="2000" dirty="0" err="1"/>
              <a:t>add.php</a:t>
            </a:r>
            <a:r>
              <a:rPr lang="en-US" altLang="en-US" sz="2000" dirty="0"/>
              <a:t>)</a:t>
            </a:r>
          </a:p>
          <a:p>
            <a:pPr marL="320069" lvl="1" indent="0">
              <a:buNone/>
            </a:pPr>
            <a:r>
              <a:rPr lang="en-US" altLang="en-US" dirty="0"/>
              <a:t>Insert the correct values</a:t>
            </a:r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9A958-0706-49CA-85CE-0B65C304F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39" y="3350065"/>
            <a:ext cx="6818721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2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PHP Edit data in the table (</a:t>
            </a:r>
            <a:r>
              <a:rPr lang="en-US" altLang="en-US" sz="2000" dirty="0" err="1"/>
              <a:t>index.php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700" dirty="0"/>
              <a:t>Get the information to let the user select the record to edit</a:t>
            </a:r>
          </a:p>
          <a:p>
            <a:pPr marL="320069" lvl="1" indent="0">
              <a:buNone/>
            </a:pPr>
            <a:endParaRPr lang="en-US" altLang="en-US" dirty="0"/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9DB30-A85B-4BC1-BFAD-0452F0B8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1"/>
            <a:ext cx="8592734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D4473-2F10-4EEB-82C4-3539B580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57" y="2362200"/>
            <a:ext cx="3705742" cy="952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8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PHP Edit data in the table (</a:t>
            </a:r>
            <a:r>
              <a:rPr lang="en-US" altLang="en-US" sz="2000" dirty="0" err="1"/>
              <a:t>edit.php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700" dirty="0"/>
              <a:t>Get the current values in the field that the user wants to edit.</a:t>
            </a:r>
          </a:p>
          <a:p>
            <a:pPr marL="320069" lvl="1" indent="0">
              <a:buNone/>
            </a:pPr>
            <a:endParaRPr lang="en-US" altLang="en-US" dirty="0"/>
          </a:p>
          <a:p>
            <a:pPr lvl="1"/>
            <a:endParaRPr lang="en-US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88B85-B65F-4380-985B-1EC325E9A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3951"/>
            <a:ext cx="6449723" cy="2794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1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PHP Edit data in the table (</a:t>
            </a:r>
            <a:r>
              <a:rPr lang="en-US" altLang="en-US" sz="2000" dirty="0" err="1"/>
              <a:t>edit.php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700" dirty="0"/>
              <a:t>Open a form inside a table to edit the information.</a:t>
            </a:r>
          </a:p>
          <a:p>
            <a:pPr marL="320069" lvl="1" indent="0">
              <a:buNone/>
            </a:pPr>
            <a:endParaRPr lang="en-US" altLang="en-US" dirty="0"/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82C8B-52B2-485A-81B3-FF3260E1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4600"/>
            <a:ext cx="7208521" cy="37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Add and Edit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PHP Edit data in the table (</a:t>
            </a:r>
            <a:r>
              <a:rPr lang="en-US" altLang="en-US" sz="2000" dirty="0" err="1"/>
              <a:t>applyedit.php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1700" dirty="0"/>
              <a:t>Apply the new values that the user entered.</a:t>
            </a:r>
          </a:p>
          <a:p>
            <a:pPr marL="320069" lvl="1" indent="0">
              <a:buNone/>
            </a:pPr>
            <a:endParaRPr lang="en-US" altLang="en-US" dirty="0"/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01881-FB3B-40A4-A9CF-0D39BEBD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23467"/>
            <a:ext cx="6553199" cy="443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8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PHP Filters are used to</a:t>
            </a:r>
          </a:p>
          <a:p>
            <a:pPr lvl="1"/>
            <a:r>
              <a:rPr lang="en-US" altLang="en-US" sz="1800" dirty="0"/>
              <a:t>Validating data = Determine if the data is in proper form.</a:t>
            </a:r>
          </a:p>
          <a:p>
            <a:pPr lvl="1"/>
            <a:r>
              <a:rPr lang="en-US" altLang="en-US" sz="1800" dirty="0"/>
              <a:t>Sanitizing data = Remove any illegal character from the data</a:t>
            </a:r>
            <a:r>
              <a:rPr lang="en-US" altLang="en-US" sz="1400" dirty="0"/>
              <a:t>.</a:t>
            </a:r>
          </a:p>
          <a:p>
            <a:r>
              <a:rPr lang="en-US" altLang="en-US" sz="2000" dirty="0"/>
              <a:t>The PHP filter extension has many of the functions needed for checking user input, and is designed to make data validation easier and quicker.</a:t>
            </a:r>
          </a:p>
          <a:p>
            <a:r>
              <a:rPr lang="en-US" altLang="en-US" sz="2000" dirty="0"/>
              <a:t>The </a:t>
            </a:r>
            <a:r>
              <a:rPr lang="en-US" altLang="en-US" sz="2000" b="1" dirty="0" err="1"/>
              <a:t>filter_list</a:t>
            </a:r>
            <a:r>
              <a:rPr lang="en-US" altLang="en-US" sz="2000" b="1" dirty="0"/>
              <a:t>() </a:t>
            </a:r>
            <a:r>
              <a:rPr lang="en-US" altLang="en-US" sz="2000" dirty="0"/>
              <a:t>function can be used to list what the PHP filter extension offers</a:t>
            </a:r>
          </a:p>
          <a:p>
            <a:pPr marL="320069" lvl="1" indent="0">
              <a:buNone/>
            </a:pPr>
            <a:endParaRPr lang="en-US" altLang="en-US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3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Tables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Table is defined using &lt;table&gt; tag</a:t>
            </a:r>
          </a:p>
          <a:p>
            <a:r>
              <a:rPr lang="en-US" altLang="en-US" sz="2000" dirty="0"/>
              <a:t>Each table row is defined by &lt;tr&gt; tag</a:t>
            </a:r>
          </a:p>
          <a:p>
            <a:r>
              <a:rPr lang="en-US" altLang="en-US" sz="2000" dirty="0"/>
              <a:t>Table data/cell is defined by &lt;</a:t>
            </a:r>
            <a:r>
              <a:rPr lang="en-US" altLang="en-US" sz="2000" dirty="0" err="1"/>
              <a:t>rd</a:t>
            </a:r>
            <a:r>
              <a:rPr lang="en-US" altLang="en-US" sz="2000" dirty="0"/>
              <a:t>&gt; </a:t>
            </a:r>
            <a:r>
              <a:rPr lang="en-US" altLang="en-US" sz="2000" dirty="0" err="1"/>
              <a:t>tage</a:t>
            </a:r>
            <a:endParaRPr lang="en-US" altLang="en-US" sz="2000" dirty="0"/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1700" dirty="0"/>
              <a:t>This table consists of 3 rows</a:t>
            </a:r>
          </a:p>
          <a:p>
            <a:pPr lvl="1"/>
            <a:r>
              <a:rPr lang="en-US" altLang="en-US" sz="1700" dirty="0"/>
              <a:t>The first one is header defined by &lt;</a:t>
            </a:r>
            <a:r>
              <a:rPr lang="en-US" altLang="en-US" sz="1700" dirty="0" err="1"/>
              <a:t>th</a:t>
            </a:r>
            <a:r>
              <a:rPr lang="en-US" altLang="en-US" sz="1700" dirty="0"/>
              <a:t>&gt; tag</a:t>
            </a:r>
          </a:p>
          <a:p>
            <a:pPr lvl="1"/>
            <a:r>
              <a:rPr lang="en-US" altLang="en-US" sz="1700" dirty="0"/>
              <a:t>Each of the other rows consists of 3 cells</a:t>
            </a:r>
          </a:p>
          <a:p>
            <a:endParaRPr lang="en-US" altLang="en-US" sz="1600" dirty="0"/>
          </a:p>
          <a:p>
            <a:pPr marL="640138" lvl="2" indent="0">
              <a:buNone/>
            </a:pPr>
            <a:endParaRPr lang="en-US" altLang="en-US" sz="1450" dirty="0"/>
          </a:p>
          <a:p>
            <a:pPr lvl="1"/>
            <a:endParaRPr lang="en-US" altLang="en-US" sz="1400" dirty="0"/>
          </a:p>
          <a:p>
            <a:pPr marL="0" indent="0">
              <a:buNone/>
            </a:pPr>
            <a:endParaRPr lang="en-US" altLang="en-US" sz="1800" dirty="0"/>
          </a:p>
          <a:p>
            <a:pPr lvl="1"/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60E0A-E323-472F-9BFF-B0A8CB6FC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09" y="1926944"/>
            <a:ext cx="2846937" cy="424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C46C2-211A-4AE9-BC52-1D3132A6F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7" y="4933777"/>
            <a:ext cx="6068272" cy="1238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6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Example</a:t>
            </a:r>
            <a:endParaRPr lang="en-US" altLang="en-US" dirty="0"/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C953A-0D30-441D-9358-7AB281D8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5992061" cy="4001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E230B-6B5D-4F4A-B169-5792BC1C2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71" y="1876367"/>
            <a:ext cx="1819529" cy="441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5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Why do we use filters?</a:t>
            </a:r>
          </a:p>
          <a:p>
            <a:pPr lvl="1"/>
            <a:r>
              <a:rPr lang="en-US" altLang="en-US" sz="2000" dirty="0"/>
              <a:t>User input from a form</a:t>
            </a:r>
          </a:p>
          <a:p>
            <a:pPr lvl="1"/>
            <a:r>
              <a:rPr lang="en-US" altLang="en-US" sz="2000" dirty="0"/>
              <a:t>Cookies</a:t>
            </a:r>
          </a:p>
          <a:p>
            <a:pPr lvl="1"/>
            <a:r>
              <a:rPr lang="en-US" altLang="en-US" sz="2000" dirty="0"/>
              <a:t>Web services data</a:t>
            </a:r>
          </a:p>
          <a:p>
            <a:pPr lvl="1"/>
            <a:r>
              <a:rPr lang="en-US" altLang="en-US" sz="2000" dirty="0"/>
              <a:t>Server variables</a:t>
            </a:r>
          </a:p>
          <a:p>
            <a:pPr lvl="1"/>
            <a:r>
              <a:rPr lang="en-US" altLang="en-US" sz="2000" dirty="0"/>
              <a:t>Database query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D10B7-D279-4FFC-B85F-1294BFE1B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3" y="4318781"/>
            <a:ext cx="7500056" cy="10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both validate and sanitize data.</a:t>
            </a:r>
          </a:p>
          <a:p>
            <a:r>
              <a:rPr lang="en-US" altLang="en-US" sz="2000" dirty="0"/>
              <a:t>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filters a single variable with a specified filter. It takes two pieces of data:</a:t>
            </a:r>
          </a:p>
          <a:p>
            <a:pPr lvl="1"/>
            <a:r>
              <a:rPr lang="en-US" altLang="en-US" sz="2000" dirty="0"/>
              <a:t>The variable you want to check</a:t>
            </a:r>
          </a:p>
          <a:p>
            <a:pPr lvl="1"/>
            <a:r>
              <a:rPr lang="en-US" altLang="en-US" sz="2000" dirty="0"/>
              <a:t>The type of check to use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1800" dirty="0"/>
              <a:t>example uses the </a:t>
            </a:r>
            <a:r>
              <a:rPr lang="en-US" altLang="en-US" sz="1800" dirty="0" err="1"/>
              <a:t>filter_var</a:t>
            </a:r>
            <a:r>
              <a:rPr lang="en-US" altLang="en-US" sz="1800" dirty="0"/>
              <a:t>() function to remove all HTML tags from a string.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05E20-BBB7-4954-AE3C-CD4525FA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71251"/>
            <a:ext cx="4153480" cy="133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765F4-FF8F-4BC1-AA41-84ED9023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476120"/>
            <a:ext cx="1390844" cy="523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7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rmAutofit/>
          </a:bodyPr>
          <a:lstStyle/>
          <a:p>
            <a:r>
              <a:rPr lang="en-US" altLang="en-US" sz="2000" dirty="0" err="1"/>
              <a:t>Filter_var</a:t>
            </a:r>
            <a:r>
              <a:rPr lang="en-US" altLang="en-US" sz="2000" dirty="0"/>
              <a:t> usage:</a:t>
            </a:r>
          </a:p>
          <a:p>
            <a:pPr lvl="1"/>
            <a:r>
              <a:rPr lang="en-US" altLang="en-US" sz="2000" dirty="0"/>
              <a:t>Syntax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11F45-EC00-4B62-B640-9941857AB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35692"/>
            <a:ext cx="5867497" cy="769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D96BD-400A-4BD6-A299-3FFCE604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1" y="4122308"/>
            <a:ext cx="8392696" cy="1857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3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Validate an Integer</a:t>
            </a:r>
          </a:p>
          <a:p>
            <a:pPr lvl="1"/>
            <a:r>
              <a:rPr lang="en-US" altLang="en-US" sz="2000" dirty="0"/>
              <a:t>The following example uses 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to check if the variable $int is an integer.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3557-6879-4D89-9803-8F2B50B4D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8" y="3276600"/>
            <a:ext cx="4839375" cy="181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5A76A-05A8-4665-8F47-F8373B353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44742"/>
            <a:ext cx="1390844" cy="523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Validate an IP address</a:t>
            </a:r>
          </a:p>
          <a:p>
            <a:pPr lvl="1"/>
            <a:r>
              <a:rPr lang="en-US" altLang="en-US" sz="2000" dirty="0"/>
              <a:t>The following example uses 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to check if the variable $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is a valid IP address.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10595-BDE3-4878-B3F4-D8C1D3B57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39551"/>
            <a:ext cx="4572638" cy="17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FBB01-07E1-454F-9ED2-C1F1E2F62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39" y="4096867"/>
            <a:ext cx="1981477" cy="40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8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Sanitize and Validate an Email address</a:t>
            </a:r>
          </a:p>
          <a:p>
            <a:pPr lvl="1"/>
            <a:r>
              <a:rPr lang="en-US" altLang="en-US" sz="2000" dirty="0"/>
              <a:t>The following example uses 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to first remove all illegal characters from the $email variable, then check if it is a valid email address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07887-D7D0-4824-8247-1CD3361E6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76600"/>
            <a:ext cx="5172797" cy="2305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C1216-1FDD-4CF1-AA74-851C2E03B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44742"/>
            <a:ext cx="3153215" cy="4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Sanitize and Validate a URL</a:t>
            </a:r>
          </a:p>
          <a:p>
            <a:pPr lvl="1"/>
            <a:r>
              <a:rPr lang="en-US" altLang="en-US" sz="2000" dirty="0"/>
              <a:t>The following example uses the </a:t>
            </a:r>
            <a:r>
              <a:rPr lang="en-US" altLang="en-US" sz="2000" dirty="0" err="1"/>
              <a:t>filter_var</a:t>
            </a:r>
            <a:r>
              <a:rPr lang="en-US" altLang="en-US" sz="2000" dirty="0"/>
              <a:t>() function to first remove all illegal characters from a URL, then check if $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is a valid URL: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0704B-EF14-4E80-89FF-0AD9BF2C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4706007" cy="244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AFE7E-3ED9-4BD8-80E8-11120A885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62400"/>
            <a:ext cx="2915057" cy="438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0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Validate an Integer within range: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58D7A-CDE0-47D0-85E6-B415A567B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21" y="2514600"/>
            <a:ext cx="5010849" cy="3019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245F7-4747-436D-BB49-BCFFC4C2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84" y="3397126"/>
            <a:ext cx="2686425" cy="381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9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Filters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542"/>
            <a:ext cx="7620000" cy="4470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Validate an a URL with query string (GET parameters):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A7BD9-1D61-422D-8166-44B9A144F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3" y="2819400"/>
            <a:ext cx="6163535" cy="2219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9F8F0-F5F5-4E3F-8B84-EE25D9EBF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0" y="4267200"/>
            <a:ext cx="3105583" cy="362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5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Tables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Adding border to the table</a:t>
            </a:r>
          </a:p>
          <a:p>
            <a:pPr lvl="1"/>
            <a:r>
              <a:rPr lang="en-US" altLang="en-US" sz="1800" dirty="0"/>
              <a:t>Use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border property</a:t>
            </a:r>
          </a:p>
          <a:p>
            <a:r>
              <a:rPr lang="en-US" altLang="en-US" sz="2100" dirty="0"/>
              <a:t>Example</a:t>
            </a:r>
          </a:p>
          <a:p>
            <a:endParaRPr lang="en-US" altLang="en-US" sz="1600" dirty="0"/>
          </a:p>
          <a:p>
            <a:pPr marL="640138" lvl="2" indent="0">
              <a:buNone/>
            </a:pPr>
            <a:endParaRPr lang="en-US" altLang="en-US" sz="1450" dirty="0"/>
          </a:p>
          <a:p>
            <a:pPr lvl="1"/>
            <a:endParaRPr lang="en-US" altLang="en-US" sz="1400" dirty="0"/>
          </a:p>
          <a:p>
            <a:pPr marL="0" indent="0">
              <a:buNone/>
            </a:pPr>
            <a:endParaRPr lang="en-US" altLang="en-US" sz="1800" dirty="0"/>
          </a:p>
          <a:p>
            <a:pPr lvl="1"/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6D548-26A6-41B4-BD94-84547156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38" y="3087815"/>
            <a:ext cx="5182323" cy="2019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29122-486F-4EFF-A752-F5D1E4A7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94758"/>
            <a:ext cx="6268325" cy="1209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3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hlinkClick r:id="rId2"/>
              </a:rPr>
              <a:t>http://www.w3schools.com</a:t>
            </a:r>
            <a:endParaRPr lang="en-US" altLang="en-US" sz="2000" dirty="0"/>
          </a:p>
          <a:p>
            <a:r>
              <a:rPr lang="en-US" altLang="en-US" sz="2000" dirty="0">
                <a:hlinkClick r:id="rId3"/>
              </a:rPr>
              <a:t>http://blog.chapagain.com.np/very-simple-add-edit-delete-view-in-php-mysql/</a:t>
            </a:r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71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2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HTML Tables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Adding cell padding</a:t>
            </a:r>
            <a:endParaRPr lang="en-US" altLang="en-US" sz="2100" dirty="0"/>
          </a:p>
          <a:p>
            <a:pPr lvl="1"/>
            <a:r>
              <a:rPr lang="en-US" altLang="en-US" sz="1600" dirty="0"/>
              <a:t>Cell padding specified the space between the cell content and its borders.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Border spacing specifies the space between the cells.</a:t>
            </a:r>
          </a:p>
          <a:p>
            <a:pPr lvl="1"/>
            <a:endParaRPr lang="en-US" altLang="en-US" sz="1600" dirty="0"/>
          </a:p>
          <a:p>
            <a:pPr marL="640138" lvl="2" indent="0">
              <a:buNone/>
            </a:pPr>
            <a:endParaRPr lang="en-US" altLang="en-US" sz="1450" dirty="0"/>
          </a:p>
          <a:p>
            <a:pPr lvl="1"/>
            <a:endParaRPr lang="en-US" altLang="en-US" sz="1400" dirty="0"/>
          </a:p>
          <a:p>
            <a:pPr marL="0" indent="0">
              <a:buNone/>
            </a:pPr>
            <a:endParaRPr lang="en-US" altLang="en-US" sz="1800" dirty="0"/>
          </a:p>
          <a:p>
            <a:pPr lvl="1"/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52CE9-23C1-489D-9A89-D496B6D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00209"/>
            <a:ext cx="2010056" cy="828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F0AE7-93F3-4B78-B861-1EEC1A3F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395731"/>
            <a:ext cx="2219635" cy="8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7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In order to let the user to select a record from the DB and delete it, we should follow the following steps:</a:t>
            </a:r>
          </a:p>
          <a:p>
            <a:pPr lvl="1"/>
            <a:r>
              <a:rPr lang="en-US" altLang="en-US" sz="1800" dirty="0"/>
              <a:t>Execute a query to select the required records</a:t>
            </a:r>
          </a:p>
          <a:p>
            <a:pPr lvl="1"/>
            <a:r>
              <a:rPr lang="en-US" altLang="en-US" sz="1800" dirty="0"/>
              <a:t>Construct a form where each record has a check box to let the user select which record(s) to be deleted</a:t>
            </a:r>
          </a:p>
          <a:p>
            <a:pPr lvl="1"/>
            <a:r>
              <a:rPr lang="en-US" altLang="en-US" sz="1800" dirty="0"/>
              <a:t>Submit the form to a PHP page to delete the selected records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65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Form needed to generate</a:t>
            </a:r>
          </a:p>
          <a:p>
            <a:pPr marL="320069" lvl="1" indent="0">
              <a:buNone/>
            </a:pPr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93044-6A1B-4857-B817-95D70AAA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629400" cy="37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Example – Part 1 (DB Connection)</a:t>
            </a:r>
          </a:p>
          <a:p>
            <a:pPr marL="320069" lvl="1" indent="0">
              <a:buNone/>
            </a:pP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96622-B94F-4667-98C1-22C69785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87" y="2743200"/>
            <a:ext cx="6712826" cy="32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Example – Part 2 (Form Generation – Table Header)</a:t>
            </a:r>
          </a:p>
          <a:p>
            <a:pPr marL="320069" lvl="1" indent="0">
              <a:buNone/>
            </a:pPr>
            <a:endParaRPr lang="en-US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4574B-6705-4559-96D2-16B38352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438400"/>
            <a:ext cx="790137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54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PHP – Delete Record -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Example – Part 2 (Form Generation – Table Body)</a:t>
            </a:r>
          </a:p>
          <a:p>
            <a:pPr marL="320069" lvl="1" indent="0">
              <a:buNone/>
            </a:pP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7BEAD-B960-4B6C-BD12-D484317C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5" y="2108200"/>
            <a:ext cx="851931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68C8B-E153-4E77-B23A-CEAF68CC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84821"/>
            <a:ext cx="731520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1_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PHP - Lecture 4</Template>
  <TotalTime>11814</TotalTime>
  <Words>834</Words>
  <Application>Microsoft Office PowerPoint</Application>
  <PresentationFormat>On-screen Show (4:3)</PresentationFormat>
  <Paragraphs>149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Times New Roman</vt:lpstr>
      <vt:lpstr>Verdana</vt:lpstr>
      <vt:lpstr>Wingdings</vt:lpstr>
      <vt:lpstr>Books 16x9</vt:lpstr>
      <vt:lpstr>1_Books 16x9</vt:lpstr>
      <vt:lpstr>Web Development </vt:lpstr>
      <vt:lpstr>HTML Tables</vt:lpstr>
      <vt:lpstr>HTML Tables</vt:lpstr>
      <vt:lpstr>HTML Tables</vt:lpstr>
      <vt:lpstr>PHP – Delete Record - Example</vt:lpstr>
      <vt:lpstr>PHP – Delete Record - Example</vt:lpstr>
      <vt:lpstr>PHP – Delete Record - Example</vt:lpstr>
      <vt:lpstr>PHP – Delete Record - Example</vt:lpstr>
      <vt:lpstr>PHP – Delete Record - Example</vt:lpstr>
      <vt:lpstr>PHP – Delete Record - Example</vt:lpstr>
      <vt:lpstr>PHP – Add and Edit</vt:lpstr>
      <vt:lpstr>PHP – Add and Edit</vt:lpstr>
      <vt:lpstr>PHP – Add and Edit</vt:lpstr>
      <vt:lpstr>PHP – Add and Edit</vt:lpstr>
      <vt:lpstr>PHP – Add and Edit</vt:lpstr>
      <vt:lpstr>PHP – Add and Edit</vt:lpstr>
      <vt:lpstr>PHP – Add and Edit</vt:lpstr>
      <vt:lpstr>PHP – Add and Edit</vt:lpstr>
      <vt:lpstr>PHP Filters</vt:lpstr>
      <vt:lpstr>PHP Filters</vt:lpstr>
      <vt:lpstr>PHP Filters</vt:lpstr>
      <vt:lpstr>PHP Filters</vt:lpstr>
      <vt:lpstr>PHP Filters</vt:lpstr>
      <vt:lpstr>PHP Filters</vt:lpstr>
      <vt:lpstr>PHP Filters</vt:lpstr>
      <vt:lpstr>PHP Filters</vt:lpstr>
      <vt:lpstr>PHP Filters</vt:lpstr>
      <vt:lpstr>PHP Filters</vt:lpstr>
      <vt:lpstr>PHP Filters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PHP Part 2</dc:title>
  <dc:creator>H-Gazzar, Mohamed, Vodafone Egypt</dc:creator>
  <cp:lastModifiedBy>Soha</cp:lastModifiedBy>
  <cp:revision>250</cp:revision>
  <cp:lastPrinted>1601-01-01T00:00:00Z</cp:lastPrinted>
  <dcterms:created xsi:type="dcterms:W3CDTF">2018-07-17T11:55:55Z</dcterms:created>
  <dcterms:modified xsi:type="dcterms:W3CDTF">2018-11-12T06:19:52Z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TC010170701033</vt:lpwstr>
  </property>
</Properties>
</file>