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wav" ContentType="audio/x-wav"/>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2" r:id="rId3"/>
    <p:sldId id="261" r:id="rId4"/>
    <p:sldId id="266" r:id="rId5"/>
    <p:sldId id="270" r:id="rId6"/>
    <p:sldId id="272" r:id="rId7"/>
    <p:sldId id="269" r:id="rId8"/>
    <p:sldId id="273" r:id="rId9"/>
    <p:sldId id="271" r:id="rId10"/>
    <p:sldId id="257" r:id="rId11"/>
    <p:sldId id="260" r:id="rId12"/>
    <p:sldId id="274" r:id="rId13"/>
    <p:sldId id="275" r:id="rId14"/>
    <p:sldId id="276" r:id="rId15"/>
    <p:sldId id="259" r:id="rId16"/>
    <p:sldId id="267" r:id="rId17"/>
    <p:sldId id="268" r:id="rId18"/>
    <p:sldId id="264" r:id="rId19"/>
    <p:sldId id="277" r:id="rId20"/>
    <p:sldId id="278"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776" autoAdjust="0"/>
  </p:normalViewPr>
  <p:slideViewPr>
    <p:cSldViewPr snapToGrid="0">
      <p:cViewPr varScale="1">
        <p:scale>
          <a:sx n="90" d="100"/>
          <a:sy n="90" d="100"/>
        </p:scale>
        <p:origin x="6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07B93-00A4-4846-AEA1-E58C76D486A5}" type="datetimeFigureOut">
              <a:rPr lang="en-US" smtClean="0"/>
              <a:t>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CD597-413A-453A-AAB1-C9801BFFDBA5}" type="slidenum">
              <a:rPr lang="en-US" smtClean="0"/>
              <a:t>‹#›</a:t>
            </a:fld>
            <a:endParaRPr lang="en-US"/>
          </a:p>
        </p:txBody>
      </p:sp>
    </p:spTree>
    <p:extLst>
      <p:ext uri="{BB962C8B-B14F-4D97-AF65-F5344CB8AC3E}">
        <p14:creationId xmlns:p14="http://schemas.microsoft.com/office/powerpoint/2010/main" val="3840378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2CD597-413A-453A-AAB1-C9801BFFDBA5}" type="slidenum">
              <a:rPr lang="en-US" smtClean="0"/>
              <a:t>1</a:t>
            </a:fld>
            <a:endParaRPr lang="en-US"/>
          </a:p>
        </p:txBody>
      </p:sp>
    </p:spTree>
    <p:extLst>
      <p:ext uri="{BB962C8B-B14F-4D97-AF65-F5344CB8AC3E}">
        <p14:creationId xmlns:p14="http://schemas.microsoft.com/office/powerpoint/2010/main" val="233311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altLang="zh-CN" sz="1200" b="1" i="0" kern="1200" dirty="0" smtClean="0">
                <a:solidFill>
                  <a:schemeClr val="tx1"/>
                </a:solidFill>
                <a:effectLst/>
                <a:latin typeface="+mn-lt"/>
                <a:ea typeface="+mn-ea"/>
                <a:cs typeface="+mn-cs"/>
              </a:rPr>
              <a:t>Encoder</a:t>
            </a:r>
          </a:p>
          <a:p>
            <a:pPr fontAlgn="base"/>
            <a:r>
              <a:rPr lang="en-US" altLang="zh-CN" sz="1200" b="0" i="0" kern="1200" dirty="0" smtClean="0">
                <a:solidFill>
                  <a:schemeClr val="tx1"/>
                </a:solidFill>
                <a:effectLst/>
                <a:latin typeface="+mn-lt"/>
                <a:ea typeface="+mn-ea"/>
                <a:cs typeface="+mn-cs"/>
              </a:rPr>
              <a:t>Encoder</a:t>
            </a:r>
            <a:r>
              <a:rPr lang="zh-CN" altLang="en-US" sz="1200" b="0" i="0" kern="1200" dirty="0" smtClean="0">
                <a:solidFill>
                  <a:schemeClr val="tx1"/>
                </a:solidFill>
                <a:effectLst/>
                <a:latin typeface="+mn-lt"/>
                <a:ea typeface="+mn-ea"/>
                <a:cs typeface="+mn-cs"/>
              </a:rPr>
              <a:t>的目标是提取鲁棒的文本特征序列。</a:t>
            </a:r>
            <a:r>
              <a:rPr lang="en-US" altLang="zh-CN" sz="1200" b="0" i="0" kern="1200" dirty="0" smtClean="0">
                <a:solidFill>
                  <a:schemeClr val="tx1"/>
                </a:solidFill>
                <a:effectLst/>
                <a:latin typeface="+mn-lt"/>
                <a:ea typeface="+mn-ea"/>
                <a:cs typeface="+mn-cs"/>
              </a:rPr>
              <a:t>encoder</a:t>
            </a:r>
            <a:r>
              <a:rPr lang="zh-CN" altLang="en-US" sz="1200" b="0" i="0" kern="1200" dirty="0" smtClean="0">
                <a:solidFill>
                  <a:schemeClr val="tx1"/>
                </a:solidFill>
                <a:effectLst/>
                <a:latin typeface="+mn-lt"/>
                <a:ea typeface="+mn-ea"/>
                <a:cs typeface="+mn-cs"/>
              </a:rPr>
              <a:t>的输入是字符序列，每个字符用</a:t>
            </a:r>
            <a:r>
              <a:rPr lang="en-US" altLang="zh-CN" sz="1200" b="0" i="0" kern="1200" dirty="0" smtClean="0">
                <a:solidFill>
                  <a:schemeClr val="tx1"/>
                </a:solidFill>
                <a:effectLst/>
                <a:latin typeface="+mn-lt"/>
                <a:ea typeface="+mn-ea"/>
                <a:cs typeface="+mn-cs"/>
              </a:rPr>
              <a:t>one-hot</a:t>
            </a:r>
            <a:r>
              <a:rPr lang="zh-CN" altLang="en-US" sz="1200" b="0" i="0" kern="1200" dirty="0" smtClean="0">
                <a:solidFill>
                  <a:schemeClr val="tx1"/>
                </a:solidFill>
                <a:effectLst/>
                <a:latin typeface="+mn-lt"/>
                <a:ea typeface="+mn-ea"/>
                <a:cs typeface="+mn-cs"/>
              </a:rPr>
              <a:t>向量或者嵌入式连续向量表示。对于每个嵌入式输入，我们应用了非线性变换，称为“</a:t>
            </a:r>
            <a:r>
              <a:rPr lang="en-US" altLang="zh-CN" sz="1200" b="0" i="0" kern="1200" dirty="0" smtClean="0">
                <a:solidFill>
                  <a:schemeClr val="tx1"/>
                </a:solidFill>
                <a:effectLst/>
                <a:latin typeface="+mn-lt"/>
                <a:ea typeface="+mn-ea"/>
                <a:cs typeface="+mn-cs"/>
              </a:rPr>
              <a:t>pre-net”</a:t>
            </a:r>
            <a:r>
              <a:rPr lang="zh-CN" altLang="en-US" sz="1200" b="0" i="0" kern="1200" dirty="0" smtClean="0">
                <a:solidFill>
                  <a:schemeClr val="tx1"/>
                </a:solidFill>
                <a:effectLst/>
                <a:latin typeface="+mn-lt"/>
                <a:ea typeface="+mn-ea"/>
                <a:cs typeface="+mn-cs"/>
              </a:rPr>
              <a:t>。在实际应用中，采用</a:t>
            </a:r>
            <a:r>
              <a:rPr lang="en-US" altLang="zh-CN" sz="1200" b="0" i="0" kern="1200" dirty="0" smtClean="0">
                <a:solidFill>
                  <a:schemeClr val="tx1"/>
                </a:solidFill>
                <a:effectLst/>
                <a:latin typeface="+mn-lt"/>
                <a:ea typeface="+mn-ea"/>
                <a:cs typeface="+mn-cs"/>
              </a:rPr>
              <a:t>dropout</a:t>
            </a:r>
            <a:r>
              <a:rPr lang="zh-CN" altLang="en-US" sz="1200" b="0" i="0" kern="1200" dirty="0" smtClean="0">
                <a:solidFill>
                  <a:schemeClr val="tx1"/>
                </a:solidFill>
                <a:effectLst/>
                <a:latin typeface="+mn-lt"/>
                <a:ea typeface="+mn-ea"/>
                <a:cs typeface="+mn-cs"/>
              </a:rPr>
              <a:t>瓶颈网络作为</a:t>
            </a:r>
            <a:r>
              <a:rPr lang="en-US" altLang="zh-CN" sz="1200" b="0" i="0" kern="1200" dirty="0" smtClean="0">
                <a:solidFill>
                  <a:schemeClr val="tx1"/>
                </a:solidFill>
                <a:effectLst/>
                <a:latin typeface="+mn-lt"/>
                <a:ea typeface="+mn-ea"/>
                <a:cs typeface="+mn-cs"/>
              </a:rPr>
              <a:t>pre-net</a:t>
            </a:r>
            <a:r>
              <a:rPr lang="zh-CN" altLang="en-US" sz="1200" b="0" i="0" kern="1200" dirty="0" smtClean="0">
                <a:solidFill>
                  <a:schemeClr val="tx1"/>
                </a:solidFill>
                <a:effectLst/>
                <a:latin typeface="+mn-lt"/>
                <a:ea typeface="+mn-ea"/>
                <a:cs typeface="+mn-cs"/>
              </a:rPr>
              <a:t>，有助于网络收敛和泛化能力。</a:t>
            </a:r>
            <a:r>
              <a:rPr lang="en-US" altLang="zh-CN" sz="1200" b="0" i="0" kern="1200" dirty="0" smtClean="0">
                <a:solidFill>
                  <a:schemeClr val="tx1"/>
                </a:solidFill>
                <a:effectLst/>
                <a:latin typeface="+mn-lt"/>
                <a:ea typeface="+mn-ea"/>
                <a:cs typeface="+mn-cs"/>
              </a:rPr>
              <a:t>CBHG</a:t>
            </a:r>
            <a:r>
              <a:rPr lang="zh-CN" altLang="en-US" sz="1200" b="0" i="0" kern="1200" dirty="0" smtClean="0">
                <a:solidFill>
                  <a:schemeClr val="tx1"/>
                </a:solidFill>
                <a:effectLst/>
                <a:latin typeface="+mn-lt"/>
                <a:ea typeface="+mn-ea"/>
                <a:cs typeface="+mn-cs"/>
              </a:rPr>
              <a:t>模块利用</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模块将</a:t>
            </a:r>
            <a:r>
              <a:rPr lang="en-US" altLang="zh-CN" sz="1200" b="0" i="0" kern="1200" dirty="0" smtClean="0">
                <a:solidFill>
                  <a:schemeClr val="tx1"/>
                </a:solidFill>
                <a:effectLst/>
                <a:latin typeface="+mn-lt"/>
                <a:ea typeface="+mn-ea"/>
                <a:cs typeface="+mn-cs"/>
              </a:rPr>
              <a:t>per-net</a:t>
            </a:r>
            <a:r>
              <a:rPr lang="zh-CN" altLang="en-US" sz="1200" b="0" i="0" kern="1200" dirty="0" smtClean="0">
                <a:solidFill>
                  <a:schemeClr val="tx1"/>
                </a:solidFill>
                <a:effectLst/>
                <a:latin typeface="+mn-lt"/>
                <a:ea typeface="+mn-ea"/>
                <a:cs typeface="+mn-cs"/>
              </a:rPr>
              <a:t>的输出转换成最终的</a:t>
            </a:r>
            <a:r>
              <a:rPr lang="en-US" altLang="zh-CN" sz="1200" b="0" i="0" kern="1200" dirty="0" smtClean="0">
                <a:solidFill>
                  <a:schemeClr val="tx1"/>
                </a:solidFill>
                <a:effectLst/>
                <a:latin typeface="+mn-lt"/>
                <a:ea typeface="+mn-ea"/>
                <a:cs typeface="+mn-cs"/>
              </a:rPr>
              <a:t>encoder</a:t>
            </a:r>
            <a:r>
              <a:rPr lang="zh-CN" altLang="en-US" sz="1200" b="0" i="0" kern="1200" dirty="0" smtClean="0">
                <a:solidFill>
                  <a:schemeClr val="tx1"/>
                </a:solidFill>
                <a:effectLst/>
                <a:latin typeface="+mn-lt"/>
                <a:ea typeface="+mn-ea"/>
                <a:cs typeface="+mn-cs"/>
              </a:rPr>
              <a:t>表示。我们发现基于</a:t>
            </a:r>
            <a:r>
              <a:rPr lang="en-US" altLang="zh-CN" sz="1200" b="0" i="0" kern="1200" dirty="0" smtClean="0">
                <a:solidFill>
                  <a:schemeClr val="tx1"/>
                </a:solidFill>
                <a:effectLst/>
                <a:latin typeface="+mn-lt"/>
                <a:ea typeface="+mn-ea"/>
                <a:cs typeface="+mn-cs"/>
              </a:rPr>
              <a:t>CBHG</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encoder</a:t>
            </a:r>
            <a:r>
              <a:rPr lang="zh-CN" altLang="en-US" sz="1200" b="0" i="0" kern="1200" dirty="0" smtClean="0">
                <a:solidFill>
                  <a:schemeClr val="tx1"/>
                </a:solidFill>
                <a:effectLst/>
                <a:latin typeface="+mn-lt"/>
                <a:ea typeface="+mn-ea"/>
                <a:cs typeface="+mn-cs"/>
              </a:rPr>
              <a:t>不仅可以降低过拟合，相对于多层的</a:t>
            </a:r>
            <a:r>
              <a:rPr lang="en-US" altLang="zh-CN" sz="1200" b="0" i="0" kern="1200" dirty="0" smtClean="0">
                <a:solidFill>
                  <a:schemeClr val="tx1"/>
                </a:solidFill>
                <a:effectLst/>
                <a:latin typeface="+mn-lt"/>
                <a:ea typeface="+mn-ea"/>
                <a:cs typeface="+mn-cs"/>
              </a:rPr>
              <a:t>RNN encoder</a:t>
            </a:r>
            <a:r>
              <a:rPr lang="zh-CN" altLang="en-US" sz="1200" b="0" i="0" kern="1200" dirty="0" smtClean="0">
                <a:solidFill>
                  <a:schemeClr val="tx1"/>
                </a:solidFill>
                <a:effectLst/>
                <a:latin typeface="+mn-lt"/>
                <a:ea typeface="+mn-ea"/>
                <a:cs typeface="+mn-cs"/>
              </a:rPr>
              <a:t>可以减少发音错误。</a:t>
            </a:r>
          </a:p>
          <a:p>
            <a:pPr fontAlgn="base"/>
            <a:r>
              <a:rPr lang="en-US" altLang="zh-CN" sz="1200" b="1" i="0" kern="1200" dirty="0" smtClean="0">
                <a:solidFill>
                  <a:schemeClr val="tx1"/>
                </a:solidFill>
                <a:effectLst/>
                <a:latin typeface="+mn-lt"/>
                <a:ea typeface="+mn-ea"/>
                <a:cs typeface="+mn-cs"/>
              </a:rPr>
              <a:t>Decoder</a:t>
            </a:r>
          </a:p>
          <a:p>
            <a:pPr fontAlgn="base"/>
            <a:r>
              <a:rPr lang="zh-CN" altLang="en-US" sz="1200" b="0" i="0" kern="1200" dirty="0" smtClean="0">
                <a:solidFill>
                  <a:schemeClr val="tx1"/>
                </a:solidFill>
                <a:effectLst/>
                <a:latin typeface="+mn-lt"/>
                <a:ea typeface="+mn-ea"/>
                <a:cs typeface="+mn-cs"/>
              </a:rPr>
              <a:t>我们使用简单的全连接输出层来预测</a:t>
            </a:r>
            <a:r>
              <a:rPr lang="en-US" altLang="zh-CN" sz="1200" b="0" i="0" kern="1200" dirty="0" smtClean="0">
                <a:solidFill>
                  <a:schemeClr val="tx1"/>
                </a:solidFill>
                <a:effectLst/>
                <a:latin typeface="+mn-lt"/>
                <a:ea typeface="+mn-ea"/>
                <a:cs typeface="+mn-cs"/>
              </a:rPr>
              <a:t>decoder</a:t>
            </a:r>
            <a:r>
              <a:rPr lang="zh-CN" altLang="en-US" sz="1200" b="0" i="0" kern="1200" dirty="0" smtClean="0">
                <a:solidFill>
                  <a:schemeClr val="tx1"/>
                </a:solidFill>
                <a:effectLst/>
                <a:latin typeface="+mn-lt"/>
                <a:ea typeface="+mn-ea"/>
                <a:cs typeface="+mn-cs"/>
              </a:rPr>
              <a:t>的目标。一个重要的技巧是在每个解码步骤预测多个不重叠的输出帧。一次预测</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帧，使得整体的</a:t>
            </a:r>
            <a:r>
              <a:rPr lang="en-US" altLang="zh-CN" sz="1200" b="0" i="0" kern="1200" dirty="0" smtClean="0">
                <a:solidFill>
                  <a:schemeClr val="tx1"/>
                </a:solidFill>
                <a:effectLst/>
                <a:latin typeface="+mn-lt"/>
                <a:ea typeface="+mn-ea"/>
                <a:cs typeface="+mn-cs"/>
              </a:rPr>
              <a:t>decoder</a:t>
            </a:r>
            <a:r>
              <a:rPr lang="zh-CN" altLang="en-US" sz="1200" b="0" i="0" kern="1200" dirty="0" smtClean="0">
                <a:solidFill>
                  <a:schemeClr val="tx1"/>
                </a:solidFill>
                <a:effectLst/>
                <a:latin typeface="+mn-lt"/>
                <a:ea typeface="+mn-ea"/>
                <a:cs typeface="+mn-cs"/>
              </a:rPr>
              <a:t>数量降低为原来的</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分之一，从而减小了模型大小、训练时间和推理时间。更重要的是，这项技巧可以加速收敛速度，并且可以更快地从</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中学到更稳定的对齐。</a:t>
            </a:r>
          </a:p>
          <a:p>
            <a:pPr fontAlgn="base"/>
            <a:r>
              <a:rPr lang="zh-CN" altLang="en-US" sz="1200" b="1" i="0" kern="1200" dirty="0" smtClean="0">
                <a:solidFill>
                  <a:schemeClr val="tx1"/>
                </a:solidFill>
                <a:effectLst/>
                <a:latin typeface="+mn-lt"/>
                <a:ea typeface="+mn-ea"/>
                <a:cs typeface="+mn-cs"/>
              </a:rPr>
              <a:t>后处理与波形合成</a:t>
            </a:r>
          </a:p>
          <a:p>
            <a:pPr fontAlgn="base"/>
            <a:r>
              <a:rPr lang="zh-CN" altLang="en-US" sz="1200" b="0" i="0" kern="1200" dirty="0" smtClean="0">
                <a:solidFill>
                  <a:schemeClr val="tx1"/>
                </a:solidFill>
                <a:effectLst/>
                <a:latin typeface="+mn-lt"/>
                <a:ea typeface="+mn-ea"/>
                <a:cs typeface="+mn-cs"/>
              </a:rPr>
              <a:t>后处理网络的任务是将</a:t>
            </a:r>
            <a:r>
              <a:rPr lang="en-US" altLang="zh-CN" sz="1200" b="0" i="0" kern="1200" dirty="0" smtClean="0">
                <a:solidFill>
                  <a:schemeClr val="tx1"/>
                </a:solidFill>
                <a:effectLst/>
                <a:latin typeface="+mn-lt"/>
                <a:ea typeface="+mn-ea"/>
                <a:cs typeface="+mn-cs"/>
              </a:rPr>
              <a:t>seq2seq</a:t>
            </a:r>
            <a:r>
              <a:rPr lang="zh-CN" altLang="en-US" sz="1200" b="0" i="0" kern="1200" dirty="0" smtClean="0">
                <a:solidFill>
                  <a:schemeClr val="tx1"/>
                </a:solidFill>
                <a:effectLst/>
                <a:latin typeface="+mn-lt"/>
                <a:ea typeface="+mn-ea"/>
                <a:cs typeface="+mn-cs"/>
              </a:rPr>
              <a:t>的输出转换成可以合成波形的输出。</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采用</a:t>
            </a:r>
            <a:r>
              <a:rPr lang="en-US" altLang="zh-CN" sz="1200" b="0" i="0" kern="1200" dirty="0" smtClean="0">
                <a:solidFill>
                  <a:schemeClr val="tx1"/>
                </a:solidFill>
                <a:effectLst/>
                <a:latin typeface="+mn-lt"/>
                <a:ea typeface="+mn-ea"/>
                <a:cs typeface="+mn-cs"/>
              </a:rPr>
              <a:t>Griffin-Lim</a:t>
            </a:r>
            <a:r>
              <a:rPr lang="zh-CN" altLang="en-US" sz="1200" b="0" i="0" kern="1200" dirty="0" smtClean="0">
                <a:solidFill>
                  <a:schemeClr val="tx1"/>
                </a:solidFill>
                <a:effectLst/>
                <a:latin typeface="+mn-lt"/>
                <a:ea typeface="+mn-ea"/>
                <a:cs typeface="+mn-cs"/>
              </a:rPr>
              <a:t>算法根据预测的语谱合成波形。</a:t>
            </a:r>
          </a:p>
          <a:p>
            <a:endParaRPr lang="en-US" dirty="0"/>
          </a:p>
        </p:txBody>
      </p:sp>
      <p:sp>
        <p:nvSpPr>
          <p:cNvPr id="4" name="Slide Number Placeholder 3"/>
          <p:cNvSpPr>
            <a:spLocks noGrp="1"/>
          </p:cNvSpPr>
          <p:nvPr>
            <p:ph type="sldNum" sz="quarter" idx="10"/>
          </p:nvPr>
        </p:nvSpPr>
        <p:spPr/>
        <p:txBody>
          <a:bodyPr/>
          <a:lstStyle/>
          <a:p>
            <a:fld id="{462CD597-413A-453A-AAB1-C9801BFFDBA5}" type="slidenum">
              <a:rPr lang="en-US" smtClean="0"/>
              <a:t>10</a:t>
            </a:fld>
            <a:endParaRPr lang="en-US"/>
          </a:p>
        </p:txBody>
      </p:sp>
    </p:spTree>
    <p:extLst>
      <p:ext uri="{BB962C8B-B14F-4D97-AF65-F5344CB8AC3E}">
        <p14:creationId xmlns:p14="http://schemas.microsoft.com/office/powerpoint/2010/main" val="3210539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CBHG</a:t>
            </a:r>
            <a:r>
              <a:rPr lang="zh-CN" altLang="en-US" dirty="0" smtClean="0"/>
              <a:t>结构最初源于机器翻译中，主要用于提高模型的泛化能力。 </a:t>
            </a:r>
            <a:endParaRPr lang="en-US" altLang="zh-CN" dirty="0" smtClean="0"/>
          </a:p>
          <a:p>
            <a:endParaRPr lang="en-US" altLang="zh-CN" dirty="0" smtClean="0"/>
          </a:p>
          <a:p>
            <a:r>
              <a:rPr lang="en-US" altLang="zh-CN" dirty="0" smtClean="0"/>
              <a:t>CBHG</a:t>
            </a:r>
            <a:r>
              <a:rPr lang="zh-CN" altLang="en-US" dirty="0" smtClean="0"/>
              <a:t>包括一个</a:t>
            </a:r>
            <a:r>
              <a:rPr lang="en-US" altLang="zh-CN" dirty="0" smtClean="0"/>
              <a:t>1-D</a:t>
            </a:r>
            <a:r>
              <a:rPr lang="zh-CN" altLang="en-US" dirty="0" smtClean="0"/>
              <a:t>的卷积滤波，接着是高通网络以及一个双向</a:t>
            </a:r>
            <a:r>
              <a:rPr lang="en-US" altLang="zh-CN" dirty="0" smtClean="0"/>
              <a:t>GRU</a:t>
            </a:r>
            <a:r>
              <a:rPr lang="zh-CN" altLang="en-U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462CD597-413A-453A-AAB1-C9801BFFDBA5}" type="slidenum">
              <a:rPr lang="en-US" smtClean="0"/>
              <a:t>11</a:t>
            </a:fld>
            <a:endParaRPr lang="en-US"/>
          </a:p>
        </p:txBody>
      </p:sp>
    </p:spTree>
    <p:extLst>
      <p:ext uri="{BB962C8B-B14F-4D97-AF65-F5344CB8AC3E}">
        <p14:creationId xmlns:p14="http://schemas.microsoft.com/office/powerpoint/2010/main" val="1345802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2CD597-413A-453A-AAB1-C9801BFFDBA5}" type="slidenum">
              <a:rPr lang="en-US" smtClean="0"/>
              <a:t>12</a:t>
            </a:fld>
            <a:endParaRPr lang="en-US"/>
          </a:p>
        </p:txBody>
      </p:sp>
    </p:spTree>
    <p:extLst>
      <p:ext uri="{BB962C8B-B14F-4D97-AF65-F5344CB8AC3E}">
        <p14:creationId xmlns:p14="http://schemas.microsoft.com/office/powerpoint/2010/main" val="3241490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2CD597-413A-453A-AAB1-C9801BFFDBA5}" type="slidenum">
              <a:rPr lang="en-US" smtClean="0"/>
              <a:t>13</a:t>
            </a:fld>
            <a:endParaRPr lang="en-US"/>
          </a:p>
        </p:txBody>
      </p:sp>
    </p:spTree>
    <p:extLst>
      <p:ext uri="{BB962C8B-B14F-4D97-AF65-F5344CB8AC3E}">
        <p14:creationId xmlns:p14="http://schemas.microsoft.com/office/powerpoint/2010/main" val="777300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2CD597-413A-453A-AAB1-C9801BFFDBA5}" type="slidenum">
              <a:rPr lang="en-US" smtClean="0"/>
              <a:t>14</a:t>
            </a:fld>
            <a:endParaRPr lang="en-US"/>
          </a:p>
        </p:txBody>
      </p:sp>
    </p:spTree>
    <p:extLst>
      <p:ext uri="{BB962C8B-B14F-4D97-AF65-F5344CB8AC3E}">
        <p14:creationId xmlns:p14="http://schemas.microsoft.com/office/powerpoint/2010/main" val="3270767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2CD597-413A-453A-AAB1-C9801BFFDBA5}" type="slidenum">
              <a:rPr lang="en-US" smtClean="0"/>
              <a:t>15</a:t>
            </a:fld>
            <a:endParaRPr lang="en-US"/>
          </a:p>
        </p:txBody>
      </p:sp>
    </p:spTree>
    <p:extLst>
      <p:ext uri="{BB962C8B-B14F-4D97-AF65-F5344CB8AC3E}">
        <p14:creationId xmlns:p14="http://schemas.microsoft.com/office/powerpoint/2010/main" val="2896881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2CD597-413A-453A-AAB1-C9801BFFDBA5}" type="slidenum">
              <a:rPr lang="en-US" smtClean="0"/>
              <a:t>16</a:t>
            </a:fld>
            <a:endParaRPr lang="en-US"/>
          </a:p>
        </p:txBody>
      </p:sp>
    </p:spTree>
    <p:extLst>
      <p:ext uri="{BB962C8B-B14F-4D97-AF65-F5344CB8AC3E}">
        <p14:creationId xmlns:p14="http://schemas.microsoft.com/office/powerpoint/2010/main" val="3116693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2CD597-413A-453A-AAB1-C9801BFFDBA5}" type="slidenum">
              <a:rPr lang="en-US" smtClean="0"/>
              <a:t>17</a:t>
            </a:fld>
            <a:endParaRPr lang="en-US"/>
          </a:p>
        </p:txBody>
      </p:sp>
    </p:spTree>
    <p:extLst>
      <p:ext uri="{BB962C8B-B14F-4D97-AF65-F5344CB8AC3E}">
        <p14:creationId xmlns:p14="http://schemas.microsoft.com/office/powerpoint/2010/main" val="866965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2CD597-413A-453A-AAB1-C9801BFFDBA5}" type="slidenum">
              <a:rPr lang="en-US" smtClean="0"/>
              <a:t>18</a:t>
            </a:fld>
            <a:endParaRPr lang="en-US"/>
          </a:p>
        </p:txBody>
      </p:sp>
    </p:spTree>
    <p:extLst>
      <p:ext uri="{BB962C8B-B14F-4D97-AF65-F5344CB8AC3E}">
        <p14:creationId xmlns:p14="http://schemas.microsoft.com/office/powerpoint/2010/main" val="2400222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2CD597-413A-453A-AAB1-C9801BFFDBA5}" type="slidenum">
              <a:rPr lang="en-US" smtClean="0"/>
              <a:t>19</a:t>
            </a:fld>
            <a:endParaRPr lang="en-US"/>
          </a:p>
        </p:txBody>
      </p:sp>
    </p:spTree>
    <p:extLst>
      <p:ext uri="{BB962C8B-B14F-4D97-AF65-F5344CB8AC3E}">
        <p14:creationId xmlns:p14="http://schemas.microsoft.com/office/powerpoint/2010/main" val="3204879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44.1 kHz </a:t>
            </a:r>
            <a:r>
              <a:rPr lang="en-US" altLang="zh-CN" sz="1200" b="0" i="0" kern="1200" dirty="0" smtClean="0">
                <a:solidFill>
                  <a:schemeClr val="tx1"/>
                </a:solidFill>
                <a:effectLst/>
                <a:latin typeface="+mn-lt"/>
                <a:ea typeface="+mn-ea"/>
                <a:cs typeface="+mn-cs"/>
              </a:rPr>
              <a:t>CD</a:t>
            </a:r>
            <a:r>
              <a:rPr lang="zh-CN" altLang="en-US" sz="1200" b="0" i="0" kern="1200" dirty="0" smtClean="0">
                <a:solidFill>
                  <a:schemeClr val="tx1"/>
                </a:solidFill>
                <a:effectLst/>
                <a:latin typeface="+mn-lt"/>
                <a:ea typeface="+mn-ea"/>
                <a:cs typeface="+mn-cs"/>
              </a:rPr>
              <a:t>音质</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62CD597-413A-453A-AAB1-C9801BFFDBA5}" type="slidenum">
              <a:rPr lang="en-US" smtClean="0"/>
              <a:t>2</a:t>
            </a:fld>
            <a:endParaRPr lang="en-US"/>
          </a:p>
        </p:txBody>
      </p:sp>
    </p:spTree>
    <p:extLst>
      <p:ext uri="{BB962C8B-B14F-4D97-AF65-F5344CB8AC3E}">
        <p14:creationId xmlns:p14="http://schemas.microsoft.com/office/powerpoint/2010/main" val="2762612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2CD597-413A-453A-AAB1-C9801BFFDBA5}" type="slidenum">
              <a:rPr lang="en-US" smtClean="0"/>
              <a:t>20</a:t>
            </a:fld>
            <a:endParaRPr lang="en-US"/>
          </a:p>
        </p:txBody>
      </p:sp>
    </p:spTree>
    <p:extLst>
      <p:ext uri="{BB962C8B-B14F-4D97-AF65-F5344CB8AC3E}">
        <p14:creationId xmlns:p14="http://schemas.microsoft.com/office/powerpoint/2010/main" val="1102429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2CD597-413A-453A-AAB1-C9801BFFDBA5}" type="slidenum">
              <a:rPr lang="en-US" smtClean="0"/>
              <a:t>21</a:t>
            </a:fld>
            <a:endParaRPr lang="en-US"/>
          </a:p>
        </p:txBody>
      </p:sp>
    </p:spTree>
    <p:extLst>
      <p:ext uri="{BB962C8B-B14F-4D97-AF65-F5344CB8AC3E}">
        <p14:creationId xmlns:p14="http://schemas.microsoft.com/office/powerpoint/2010/main" val="4264713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拼接式合成最大的缺点就是数据库太大，因为需要保存大量的原音信息。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参数化合成方法只需要保存一份不太大的参数模型，而且能够更简单的修改语音的一些基本参数（基频，基频波动范围，语速，甚至音色等），可以说更实用。</a:t>
            </a:r>
            <a:r>
              <a:rPr lang="zh-CN" altLang="en-US" dirty="0" smtClean="0"/>
              <a:t>但其主要弱点和难点就是声码器。声码器的作用是复现声音信号，难在重现声音细节，并且让人听不出各种杂音、沉闷、机械感等等。目前常见的声码器都是对声音信号本身作各种理论模型以及简化假设，可以说对细节的描述近似于忽略。所以，效果比不上拼接式合成的原声音质是自然的。</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前端做的事情，是把文本进行解析，决定每个字的发音是什么，这句话用什么样的语气语调，用什么样的节奏来读，哪些地方是需要强调的重点，等等。前面有人指出</a:t>
            </a:r>
            <a:r>
              <a:rPr lang="en-US" altLang="zh-CN" sz="1200" b="0" i="0" kern="1200" dirty="0" err="1" smtClean="0">
                <a:solidFill>
                  <a:schemeClr val="tx1"/>
                </a:solidFill>
                <a:effectLst/>
                <a:latin typeface="+mn-lt"/>
                <a:ea typeface="+mn-ea"/>
                <a:cs typeface="+mn-cs"/>
              </a:rPr>
              <a:t>wavenet</a:t>
            </a:r>
            <a:r>
              <a:rPr lang="zh-CN" altLang="en-US" sz="1200" b="0" i="0" kern="1200" dirty="0" smtClean="0">
                <a:solidFill>
                  <a:schemeClr val="tx1"/>
                </a:solidFill>
                <a:effectLst/>
                <a:latin typeface="+mn-lt"/>
                <a:ea typeface="+mn-ea"/>
                <a:cs typeface="+mn-cs"/>
              </a:rPr>
              <a:t>的中文语音还略有不自然，其实主要就是前端不完善。</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目前主流的合成系统里，声码器是一个比较核心的竞争力。最后出来的声音好坏，与此有十分直接的关联。</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dirty="0" smtClean="0"/>
              <a:t>声码器：</a:t>
            </a:r>
            <a:r>
              <a:rPr lang="en-US" altLang="zh-CN" dirty="0" smtClean="0"/>
              <a:t>vocoders</a:t>
            </a:r>
            <a:endParaRPr lang="zh-CN" altLang="en-US" dirty="0" smtClean="0"/>
          </a:p>
          <a:p>
            <a:endParaRPr lang="en-US" altLang="zh-C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62CD597-413A-453A-AAB1-C9801BFFDBA5}" type="slidenum">
              <a:rPr lang="en-US" smtClean="0"/>
              <a:t>3</a:t>
            </a:fld>
            <a:endParaRPr lang="en-US"/>
          </a:p>
        </p:txBody>
      </p:sp>
    </p:spTree>
    <p:extLst>
      <p:ext uri="{BB962C8B-B14F-4D97-AF65-F5344CB8AC3E}">
        <p14:creationId xmlns:p14="http://schemas.microsoft.com/office/powerpoint/2010/main" val="1866735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Wavenet</a:t>
            </a:r>
            <a:r>
              <a:rPr lang="zh-CN" altLang="en-US" sz="1200" b="0" i="0" kern="1200" dirty="0" smtClean="0">
                <a:solidFill>
                  <a:schemeClr val="tx1"/>
                </a:solidFill>
                <a:effectLst/>
                <a:latin typeface="+mn-lt"/>
                <a:ea typeface="+mn-ea"/>
                <a:cs typeface="+mn-cs"/>
              </a:rPr>
              <a:t>模型主要成分是这种卷积网络，每个卷积层都对前一层进行卷积，卷积核越大，层数越多，时域上的感知能力越强，感知范围越大。在生成过程中，每生成一个点，把该点放到输入层最后一个点继续迭代生成即可。</a:t>
            </a:r>
          </a:p>
          <a:p>
            <a:r>
              <a:rPr lang="zh-CN" altLang="en-US" sz="1200" b="0" i="0" kern="1200" dirty="0" smtClean="0">
                <a:solidFill>
                  <a:schemeClr val="tx1"/>
                </a:solidFill>
                <a:effectLst/>
                <a:latin typeface="+mn-lt"/>
                <a:ea typeface="+mn-ea"/>
                <a:cs typeface="+mn-cs"/>
              </a:rPr>
              <a:t>由于语音的采样率高，时域上对感知范围要求大，我们采用了</a:t>
            </a:r>
            <a:r>
              <a:rPr lang="en-US" altLang="zh-CN" sz="1200" b="0" i="0" kern="1200" dirty="0" smtClean="0">
                <a:solidFill>
                  <a:schemeClr val="tx1"/>
                </a:solidFill>
                <a:effectLst/>
                <a:latin typeface="+mn-lt"/>
                <a:ea typeface="+mn-ea"/>
                <a:cs typeface="+mn-cs"/>
              </a:rPr>
              <a:t>Dilated convolutions</a:t>
            </a:r>
            <a:r>
              <a:rPr lang="zh-CN" altLang="en-US" sz="1200" b="0" i="0" kern="1200" dirty="0" smtClean="0">
                <a:solidFill>
                  <a:schemeClr val="tx1"/>
                </a:solidFill>
                <a:effectLst/>
                <a:latin typeface="+mn-lt"/>
                <a:ea typeface="+mn-ea"/>
                <a:cs typeface="+mn-cs"/>
              </a:rPr>
              <a:t>这种模型。</a:t>
            </a:r>
            <a:r>
              <a:rPr lang="en-US" altLang="zh-CN" sz="1200" b="0" i="0" kern="1200" dirty="0" smtClean="0">
                <a:solidFill>
                  <a:schemeClr val="tx1"/>
                </a:solidFill>
                <a:effectLst/>
                <a:latin typeface="+mn-lt"/>
                <a:ea typeface="+mn-ea"/>
                <a:cs typeface="+mn-cs"/>
              </a:rPr>
              <a:t>Dilated convolutions</a:t>
            </a:r>
            <a:r>
              <a:rPr lang="zh-CN" altLang="en-US" sz="1200" b="0" i="0" kern="1200" dirty="0" smtClean="0">
                <a:solidFill>
                  <a:schemeClr val="tx1"/>
                </a:solidFill>
                <a:effectLst/>
                <a:latin typeface="+mn-lt"/>
                <a:ea typeface="+mn-ea"/>
                <a:cs typeface="+mn-cs"/>
              </a:rPr>
              <a:t>加入了</a:t>
            </a:r>
            <a:r>
              <a:rPr lang="en-US" altLang="zh-CN" sz="1200" b="0" i="0" kern="1200" dirty="0" smtClean="0">
                <a:solidFill>
                  <a:schemeClr val="tx1"/>
                </a:solidFill>
                <a:effectLst/>
                <a:latin typeface="+mn-lt"/>
                <a:ea typeface="+mn-ea"/>
                <a:cs typeface="+mn-cs"/>
              </a:rPr>
              <a:t>dilation</a:t>
            </a:r>
            <a:r>
              <a:rPr lang="zh-CN" altLang="en-US" sz="1200" b="0" i="0" kern="1200" dirty="0" smtClean="0">
                <a:solidFill>
                  <a:schemeClr val="tx1"/>
                </a:solidFill>
                <a:effectLst/>
                <a:latin typeface="+mn-lt"/>
                <a:ea typeface="+mn-ea"/>
                <a:cs typeface="+mn-cs"/>
              </a:rPr>
              <a:t>这个概念，根据</a:t>
            </a:r>
            <a:r>
              <a:rPr lang="en-US" altLang="zh-CN" sz="1200" b="0" i="0" kern="1200" dirty="0" smtClean="0">
                <a:solidFill>
                  <a:schemeClr val="tx1"/>
                </a:solidFill>
                <a:effectLst/>
                <a:latin typeface="+mn-lt"/>
                <a:ea typeface="+mn-ea"/>
                <a:cs typeface="+mn-cs"/>
              </a:rPr>
              <a:t>dilation</a:t>
            </a:r>
            <a:r>
              <a:rPr lang="zh-CN" altLang="en-US" sz="1200" b="0" i="0" kern="1200" dirty="0" smtClean="0">
                <a:solidFill>
                  <a:schemeClr val="tx1"/>
                </a:solidFill>
                <a:effectLst/>
                <a:latin typeface="+mn-lt"/>
                <a:ea typeface="+mn-ea"/>
                <a:cs typeface="+mn-cs"/>
              </a:rPr>
              <a:t>大小选择连接的节点。比如</a:t>
            </a:r>
            <a:r>
              <a:rPr lang="en-US" altLang="zh-CN" sz="1200" b="0" i="0" kern="1200" dirty="0" smtClean="0">
                <a:solidFill>
                  <a:schemeClr val="tx1"/>
                </a:solidFill>
                <a:effectLst/>
                <a:latin typeface="+mn-lt"/>
                <a:ea typeface="+mn-ea"/>
                <a:cs typeface="+mn-cs"/>
              </a:rPr>
              <a:t>dilation=1</a:t>
            </a:r>
            <a:r>
              <a:rPr lang="zh-CN" altLang="en-US" sz="1200" b="0" i="0" kern="1200" dirty="0" smtClean="0">
                <a:solidFill>
                  <a:schemeClr val="tx1"/>
                </a:solidFill>
                <a:effectLst/>
                <a:latin typeface="+mn-lt"/>
                <a:ea typeface="+mn-ea"/>
                <a:cs typeface="+mn-cs"/>
              </a:rPr>
              <a:t>的时候，第二层只会使用第</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 - 2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 - 4......</a:t>
            </a:r>
            <a:r>
              <a:rPr lang="zh-CN" altLang="en-US" sz="1200" b="0" i="0" kern="1200" dirty="0" smtClean="0">
                <a:solidFill>
                  <a:schemeClr val="tx1"/>
                </a:solidFill>
                <a:effectLst/>
                <a:latin typeface="+mn-lt"/>
                <a:ea typeface="+mn-ea"/>
                <a:cs typeface="+mn-cs"/>
              </a:rPr>
              <a:t>这些点。</a:t>
            </a:r>
          </a:p>
          <a:p>
            <a:endParaRPr lang="en-US" dirty="0"/>
          </a:p>
        </p:txBody>
      </p:sp>
      <p:sp>
        <p:nvSpPr>
          <p:cNvPr id="4" name="Slide Number Placeholder 3"/>
          <p:cNvSpPr>
            <a:spLocks noGrp="1"/>
          </p:cNvSpPr>
          <p:nvPr>
            <p:ph type="sldNum" sz="quarter" idx="10"/>
          </p:nvPr>
        </p:nvSpPr>
        <p:spPr/>
        <p:txBody>
          <a:bodyPr/>
          <a:lstStyle/>
          <a:p>
            <a:fld id="{462CD597-413A-453A-AAB1-C9801BFFDBA5}" type="slidenum">
              <a:rPr lang="en-US" smtClean="0"/>
              <a:t>4</a:t>
            </a:fld>
            <a:endParaRPr lang="en-US"/>
          </a:p>
        </p:txBody>
      </p:sp>
    </p:spTree>
    <p:extLst>
      <p:ext uri="{BB962C8B-B14F-4D97-AF65-F5344CB8AC3E}">
        <p14:creationId xmlns:p14="http://schemas.microsoft.com/office/powerpoint/2010/main" val="1324768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2CD597-413A-453A-AAB1-C9801BFFDBA5}" type="slidenum">
              <a:rPr lang="en-US" smtClean="0"/>
              <a:t>5</a:t>
            </a:fld>
            <a:endParaRPr lang="en-US"/>
          </a:p>
        </p:txBody>
      </p:sp>
    </p:spTree>
    <p:extLst>
      <p:ext uri="{BB962C8B-B14F-4D97-AF65-F5344CB8AC3E}">
        <p14:creationId xmlns:p14="http://schemas.microsoft.com/office/powerpoint/2010/main" val="2155653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2CD597-413A-453A-AAB1-C9801BFFDBA5}" type="slidenum">
              <a:rPr lang="en-US" smtClean="0"/>
              <a:t>6</a:t>
            </a:fld>
            <a:endParaRPr lang="en-US"/>
          </a:p>
        </p:txBody>
      </p:sp>
    </p:spTree>
    <p:extLst>
      <p:ext uri="{BB962C8B-B14F-4D97-AF65-F5344CB8AC3E}">
        <p14:creationId xmlns:p14="http://schemas.microsoft.com/office/powerpoint/2010/main" val="4277639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卷积</a:t>
            </a:r>
          </a:p>
          <a:p>
            <a:r>
              <a:rPr lang="zh-CN" altLang="en-US" sz="1200" b="0" i="0" kern="1200" dirty="0" smtClean="0">
                <a:solidFill>
                  <a:schemeClr val="tx1"/>
                </a:solidFill>
                <a:effectLst/>
                <a:latin typeface="+mn-lt"/>
                <a:ea typeface="+mn-ea"/>
                <a:cs typeface="+mn-cs"/>
              </a:rPr>
              <a:t>首先，定义下卷积层的结构参数。</a:t>
            </a:r>
          </a:p>
          <a:p>
            <a:r>
              <a:rPr lang="zh-CN" altLang="en-US" sz="1200" b="0" i="0" kern="1200" dirty="0" smtClean="0">
                <a:solidFill>
                  <a:schemeClr val="tx1"/>
                </a:solidFill>
                <a:effectLst/>
                <a:latin typeface="+mn-lt"/>
                <a:ea typeface="+mn-ea"/>
                <a:cs typeface="+mn-cs"/>
              </a:rPr>
              <a:t>卷积核为</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、步幅为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和带有边界扩充的二维卷积结构</a:t>
            </a:r>
          </a:p>
          <a:p>
            <a:r>
              <a:rPr lang="zh-CN" altLang="en-US" sz="1200" b="1" i="0" kern="1200" dirty="0" smtClean="0">
                <a:solidFill>
                  <a:schemeClr val="tx1"/>
                </a:solidFill>
                <a:effectLst/>
                <a:latin typeface="+mn-lt"/>
                <a:ea typeface="+mn-ea"/>
                <a:cs typeface="+mn-cs"/>
              </a:rPr>
              <a:t>卷积核大小（</a:t>
            </a:r>
            <a:r>
              <a:rPr lang="en-US" altLang="zh-CN" sz="1200" b="1" i="0" kern="1200" dirty="0" smtClean="0">
                <a:solidFill>
                  <a:schemeClr val="tx1"/>
                </a:solidFill>
                <a:effectLst/>
                <a:latin typeface="+mn-lt"/>
                <a:ea typeface="+mn-ea"/>
                <a:cs typeface="+mn-cs"/>
              </a:rPr>
              <a:t>Kernel Size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：定义了卷积操作的感受野。在二维卷积中，通常设置为</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，即卷积核大小为</a:t>
            </a:r>
            <a:r>
              <a:rPr lang="en-US" altLang="zh-CN" sz="1200" b="0" i="0" kern="1200" dirty="0" smtClean="0">
                <a:solidFill>
                  <a:schemeClr val="tx1"/>
                </a:solidFill>
                <a:effectLst/>
                <a:latin typeface="+mn-lt"/>
                <a:ea typeface="+mn-ea"/>
                <a:cs typeface="+mn-cs"/>
              </a:rPr>
              <a:t>3×3</a:t>
            </a:r>
            <a:r>
              <a:rPr lang="zh-CN" altLang="en-US" sz="1200" b="0" i="0" kern="1200" dirty="0" smtClean="0">
                <a:solidFill>
                  <a:schemeClr val="tx1"/>
                </a:solidFill>
                <a:effectLst/>
                <a:latin typeface="+mn-lt"/>
                <a:ea typeface="+mn-ea"/>
                <a:cs typeface="+mn-cs"/>
              </a:rPr>
              <a:t>。</a:t>
            </a:r>
          </a:p>
          <a:p>
            <a:r>
              <a:rPr lang="zh-CN" altLang="en-US" sz="1200" b="1" i="0" kern="1200" dirty="0" smtClean="0">
                <a:solidFill>
                  <a:schemeClr val="tx1"/>
                </a:solidFill>
                <a:effectLst/>
                <a:latin typeface="+mn-lt"/>
                <a:ea typeface="+mn-ea"/>
                <a:cs typeface="+mn-cs"/>
              </a:rPr>
              <a:t>步幅（</a:t>
            </a:r>
            <a:r>
              <a:rPr lang="en-US" altLang="zh-CN" sz="1200" b="1" i="0" kern="1200" dirty="0" smtClean="0">
                <a:solidFill>
                  <a:schemeClr val="tx1"/>
                </a:solidFill>
                <a:effectLst/>
                <a:latin typeface="+mn-lt"/>
                <a:ea typeface="+mn-ea"/>
                <a:cs typeface="+mn-cs"/>
              </a:rPr>
              <a:t>Stride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：定义了卷积核遍历图像时的步幅大小。其默认值通常设置为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，也可将步幅设置为</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后对图像进行下采样，这种方式与最大池化类似。</a:t>
            </a:r>
          </a:p>
          <a:p>
            <a:r>
              <a:rPr lang="zh-CN" altLang="en-US" sz="1200" b="1" i="0" kern="1200" dirty="0" smtClean="0">
                <a:solidFill>
                  <a:schemeClr val="tx1"/>
                </a:solidFill>
                <a:effectLst/>
                <a:latin typeface="+mn-lt"/>
                <a:ea typeface="+mn-ea"/>
                <a:cs typeface="+mn-cs"/>
              </a:rPr>
              <a:t>边界扩充（</a:t>
            </a:r>
            <a:r>
              <a:rPr lang="en-US" altLang="zh-CN" sz="1200" b="1" i="0" kern="1200" dirty="0" smtClean="0">
                <a:solidFill>
                  <a:schemeClr val="tx1"/>
                </a:solidFill>
                <a:effectLst/>
                <a:latin typeface="+mn-lt"/>
                <a:ea typeface="+mn-ea"/>
                <a:cs typeface="+mn-cs"/>
              </a:rPr>
              <a:t>Padding</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：定义了网络层处理样本边界的方式。当卷积核大于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且不进行边界扩充，输出尺寸将相应缩小；当卷积核以标准方式进行边界扩充，则输出数据的空间尺寸将与输入相等。</a:t>
            </a:r>
          </a:p>
          <a:p>
            <a:r>
              <a:rPr lang="zh-CN" altLang="en-US" sz="1200" b="1" i="0" kern="1200" dirty="0" smtClean="0">
                <a:solidFill>
                  <a:schemeClr val="tx1"/>
                </a:solidFill>
                <a:effectLst/>
                <a:latin typeface="+mn-lt"/>
                <a:ea typeface="+mn-ea"/>
                <a:cs typeface="+mn-cs"/>
              </a:rPr>
              <a:t>输入与输出通道（</a:t>
            </a:r>
            <a:r>
              <a:rPr lang="en-US" altLang="zh-CN" sz="1200" b="1" i="0" kern="1200" dirty="0" smtClean="0">
                <a:solidFill>
                  <a:schemeClr val="tx1"/>
                </a:solidFill>
                <a:effectLst/>
                <a:latin typeface="+mn-lt"/>
                <a:ea typeface="+mn-ea"/>
                <a:cs typeface="+mn-cs"/>
              </a:rPr>
              <a:t>Channels</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：构建卷积层时需定义输入通道</a:t>
            </a:r>
            <a:r>
              <a:rPr lang="en-US" altLang="zh-CN" sz="1200" b="0" i="0" kern="1200" dirty="0"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，并由此确定输出通道</a:t>
            </a:r>
            <a:r>
              <a:rPr lang="en-US" altLang="zh-CN" sz="1200" b="0" i="0" kern="1200" dirty="0" smtClean="0">
                <a:solidFill>
                  <a:schemeClr val="tx1"/>
                </a:solidFill>
                <a:effectLst/>
                <a:latin typeface="+mn-lt"/>
                <a:ea typeface="+mn-ea"/>
                <a:cs typeface="+mn-cs"/>
              </a:rPr>
              <a:t>O</a:t>
            </a:r>
            <a:r>
              <a:rPr lang="zh-CN" altLang="en-US" sz="1200" b="0" i="0" kern="1200" dirty="0" smtClean="0">
                <a:solidFill>
                  <a:schemeClr val="tx1"/>
                </a:solidFill>
                <a:effectLst/>
                <a:latin typeface="+mn-lt"/>
                <a:ea typeface="+mn-ea"/>
                <a:cs typeface="+mn-cs"/>
              </a:rPr>
              <a:t>。这样，可算出每个网络层的参数量为</a:t>
            </a:r>
            <a:r>
              <a:rPr lang="en-US" altLang="zh-CN" sz="1200" b="0" i="0" kern="1200" dirty="0" smtClean="0">
                <a:solidFill>
                  <a:schemeClr val="tx1"/>
                </a:solidFill>
                <a:effectLst/>
                <a:latin typeface="+mn-lt"/>
                <a:ea typeface="+mn-ea"/>
                <a:cs typeface="+mn-cs"/>
              </a:rPr>
              <a:t>I×O×K</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为卷积核的参数个数。例，某个网络层有</a:t>
            </a:r>
            <a:r>
              <a:rPr lang="en-US" altLang="zh-CN" sz="1200" b="0" i="0" kern="1200" dirty="0" smtClean="0">
                <a:solidFill>
                  <a:schemeClr val="tx1"/>
                </a:solidFill>
                <a:effectLst/>
                <a:latin typeface="+mn-lt"/>
                <a:ea typeface="+mn-ea"/>
                <a:cs typeface="+mn-cs"/>
              </a:rPr>
              <a:t>64</a:t>
            </a:r>
            <a:r>
              <a:rPr lang="zh-CN" altLang="en-US" sz="1200" b="0" i="0" kern="1200" dirty="0" smtClean="0">
                <a:solidFill>
                  <a:schemeClr val="tx1"/>
                </a:solidFill>
                <a:effectLst/>
                <a:latin typeface="+mn-lt"/>
                <a:ea typeface="+mn-ea"/>
                <a:cs typeface="+mn-cs"/>
              </a:rPr>
              <a:t>个大小为</a:t>
            </a:r>
            <a:r>
              <a:rPr lang="en-US" altLang="zh-CN" sz="1200" b="0" i="0" kern="1200" dirty="0" smtClean="0">
                <a:solidFill>
                  <a:schemeClr val="tx1"/>
                </a:solidFill>
                <a:effectLst/>
                <a:latin typeface="+mn-lt"/>
                <a:ea typeface="+mn-ea"/>
                <a:cs typeface="+mn-cs"/>
              </a:rPr>
              <a:t>3×3</a:t>
            </a:r>
            <a:r>
              <a:rPr lang="zh-CN" altLang="en-US" sz="1200" b="0" i="0" kern="1200" dirty="0" smtClean="0">
                <a:solidFill>
                  <a:schemeClr val="tx1"/>
                </a:solidFill>
                <a:effectLst/>
                <a:latin typeface="+mn-lt"/>
                <a:ea typeface="+mn-ea"/>
                <a:cs typeface="+mn-cs"/>
              </a:rPr>
              <a:t>的卷积核，则对应</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值为 </a:t>
            </a:r>
            <a:r>
              <a:rPr lang="en-US" altLang="zh-CN" sz="1200" b="0" i="0" kern="1200" dirty="0" smtClean="0">
                <a:solidFill>
                  <a:schemeClr val="tx1"/>
                </a:solidFill>
                <a:effectLst/>
                <a:latin typeface="+mn-lt"/>
                <a:ea typeface="+mn-ea"/>
                <a:cs typeface="+mn-cs"/>
              </a:rPr>
              <a:t>3×3 =9</a:t>
            </a:r>
            <a:r>
              <a:rPr lang="zh-CN" altLang="en-US"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空洞卷积</a:t>
            </a:r>
            <a:r>
              <a:rPr lang="en-US" altLang="zh-CN" sz="1200" b="0" i="0" kern="1200" dirty="0" smtClean="0">
                <a:solidFill>
                  <a:schemeClr val="tx1"/>
                </a:solidFill>
                <a:effectLst/>
                <a:latin typeface="+mn-lt"/>
                <a:ea typeface="+mn-ea"/>
                <a:cs typeface="+mn-cs"/>
              </a:rPr>
              <a:t>s</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空洞卷积（</a:t>
            </a:r>
            <a:r>
              <a:rPr lang="en-US" sz="1200" b="0" i="0" kern="1200" dirty="0" err="1" smtClean="0">
                <a:solidFill>
                  <a:schemeClr val="tx1"/>
                </a:solidFill>
                <a:effectLst/>
                <a:latin typeface="+mn-lt"/>
                <a:ea typeface="+mn-ea"/>
                <a:cs typeface="+mn-cs"/>
              </a:rPr>
              <a:t>atrous</a:t>
            </a:r>
            <a:r>
              <a:rPr lang="en-US" sz="1200" b="0" i="0" kern="1200" dirty="0" smtClean="0">
                <a:solidFill>
                  <a:schemeClr val="tx1"/>
                </a:solidFill>
                <a:effectLst/>
                <a:latin typeface="+mn-lt"/>
                <a:ea typeface="+mn-ea"/>
                <a:cs typeface="+mn-cs"/>
              </a:rPr>
              <a:t> convolutions）</a:t>
            </a:r>
            <a:r>
              <a:rPr lang="zh-CN" altLang="en-US" sz="1200" b="0" i="0" kern="1200" dirty="0" smtClean="0">
                <a:solidFill>
                  <a:schemeClr val="tx1"/>
                </a:solidFill>
                <a:effectLst/>
                <a:latin typeface="+mn-lt"/>
                <a:ea typeface="+mn-ea"/>
                <a:cs typeface="+mn-cs"/>
              </a:rPr>
              <a:t>又名扩张卷积（</a:t>
            </a:r>
            <a:r>
              <a:rPr lang="en-US" sz="1200" b="0" i="0" kern="1200" dirty="0" smtClean="0">
                <a:solidFill>
                  <a:schemeClr val="tx1"/>
                </a:solidFill>
                <a:effectLst/>
                <a:latin typeface="+mn-lt"/>
                <a:ea typeface="+mn-ea"/>
                <a:cs typeface="+mn-cs"/>
              </a:rPr>
              <a:t>dilated convolutions），</a:t>
            </a:r>
            <a:r>
              <a:rPr lang="zh-CN" altLang="en-US" sz="1200" b="0" i="0" kern="1200" dirty="0" smtClean="0">
                <a:solidFill>
                  <a:schemeClr val="tx1"/>
                </a:solidFill>
                <a:effectLst/>
                <a:latin typeface="+mn-lt"/>
                <a:ea typeface="+mn-ea"/>
                <a:cs typeface="+mn-cs"/>
              </a:rPr>
              <a:t>向卷积层引入了一个称为 “</a:t>
            </a:r>
            <a:r>
              <a:rPr lang="zh-CN" altLang="en-US" sz="1200" b="1" i="0" kern="1200" dirty="0" smtClean="0">
                <a:solidFill>
                  <a:schemeClr val="tx1"/>
                </a:solidFill>
                <a:effectLst/>
                <a:latin typeface="+mn-lt"/>
                <a:ea typeface="+mn-ea"/>
                <a:cs typeface="+mn-cs"/>
              </a:rPr>
              <a:t>扩张率</a:t>
            </a:r>
            <a:r>
              <a:rPr lang="en-US" altLang="zh-CN" sz="1200" b="1"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dilation rate)</a:t>
            </a:r>
            <a:r>
              <a:rPr lang="en-US"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的新参数，该参数定义了卷积核处理数据时各值的间距。</a:t>
            </a:r>
          </a:p>
          <a:p>
            <a:r>
              <a:rPr lang="zh-CN" altLang="en-US" sz="1200" b="0" i="0" kern="1200" dirty="0" smtClean="0">
                <a:solidFill>
                  <a:schemeClr val="tx1"/>
                </a:solidFill>
                <a:effectLst/>
                <a:latin typeface="+mn-lt"/>
                <a:ea typeface="+mn-ea"/>
                <a:cs typeface="+mn-cs"/>
              </a:rPr>
              <a:t>在相同的计算条件下，空洞卷积提供了更大的感受野。空洞卷积经常用在实时图像分割中。当网络层需要较大的感受野，但计算资源有限而无法提高卷积核数量或大小时，可以考虑空洞卷积。</a:t>
            </a:r>
            <a:endParaRPr lang="en-US" dirty="0"/>
          </a:p>
        </p:txBody>
      </p:sp>
      <p:sp>
        <p:nvSpPr>
          <p:cNvPr id="4" name="Slide Number Placeholder 3"/>
          <p:cNvSpPr>
            <a:spLocks noGrp="1"/>
          </p:cNvSpPr>
          <p:nvPr>
            <p:ph type="sldNum" sz="quarter" idx="10"/>
          </p:nvPr>
        </p:nvSpPr>
        <p:spPr/>
        <p:txBody>
          <a:bodyPr/>
          <a:lstStyle/>
          <a:p>
            <a:fld id="{462CD597-413A-453A-AAB1-C9801BFFDBA5}" type="slidenum">
              <a:rPr lang="en-US" smtClean="0"/>
              <a:t>7</a:t>
            </a:fld>
            <a:endParaRPr lang="en-US"/>
          </a:p>
        </p:txBody>
      </p:sp>
    </p:spTree>
    <p:extLst>
      <p:ext uri="{BB962C8B-B14F-4D97-AF65-F5344CB8AC3E}">
        <p14:creationId xmlns:p14="http://schemas.microsoft.com/office/powerpoint/2010/main" val="330001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2CD597-413A-453A-AAB1-C9801BFFDBA5}" type="slidenum">
              <a:rPr lang="en-US" smtClean="0"/>
              <a:t>8</a:t>
            </a:fld>
            <a:endParaRPr lang="en-US"/>
          </a:p>
        </p:txBody>
      </p:sp>
    </p:spTree>
    <p:extLst>
      <p:ext uri="{BB962C8B-B14F-4D97-AF65-F5344CB8AC3E}">
        <p14:creationId xmlns:p14="http://schemas.microsoft.com/office/powerpoint/2010/main" val="808845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RNN</a:t>
            </a:r>
            <a:r>
              <a:rPr lang="zh-CN" altLang="en-US" dirty="0" smtClean="0"/>
              <a:t>模型可以用来对两个序列之间的关系进行建模。但是，传统的</a:t>
            </a:r>
            <a:r>
              <a:rPr lang="en-US" altLang="zh-CN" dirty="0" smtClean="0"/>
              <a:t>RNN</a:t>
            </a:r>
            <a:r>
              <a:rPr lang="zh-CN" altLang="en-US" dirty="0" smtClean="0"/>
              <a:t>，标注序列和输入的序列是一一对应的。语音识别中的序列建模问题不是这样：识别出的字符序列或者音素序列长度远小于输入的特征帧序列。所以不能直接用</a:t>
            </a:r>
            <a:r>
              <a:rPr lang="en-US" altLang="zh-CN" dirty="0" smtClean="0"/>
              <a:t>RNN</a:t>
            </a:r>
            <a:r>
              <a:rPr lang="zh-CN" altLang="en-US" dirty="0" smtClean="0"/>
              <a:t>来建模。</a:t>
            </a:r>
            <a:endParaRPr lang="en-US" dirty="0"/>
          </a:p>
        </p:txBody>
      </p:sp>
      <p:sp>
        <p:nvSpPr>
          <p:cNvPr id="4" name="Slide Number Placeholder 3"/>
          <p:cNvSpPr>
            <a:spLocks noGrp="1"/>
          </p:cNvSpPr>
          <p:nvPr>
            <p:ph type="sldNum" sz="quarter" idx="10"/>
          </p:nvPr>
        </p:nvSpPr>
        <p:spPr/>
        <p:txBody>
          <a:bodyPr/>
          <a:lstStyle/>
          <a:p>
            <a:fld id="{462CD597-413A-453A-AAB1-C9801BFFDBA5}" type="slidenum">
              <a:rPr lang="en-US" smtClean="0"/>
              <a:t>9</a:t>
            </a:fld>
            <a:endParaRPr lang="en-US"/>
          </a:p>
        </p:txBody>
      </p:sp>
    </p:spTree>
    <p:extLst>
      <p:ext uri="{BB962C8B-B14F-4D97-AF65-F5344CB8AC3E}">
        <p14:creationId xmlns:p14="http://schemas.microsoft.com/office/powerpoint/2010/main" val="3365432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7B05D6-0B36-48A4-B0D0-DF1DE96B580A}"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7F081-9C65-4342-915D-9165FFE180AE}" type="slidenum">
              <a:rPr lang="en-US" smtClean="0"/>
              <a:t>‹#›</a:t>
            </a:fld>
            <a:endParaRPr lang="en-US"/>
          </a:p>
        </p:txBody>
      </p:sp>
    </p:spTree>
    <p:extLst>
      <p:ext uri="{BB962C8B-B14F-4D97-AF65-F5344CB8AC3E}">
        <p14:creationId xmlns:p14="http://schemas.microsoft.com/office/powerpoint/2010/main" val="3825979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B05D6-0B36-48A4-B0D0-DF1DE96B580A}"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7F081-9C65-4342-915D-9165FFE180AE}" type="slidenum">
              <a:rPr lang="en-US" smtClean="0"/>
              <a:t>‹#›</a:t>
            </a:fld>
            <a:endParaRPr lang="en-US"/>
          </a:p>
        </p:txBody>
      </p:sp>
    </p:spTree>
    <p:extLst>
      <p:ext uri="{BB962C8B-B14F-4D97-AF65-F5344CB8AC3E}">
        <p14:creationId xmlns:p14="http://schemas.microsoft.com/office/powerpoint/2010/main" val="139083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B05D6-0B36-48A4-B0D0-DF1DE96B580A}"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7F081-9C65-4342-915D-9165FFE180AE}" type="slidenum">
              <a:rPr lang="en-US" smtClean="0"/>
              <a:t>‹#›</a:t>
            </a:fld>
            <a:endParaRPr lang="en-US"/>
          </a:p>
        </p:txBody>
      </p:sp>
    </p:spTree>
    <p:extLst>
      <p:ext uri="{BB962C8B-B14F-4D97-AF65-F5344CB8AC3E}">
        <p14:creationId xmlns:p14="http://schemas.microsoft.com/office/powerpoint/2010/main" val="1140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B05D6-0B36-48A4-B0D0-DF1DE96B580A}"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7F081-9C65-4342-915D-9165FFE180AE}" type="slidenum">
              <a:rPr lang="en-US" smtClean="0"/>
              <a:t>‹#›</a:t>
            </a:fld>
            <a:endParaRPr lang="en-US"/>
          </a:p>
        </p:txBody>
      </p:sp>
    </p:spTree>
    <p:extLst>
      <p:ext uri="{BB962C8B-B14F-4D97-AF65-F5344CB8AC3E}">
        <p14:creationId xmlns:p14="http://schemas.microsoft.com/office/powerpoint/2010/main" val="3463468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7B05D6-0B36-48A4-B0D0-DF1DE96B580A}"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7F081-9C65-4342-915D-9165FFE180AE}" type="slidenum">
              <a:rPr lang="en-US" smtClean="0"/>
              <a:t>‹#›</a:t>
            </a:fld>
            <a:endParaRPr lang="en-US"/>
          </a:p>
        </p:txBody>
      </p:sp>
    </p:spTree>
    <p:extLst>
      <p:ext uri="{BB962C8B-B14F-4D97-AF65-F5344CB8AC3E}">
        <p14:creationId xmlns:p14="http://schemas.microsoft.com/office/powerpoint/2010/main" val="242881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7B05D6-0B36-48A4-B0D0-DF1DE96B580A}"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7F081-9C65-4342-915D-9165FFE180AE}" type="slidenum">
              <a:rPr lang="en-US" smtClean="0"/>
              <a:t>‹#›</a:t>
            </a:fld>
            <a:endParaRPr lang="en-US"/>
          </a:p>
        </p:txBody>
      </p:sp>
    </p:spTree>
    <p:extLst>
      <p:ext uri="{BB962C8B-B14F-4D97-AF65-F5344CB8AC3E}">
        <p14:creationId xmlns:p14="http://schemas.microsoft.com/office/powerpoint/2010/main" val="1469962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7B05D6-0B36-48A4-B0D0-DF1DE96B580A}" type="datetimeFigureOut">
              <a:rPr lang="en-US" smtClean="0"/>
              <a:t>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7F081-9C65-4342-915D-9165FFE180AE}" type="slidenum">
              <a:rPr lang="en-US" smtClean="0"/>
              <a:t>‹#›</a:t>
            </a:fld>
            <a:endParaRPr lang="en-US"/>
          </a:p>
        </p:txBody>
      </p:sp>
    </p:spTree>
    <p:extLst>
      <p:ext uri="{BB962C8B-B14F-4D97-AF65-F5344CB8AC3E}">
        <p14:creationId xmlns:p14="http://schemas.microsoft.com/office/powerpoint/2010/main" val="297552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7B05D6-0B36-48A4-B0D0-DF1DE96B580A}" type="datetimeFigureOut">
              <a:rPr lang="en-US" smtClean="0"/>
              <a:t>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7F081-9C65-4342-915D-9165FFE180AE}" type="slidenum">
              <a:rPr lang="en-US" smtClean="0"/>
              <a:t>‹#›</a:t>
            </a:fld>
            <a:endParaRPr lang="en-US"/>
          </a:p>
        </p:txBody>
      </p:sp>
    </p:spTree>
    <p:extLst>
      <p:ext uri="{BB962C8B-B14F-4D97-AF65-F5344CB8AC3E}">
        <p14:creationId xmlns:p14="http://schemas.microsoft.com/office/powerpoint/2010/main" val="191263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B05D6-0B36-48A4-B0D0-DF1DE96B580A}" type="datetimeFigureOut">
              <a:rPr lang="en-US" smtClean="0"/>
              <a:t>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7F081-9C65-4342-915D-9165FFE180AE}" type="slidenum">
              <a:rPr lang="en-US" smtClean="0"/>
              <a:t>‹#›</a:t>
            </a:fld>
            <a:endParaRPr lang="en-US"/>
          </a:p>
        </p:txBody>
      </p:sp>
    </p:spTree>
    <p:extLst>
      <p:ext uri="{BB962C8B-B14F-4D97-AF65-F5344CB8AC3E}">
        <p14:creationId xmlns:p14="http://schemas.microsoft.com/office/powerpoint/2010/main" val="161471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7B05D6-0B36-48A4-B0D0-DF1DE96B580A}"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7F081-9C65-4342-915D-9165FFE180AE}" type="slidenum">
              <a:rPr lang="en-US" smtClean="0"/>
              <a:t>‹#›</a:t>
            </a:fld>
            <a:endParaRPr lang="en-US"/>
          </a:p>
        </p:txBody>
      </p:sp>
    </p:spTree>
    <p:extLst>
      <p:ext uri="{BB962C8B-B14F-4D97-AF65-F5344CB8AC3E}">
        <p14:creationId xmlns:p14="http://schemas.microsoft.com/office/powerpoint/2010/main" val="417848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7B05D6-0B36-48A4-B0D0-DF1DE96B580A}"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7F081-9C65-4342-915D-9165FFE180AE}" type="slidenum">
              <a:rPr lang="en-US" smtClean="0"/>
              <a:t>‹#›</a:t>
            </a:fld>
            <a:endParaRPr lang="en-US"/>
          </a:p>
        </p:txBody>
      </p:sp>
    </p:spTree>
    <p:extLst>
      <p:ext uri="{BB962C8B-B14F-4D97-AF65-F5344CB8AC3E}">
        <p14:creationId xmlns:p14="http://schemas.microsoft.com/office/powerpoint/2010/main" val="242373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B05D6-0B36-48A4-B0D0-DF1DE96B580A}" type="datetimeFigureOut">
              <a:rPr lang="en-US" smtClean="0"/>
              <a:t>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7F081-9C65-4342-915D-9165FFE180AE}" type="slidenum">
              <a:rPr lang="en-US" smtClean="0"/>
              <a:t>‹#›</a:t>
            </a:fld>
            <a:endParaRPr lang="en-US"/>
          </a:p>
        </p:txBody>
      </p:sp>
    </p:spTree>
    <p:extLst>
      <p:ext uri="{BB962C8B-B14F-4D97-AF65-F5344CB8AC3E}">
        <p14:creationId xmlns:p14="http://schemas.microsoft.com/office/powerpoint/2010/main" val="3788615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oogle.github.io/tacotron/publications/tacotron2/index.html" TargetMode="External"/></Relationships>
</file>

<file path=ppt/slides/_rels/slide19.xml.rels><?xml version="1.0" encoding="UTF-8" standalone="yes"?>
<Relationships xmlns="http://schemas.openxmlformats.org/package/2006/relationships"><Relationship Id="rId8" Type="http://schemas.openxmlformats.org/officeDocument/2006/relationships/audio" Target="../media/media4.wav"/><Relationship Id="rId13" Type="http://schemas.openxmlformats.org/officeDocument/2006/relationships/image" Target="../media/image18.png"/><Relationship Id="rId3" Type="http://schemas.microsoft.com/office/2007/relationships/media" Target="../media/media2.wav"/><Relationship Id="rId7" Type="http://schemas.microsoft.com/office/2007/relationships/media" Target="../media/media4.wav"/><Relationship Id="rId12" Type="http://schemas.openxmlformats.org/officeDocument/2006/relationships/notesSlide" Target="../notesSlides/notesSlide19.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slideLayout" Target="../slideLayouts/slideLayout2.xml"/><Relationship Id="rId5" Type="http://schemas.microsoft.com/office/2007/relationships/media" Target="../media/media3.wav"/><Relationship Id="rId15" Type="http://schemas.openxmlformats.org/officeDocument/2006/relationships/image" Target="../media/image20.png"/><Relationship Id="rId10" Type="http://schemas.openxmlformats.org/officeDocument/2006/relationships/audio" Target="../media/media5.wav"/><Relationship Id="rId4" Type="http://schemas.openxmlformats.org/officeDocument/2006/relationships/audio" Target="../media/media2.wav"/><Relationship Id="rId9" Type="http://schemas.microsoft.com/office/2007/relationships/media" Target="../media/media5.wav"/><Relationship Id="rId1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oogle.github.io/tacotron/publications/tacotron2/index.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abs/1609.03499"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arxiv.org/abs/1703.1013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mtClean="0"/>
              <a:t>Tacotron</a:t>
            </a:r>
            <a:endParaRPr lang="en-US"/>
          </a:p>
        </p:txBody>
      </p:sp>
      <p:sp>
        <p:nvSpPr>
          <p:cNvPr id="3" name="Subtitle 2"/>
          <p:cNvSpPr>
            <a:spLocks noGrp="1"/>
          </p:cNvSpPr>
          <p:nvPr>
            <p:ph type="subTitle" idx="1"/>
          </p:nvPr>
        </p:nvSpPr>
        <p:spPr/>
        <p:txBody>
          <a:bodyPr/>
          <a:lstStyle/>
          <a:p>
            <a:r>
              <a:rPr lang="en-US" altLang="zh-CN" dirty="0"/>
              <a:t>End2end</a:t>
            </a:r>
            <a:r>
              <a:rPr lang="zh-CN" altLang="en-US" dirty="0" smtClean="0"/>
              <a:t>语音合成模型</a:t>
            </a:r>
            <a:endParaRPr lang="en-US" dirty="0"/>
          </a:p>
        </p:txBody>
      </p:sp>
      <p:sp>
        <p:nvSpPr>
          <p:cNvPr id="4" name="TextBox 3">
            <a:extLst>
              <a:ext uri="{FF2B5EF4-FFF2-40B4-BE49-F238E27FC236}">
                <a16:creationId xmlns:a16="http://schemas.microsoft.com/office/drawing/2014/main" id="{EC99D17C-9CAF-4CA3-AC60-BFC1E76BF537}"/>
              </a:ext>
            </a:extLst>
          </p:cNvPr>
          <p:cNvSpPr txBox="1"/>
          <p:nvPr/>
        </p:nvSpPr>
        <p:spPr>
          <a:xfrm>
            <a:off x="10318270" y="6244120"/>
            <a:ext cx="1914370" cy="923330"/>
          </a:xfrm>
          <a:prstGeom prst="rect">
            <a:avLst/>
          </a:prstGeom>
          <a:noFill/>
        </p:spPr>
        <p:txBody>
          <a:bodyPr wrap="none" rtlCol="0">
            <a:spAutoFit/>
          </a:bodyPr>
          <a:lstStyle/>
          <a:p>
            <a:pPr algn="r"/>
            <a:r>
              <a:rPr lang="en-US" altLang="zh-CN" dirty="0" err="1">
                <a:solidFill>
                  <a:schemeClr val="tx1">
                    <a:lumMod val="65000"/>
                    <a:lumOff val="35000"/>
                  </a:schemeClr>
                </a:solidFill>
              </a:rPr>
              <a:t>BingAds</a:t>
            </a:r>
            <a:r>
              <a:rPr lang="en-US" altLang="zh-CN" dirty="0">
                <a:solidFill>
                  <a:schemeClr val="tx1">
                    <a:lumMod val="65000"/>
                    <a:lumOff val="35000"/>
                  </a:schemeClr>
                </a:solidFill>
              </a:rPr>
              <a:t> </a:t>
            </a:r>
            <a:r>
              <a:rPr lang="zh-CN" altLang="en-US" dirty="0" smtClean="0">
                <a:solidFill>
                  <a:schemeClr val="tx1">
                    <a:lumMod val="65000"/>
                    <a:lumOff val="35000"/>
                  </a:schemeClr>
                </a:solidFill>
              </a:rPr>
              <a:t>组内分</a:t>
            </a:r>
            <a:r>
              <a:rPr lang="zh-CN" altLang="en-US" dirty="0">
                <a:solidFill>
                  <a:schemeClr val="tx1">
                    <a:lumMod val="65000"/>
                    <a:lumOff val="35000"/>
                  </a:schemeClr>
                </a:solidFill>
              </a:rPr>
              <a:t>享</a:t>
            </a:r>
            <a:endParaRPr lang="en-US" altLang="zh-CN" dirty="0">
              <a:solidFill>
                <a:schemeClr val="tx1">
                  <a:lumMod val="65000"/>
                  <a:lumOff val="35000"/>
                </a:schemeClr>
              </a:solidFill>
            </a:endParaRPr>
          </a:p>
          <a:p>
            <a:pPr algn="r"/>
            <a:r>
              <a:rPr lang="zh-CN" altLang="en-US" dirty="0">
                <a:solidFill>
                  <a:schemeClr val="tx1">
                    <a:lumMod val="65000"/>
                    <a:lumOff val="35000"/>
                  </a:schemeClr>
                </a:solidFill>
              </a:rPr>
              <a:t>刘杨</a:t>
            </a:r>
            <a:r>
              <a:rPr lang="en-US" altLang="zh-CN" dirty="0">
                <a:solidFill>
                  <a:schemeClr val="tx1">
                    <a:lumMod val="65000"/>
                    <a:lumOff val="35000"/>
                  </a:schemeClr>
                </a:solidFill>
              </a:rPr>
              <a:t> </a:t>
            </a:r>
            <a:r>
              <a:rPr lang="en-US" dirty="0" smtClean="0">
                <a:solidFill>
                  <a:schemeClr val="tx1">
                    <a:lumMod val="65000"/>
                    <a:lumOff val="35000"/>
                  </a:schemeClr>
                </a:solidFill>
              </a:rPr>
              <a:t>2018/02/09</a:t>
            </a:r>
            <a:endParaRPr lang="en-US" dirty="0">
              <a:solidFill>
                <a:schemeClr val="tx1">
                  <a:lumMod val="65000"/>
                  <a:lumOff val="35000"/>
                </a:schemeClr>
              </a:solidFill>
            </a:endParaRPr>
          </a:p>
          <a:p>
            <a:pPr algn="r"/>
            <a:endParaRPr lang="en-US" altLang="zh-CN" dirty="0">
              <a:solidFill>
                <a:schemeClr val="tx1">
                  <a:lumMod val="65000"/>
                  <a:lumOff val="35000"/>
                </a:schemeClr>
              </a:solidFill>
            </a:endParaRPr>
          </a:p>
        </p:txBody>
      </p:sp>
    </p:spTree>
    <p:extLst>
      <p:ext uri="{BB962C8B-B14F-4D97-AF65-F5344CB8AC3E}">
        <p14:creationId xmlns:p14="http://schemas.microsoft.com/office/powerpoint/2010/main" val="1820654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Tacotron</a:t>
            </a:r>
            <a:r>
              <a:rPr lang="en-US" altLang="zh-CN" dirty="0" smtClean="0"/>
              <a:t> </a:t>
            </a:r>
            <a:r>
              <a:rPr lang="zh-CN" altLang="en-US" dirty="0" smtClean="0"/>
              <a:t>体系结构</a:t>
            </a:r>
            <a:endParaRPr lang="en-US" dirty="0"/>
          </a:p>
        </p:txBody>
      </p:sp>
      <p:sp>
        <p:nvSpPr>
          <p:cNvPr id="3" name="Content Placeholder 2"/>
          <p:cNvSpPr>
            <a:spLocks noGrp="1"/>
          </p:cNvSpPr>
          <p:nvPr>
            <p:ph idx="1"/>
          </p:nvPr>
        </p:nvSpPr>
        <p:spPr>
          <a:xfrm>
            <a:off x="838200" y="1825625"/>
            <a:ext cx="3953540" cy="4351338"/>
          </a:xfrm>
        </p:spPr>
        <p:txBody>
          <a:bodyPr>
            <a:normAutofit/>
          </a:bodyPr>
          <a:lstStyle/>
          <a:p>
            <a:pPr marL="0" indent="0">
              <a:buNone/>
            </a:pPr>
            <a:r>
              <a:rPr lang="zh-CN" altLang="en-US" sz="2000" dirty="0" smtClean="0"/>
              <a:t>真</a:t>
            </a:r>
            <a:r>
              <a:rPr lang="zh-CN" altLang="en-US" sz="2000" dirty="0"/>
              <a:t>正实现了端到端的</a:t>
            </a:r>
            <a:r>
              <a:rPr lang="en-US" altLang="zh-CN" sz="2000" dirty="0"/>
              <a:t>TTS</a:t>
            </a:r>
            <a:r>
              <a:rPr lang="zh-CN" altLang="en-US" sz="2000" dirty="0"/>
              <a:t>管道</a:t>
            </a:r>
          </a:p>
          <a:p>
            <a:pPr lvl="1">
              <a:buFont typeface="Courier New" panose="02070309020205020404" pitchFamily="49" charset="0"/>
              <a:buChar char="o"/>
            </a:pPr>
            <a:r>
              <a:rPr lang="zh-CN" altLang="en-US" sz="1600" dirty="0" smtClean="0"/>
              <a:t>减少特征工</a:t>
            </a:r>
            <a:r>
              <a:rPr lang="zh-CN" altLang="en-US" sz="1600" dirty="0"/>
              <a:t>程</a:t>
            </a:r>
          </a:p>
          <a:p>
            <a:pPr lvl="1">
              <a:buFont typeface="Courier New" panose="02070309020205020404" pitchFamily="49" charset="0"/>
              <a:buChar char="o"/>
            </a:pPr>
            <a:r>
              <a:rPr lang="zh-CN" altLang="en-US" sz="1600" dirty="0"/>
              <a:t>允许调节各种属性</a:t>
            </a:r>
          </a:p>
          <a:p>
            <a:pPr marL="0" indent="0">
              <a:buNone/>
            </a:pPr>
            <a:endParaRPr lang="en-US" altLang="zh-CN" sz="2000" dirty="0" smtClean="0"/>
          </a:p>
          <a:p>
            <a:pPr marL="0" indent="0">
              <a:buNone/>
            </a:pPr>
            <a:r>
              <a:rPr lang="zh-CN" altLang="en-US" sz="2000" dirty="0" smtClean="0"/>
              <a:t>架构</a:t>
            </a:r>
            <a:endParaRPr lang="zh-CN" altLang="en-US" sz="2000" dirty="0"/>
          </a:p>
          <a:p>
            <a:pPr lvl="1">
              <a:buFont typeface="Courier New" panose="02070309020205020404" pitchFamily="49" charset="0"/>
              <a:buChar char="o"/>
            </a:pPr>
            <a:r>
              <a:rPr lang="zh-CN" altLang="en-US" sz="1600" dirty="0"/>
              <a:t>一</a:t>
            </a:r>
            <a:r>
              <a:rPr lang="zh-CN" altLang="en-US" sz="1600" dirty="0" smtClean="0"/>
              <a:t>个基于</a:t>
            </a:r>
            <a:r>
              <a:rPr lang="en-US" altLang="zh-CN" sz="1600" dirty="0" smtClean="0"/>
              <a:t>seq2seq </a:t>
            </a:r>
            <a:r>
              <a:rPr lang="zh-CN" altLang="en-US" sz="1600" dirty="0" smtClean="0"/>
              <a:t>和 </a:t>
            </a:r>
            <a:r>
              <a:rPr lang="en-US" altLang="zh-CN" sz="1600" dirty="0" smtClean="0"/>
              <a:t>attention </a:t>
            </a:r>
            <a:r>
              <a:rPr lang="zh-CN" altLang="en-US" sz="1600" dirty="0" smtClean="0"/>
              <a:t>机制的网络</a:t>
            </a:r>
            <a:endParaRPr lang="zh-CN" altLang="en-US" sz="1600" dirty="0"/>
          </a:p>
          <a:p>
            <a:pPr lvl="1">
              <a:buFont typeface="Courier New" panose="02070309020205020404" pitchFamily="49" charset="0"/>
              <a:buChar char="o"/>
            </a:pPr>
            <a:r>
              <a:rPr lang="zh-CN" altLang="en-US" sz="1600" dirty="0" smtClean="0">
                <a:solidFill>
                  <a:srgbClr val="FF0000"/>
                </a:solidFill>
              </a:rPr>
              <a:t>红色</a:t>
            </a:r>
            <a:r>
              <a:rPr lang="zh-CN" altLang="en-US" sz="1600" dirty="0" smtClean="0"/>
              <a:t>编</a:t>
            </a:r>
            <a:r>
              <a:rPr lang="zh-CN" altLang="en-US" sz="1600" dirty="0"/>
              <a:t>码器</a:t>
            </a:r>
          </a:p>
          <a:p>
            <a:pPr lvl="1">
              <a:buFont typeface="Courier New" panose="02070309020205020404" pitchFamily="49" charset="0"/>
              <a:buChar char="o"/>
            </a:pPr>
            <a:r>
              <a:rPr lang="zh-CN" altLang="en-US" sz="1600" dirty="0">
                <a:solidFill>
                  <a:srgbClr val="0070C0"/>
                </a:solidFill>
              </a:rPr>
              <a:t>蓝</a:t>
            </a:r>
            <a:r>
              <a:rPr lang="zh-CN" altLang="en-US" sz="1600" dirty="0" smtClean="0">
                <a:solidFill>
                  <a:srgbClr val="0070C0"/>
                </a:solidFill>
              </a:rPr>
              <a:t>色</a:t>
            </a:r>
            <a:r>
              <a:rPr lang="zh-CN" altLang="en-US" sz="1600" dirty="0" smtClean="0"/>
              <a:t>解</a:t>
            </a:r>
            <a:r>
              <a:rPr lang="zh-CN" altLang="en-US" sz="1600" dirty="0"/>
              <a:t>码器</a:t>
            </a:r>
          </a:p>
          <a:p>
            <a:pPr lvl="1">
              <a:buFont typeface="Courier New" panose="02070309020205020404" pitchFamily="49" charset="0"/>
              <a:buChar char="o"/>
            </a:pPr>
            <a:r>
              <a:rPr lang="zh-CN" altLang="en-US" sz="1600" dirty="0">
                <a:solidFill>
                  <a:srgbClr val="00B050"/>
                </a:solidFill>
              </a:rPr>
              <a:t>绿色</a:t>
            </a:r>
            <a:r>
              <a:rPr lang="zh-CN" altLang="en-US" sz="1600" dirty="0"/>
              <a:t>后处理网</a:t>
            </a:r>
          </a:p>
        </p:txBody>
      </p:sp>
      <p:pic>
        <p:nvPicPr>
          <p:cNvPr id="4" name="Picture 3"/>
          <p:cNvPicPr>
            <a:picLocks noChangeAspect="1"/>
          </p:cNvPicPr>
          <p:nvPr/>
        </p:nvPicPr>
        <p:blipFill>
          <a:blip r:embed="rId3"/>
          <a:stretch>
            <a:fillRect/>
          </a:stretch>
        </p:blipFill>
        <p:spPr>
          <a:xfrm>
            <a:off x="5157390" y="2245043"/>
            <a:ext cx="6835140" cy="3931920"/>
          </a:xfrm>
          <a:prstGeom prst="rect">
            <a:avLst/>
          </a:prstGeom>
        </p:spPr>
      </p:pic>
      <p:sp>
        <p:nvSpPr>
          <p:cNvPr id="5" name="Rectangle 4"/>
          <p:cNvSpPr/>
          <p:nvPr/>
        </p:nvSpPr>
        <p:spPr>
          <a:xfrm>
            <a:off x="4922874" y="3211033"/>
            <a:ext cx="2190308" cy="29659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244316" y="3765388"/>
            <a:ext cx="4748214" cy="255035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910086" y="2308841"/>
            <a:ext cx="2275367" cy="138156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567179" y="6550223"/>
            <a:ext cx="2624821" cy="307777"/>
          </a:xfrm>
          <a:prstGeom prst="rect">
            <a:avLst/>
          </a:prstGeom>
        </p:spPr>
        <p:txBody>
          <a:bodyPr wrap="none">
            <a:spAutoFit/>
          </a:bodyPr>
          <a:lstStyle/>
          <a:p>
            <a:r>
              <a:rPr lang="en-US" sz="1400" dirty="0"/>
              <a:t>https://google.github.io/tacotron</a:t>
            </a:r>
            <a:endParaRPr lang="en-US" sz="1400" dirty="0"/>
          </a:p>
        </p:txBody>
      </p:sp>
    </p:spTree>
    <p:extLst>
      <p:ext uri="{BB962C8B-B14F-4D97-AF65-F5344CB8AC3E}">
        <p14:creationId xmlns:p14="http://schemas.microsoft.com/office/powerpoint/2010/main" val="2154886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CBHG </a:t>
            </a:r>
            <a:r>
              <a:rPr lang="zh-CN" altLang="en-US" dirty="0" smtClean="0"/>
              <a:t>模块</a:t>
            </a:r>
            <a:endParaRPr lang="en-US" dirty="0"/>
          </a:p>
        </p:txBody>
      </p:sp>
      <p:sp>
        <p:nvSpPr>
          <p:cNvPr id="3" name="Content Placeholder 2"/>
          <p:cNvSpPr>
            <a:spLocks noGrp="1"/>
          </p:cNvSpPr>
          <p:nvPr>
            <p:ph idx="1"/>
          </p:nvPr>
        </p:nvSpPr>
        <p:spPr>
          <a:xfrm>
            <a:off x="838199" y="1825625"/>
            <a:ext cx="5764619" cy="4351338"/>
          </a:xfrm>
        </p:spPr>
        <p:txBody>
          <a:bodyPr>
            <a:normAutofit lnSpcReduction="10000"/>
          </a:bodyPr>
          <a:lstStyle/>
          <a:p>
            <a:r>
              <a:rPr lang="zh-CN" altLang="en-US" dirty="0"/>
              <a:t>一维卷积</a:t>
            </a:r>
            <a:r>
              <a:rPr lang="zh-CN" altLang="en-US" dirty="0" smtClean="0"/>
              <a:t>库</a:t>
            </a:r>
            <a:r>
              <a:rPr lang="en-US" altLang="zh-CN" dirty="0" smtClean="0"/>
              <a:t>(CB) + </a:t>
            </a:r>
            <a:r>
              <a:rPr lang="zh-CN" altLang="en-US" dirty="0" smtClean="0"/>
              <a:t>高通网络</a:t>
            </a:r>
            <a:r>
              <a:rPr lang="en-US" altLang="zh-CN" dirty="0" smtClean="0"/>
              <a:t>(H)</a:t>
            </a:r>
            <a:r>
              <a:rPr lang="zh-CN" altLang="en-US" dirty="0" smtClean="0"/>
              <a:t> </a:t>
            </a:r>
            <a:r>
              <a:rPr lang="en-US" altLang="zh-CN" dirty="0" smtClean="0"/>
              <a:t>+</a:t>
            </a:r>
            <a:r>
              <a:rPr lang="zh-CN" altLang="en-US" dirty="0"/>
              <a:t>双向</a:t>
            </a:r>
            <a:r>
              <a:rPr lang="en-US" altLang="zh-CN" dirty="0" smtClean="0"/>
              <a:t>GRU(G) </a:t>
            </a:r>
            <a:r>
              <a:rPr lang="en-US" altLang="zh-CN" dirty="0" smtClean="0">
                <a:sym typeface="Wingdings" panose="05000000000000000000" pitchFamily="2" charset="2"/>
              </a:rPr>
              <a:t></a:t>
            </a:r>
            <a:r>
              <a:rPr lang="en-US" altLang="zh-CN" dirty="0" smtClean="0"/>
              <a:t> (CBHG)</a:t>
            </a:r>
            <a:endParaRPr lang="zh-CN" altLang="en-US" dirty="0"/>
          </a:p>
          <a:p>
            <a:pPr lvl="1"/>
            <a:r>
              <a:rPr lang="zh-CN" altLang="en-US" dirty="0"/>
              <a:t>用于从序列中提取表示的模块</a:t>
            </a:r>
          </a:p>
          <a:p>
            <a:pPr lvl="1"/>
            <a:r>
              <a:rPr lang="zh-CN" altLang="en-US" dirty="0"/>
              <a:t>受“完全字符级神经机器翻译而无明确分割”的启发</a:t>
            </a:r>
          </a:p>
          <a:p>
            <a:endParaRPr lang="en-US" altLang="zh-CN" dirty="0" smtClean="0"/>
          </a:p>
          <a:p>
            <a:r>
              <a:rPr lang="zh-CN" altLang="en-US" dirty="0" smtClean="0"/>
              <a:t>架</a:t>
            </a:r>
            <a:r>
              <a:rPr lang="zh-CN" altLang="en-US" dirty="0"/>
              <a:t>构</a:t>
            </a:r>
          </a:p>
          <a:p>
            <a:pPr lvl="1"/>
            <a:r>
              <a:rPr lang="zh-CN" altLang="en-US" dirty="0"/>
              <a:t>一维卷</a:t>
            </a:r>
            <a:r>
              <a:rPr lang="zh-CN" altLang="en-US" dirty="0" smtClean="0"/>
              <a:t>积</a:t>
            </a:r>
            <a:r>
              <a:rPr lang="en-US" altLang="zh-CN" dirty="0" smtClean="0"/>
              <a:t>filter</a:t>
            </a:r>
            <a:r>
              <a:rPr lang="zh-CN" altLang="en-US" dirty="0" smtClean="0"/>
              <a:t>组</a:t>
            </a:r>
            <a:endParaRPr lang="zh-CN" altLang="en-US" dirty="0"/>
          </a:p>
          <a:p>
            <a:pPr lvl="1"/>
            <a:r>
              <a:rPr lang="zh-CN" altLang="en-US" dirty="0"/>
              <a:t>高通</a:t>
            </a:r>
            <a:r>
              <a:rPr lang="zh-CN" altLang="en-US" dirty="0" smtClean="0"/>
              <a:t>网络 </a:t>
            </a:r>
            <a:r>
              <a:rPr lang="en-US" altLang="zh-CN" dirty="0"/>
              <a:t>(Highway Networks)</a:t>
            </a:r>
            <a:endParaRPr lang="zh-CN" altLang="en-US" dirty="0"/>
          </a:p>
          <a:p>
            <a:pPr lvl="2"/>
            <a:r>
              <a:rPr lang="zh-CN" altLang="en-US" dirty="0" smtClean="0"/>
              <a:t>学着通</a:t>
            </a:r>
            <a:r>
              <a:rPr lang="zh-CN" altLang="en-US" dirty="0"/>
              <a:t>过网络来调节信息</a:t>
            </a:r>
            <a:r>
              <a:rPr lang="zh-CN" altLang="en-US" dirty="0" smtClean="0"/>
              <a:t>流的</a:t>
            </a:r>
            <a:r>
              <a:rPr lang="zh-CN" altLang="en-US" dirty="0"/>
              <a:t>门控单元</a:t>
            </a:r>
          </a:p>
          <a:p>
            <a:pPr lvl="1"/>
            <a:r>
              <a:rPr lang="zh-CN" altLang="en-US" dirty="0"/>
              <a:t>双向</a:t>
            </a:r>
            <a:r>
              <a:rPr lang="en-US" altLang="zh-CN" dirty="0"/>
              <a:t>GRU RNN</a:t>
            </a:r>
            <a:endParaRPr lang="en-US" dirty="0"/>
          </a:p>
        </p:txBody>
      </p:sp>
      <p:pic>
        <p:nvPicPr>
          <p:cNvPr id="4" name="Picture 3"/>
          <p:cNvPicPr>
            <a:picLocks noChangeAspect="1"/>
          </p:cNvPicPr>
          <p:nvPr/>
        </p:nvPicPr>
        <p:blipFill>
          <a:blip r:embed="rId3"/>
          <a:stretch>
            <a:fillRect/>
          </a:stretch>
        </p:blipFill>
        <p:spPr>
          <a:xfrm>
            <a:off x="6517298" y="1376363"/>
            <a:ext cx="4972050" cy="4800600"/>
          </a:xfrm>
          <a:prstGeom prst="rect">
            <a:avLst/>
          </a:prstGeom>
        </p:spPr>
      </p:pic>
    </p:spTree>
    <p:extLst>
      <p:ext uri="{BB962C8B-B14F-4D97-AF65-F5344CB8AC3E}">
        <p14:creationId xmlns:p14="http://schemas.microsoft.com/office/powerpoint/2010/main" val="901886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Tacotron</a:t>
            </a:r>
            <a:r>
              <a:rPr lang="en-US" dirty="0"/>
              <a:t> Encoder</a:t>
            </a:r>
          </a:p>
        </p:txBody>
      </p:sp>
      <p:sp>
        <p:nvSpPr>
          <p:cNvPr id="3" name="Content Placeholder 2"/>
          <p:cNvSpPr>
            <a:spLocks noGrp="1"/>
          </p:cNvSpPr>
          <p:nvPr>
            <p:ph idx="1"/>
          </p:nvPr>
        </p:nvSpPr>
        <p:spPr>
          <a:xfrm>
            <a:off x="838200" y="1825625"/>
            <a:ext cx="7370135" cy="4351338"/>
          </a:xfrm>
        </p:spPr>
        <p:txBody>
          <a:bodyPr/>
          <a:lstStyle/>
          <a:p>
            <a:r>
              <a:rPr lang="zh-CN" altLang="en-US" dirty="0"/>
              <a:t>抽</a:t>
            </a:r>
            <a:r>
              <a:rPr lang="zh-CN" altLang="en-US" dirty="0" smtClean="0"/>
              <a:t>取</a:t>
            </a:r>
            <a:r>
              <a:rPr lang="zh-CN" altLang="en-US" dirty="0"/>
              <a:t>鲁</a:t>
            </a:r>
            <a:r>
              <a:rPr lang="zh-CN" altLang="en-US" dirty="0" smtClean="0"/>
              <a:t>棒的文本的顺</a:t>
            </a:r>
            <a:r>
              <a:rPr lang="zh-CN" altLang="en-US" dirty="0"/>
              <a:t>序表示</a:t>
            </a:r>
          </a:p>
          <a:p>
            <a:endParaRPr lang="en-US" altLang="zh-CN" dirty="0" smtClean="0"/>
          </a:p>
          <a:p>
            <a:r>
              <a:rPr lang="zh-CN" altLang="en-US" dirty="0" smtClean="0"/>
              <a:t>架</a:t>
            </a:r>
            <a:r>
              <a:rPr lang="zh-CN" altLang="en-US" dirty="0"/>
              <a:t>构</a:t>
            </a:r>
          </a:p>
          <a:p>
            <a:pPr lvl="1">
              <a:buFont typeface="Courier New" panose="02070309020205020404" pitchFamily="49" charset="0"/>
              <a:buChar char="o"/>
            </a:pPr>
            <a:r>
              <a:rPr lang="zh-CN" altLang="en-US" dirty="0"/>
              <a:t>输入</a:t>
            </a:r>
            <a:r>
              <a:rPr lang="zh-CN" altLang="en-US" dirty="0" smtClean="0"/>
              <a:t>：</a:t>
            </a:r>
            <a:r>
              <a:rPr lang="en-US" altLang="zh-CN" dirty="0" smtClean="0"/>
              <a:t>one-hot </a:t>
            </a:r>
            <a:r>
              <a:rPr lang="zh-CN" altLang="en-US" dirty="0" smtClean="0"/>
              <a:t>字</a:t>
            </a:r>
            <a:r>
              <a:rPr lang="zh-CN" altLang="en-US" dirty="0"/>
              <a:t>符矢量嵌入到一个连续的序列</a:t>
            </a:r>
          </a:p>
          <a:p>
            <a:pPr lvl="1">
              <a:buFont typeface="Courier New" panose="02070309020205020404" pitchFamily="49" charset="0"/>
              <a:buChar char="o"/>
            </a:pPr>
            <a:r>
              <a:rPr lang="en-US" altLang="zh-CN" dirty="0"/>
              <a:t>Pre-Net</a:t>
            </a:r>
            <a:r>
              <a:rPr lang="zh-CN" altLang="en-US" dirty="0"/>
              <a:t>，一组非线性变换</a:t>
            </a:r>
          </a:p>
          <a:p>
            <a:pPr lvl="1">
              <a:buFont typeface="Courier New" panose="02070309020205020404" pitchFamily="49" charset="0"/>
              <a:buChar char="o"/>
            </a:pPr>
            <a:r>
              <a:rPr lang="en-US" altLang="zh-CN" dirty="0"/>
              <a:t>CBHG</a:t>
            </a:r>
            <a:r>
              <a:rPr lang="zh-CN" altLang="en-US" dirty="0"/>
              <a:t>模块</a:t>
            </a:r>
            <a:endParaRPr lang="en-US" dirty="0"/>
          </a:p>
        </p:txBody>
      </p:sp>
      <p:pic>
        <p:nvPicPr>
          <p:cNvPr id="4" name="Picture 3"/>
          <p:cNvPicPr>
            <a:picLocks noChangeAspect="1"/>
          </p:cNvPicPr>
          <p:nvPr/>
        </p:nvPicPr>
        <p:blipFill>
          <a:blip r:embed="rId3"/>
          <a:stretch>
            <a:fillRect/>
          </a:stretch>
        </p:blipFill>
        <p:spPr>
          <a:xfrm>
            <a:off x="8764509" y="1491574"/>
            <a:ext cx="2828789" cy="4023709"/>
          </a:xfrm>
          <a:prstGeom prst="rect">
            <a:avLst/>
          </a:prstGeom>
        </p:spPr>
      </p:pic>
    </p:spTree>
    <p:extLst>
      <p:ext uri="{BB962C8B-B14F-4D97-AF65-F5344CB8AC3E}">
        <p14:creationId xmlns:p14="http://schemas.microsoft.com/office/powerpoint/2010/main" val="3745917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Tacotron</a:t>
            </a:r>
            <a:r>
              <a:rPr lang="en-US" dirty="0"/>
              <a:t> Decoder</a:t>
            </a:r>
          </a:p>
        </p:txBody>
      </p:sp>
      <p:sp>
        <p:nvSpPr>
          <p:cNvPr id="3" name="Content Placeholder 2"/>
          <p:cNvSpPr>
            <a:spLocks noGrp="1"/>
          </p:cNvSpPr>
          <p:nvPr>
            <p:ph idx="1"/>
          </p:nvPr>
        </p:nvSpPr>
        <p:spPr>
          <a:xfrm>
            <a:off x="838199" y="1825625"/>
            <a:ext cx="5924107" cy="4351338"/>
          </a:xfrm>
        </p:spPr>
        <p:txBody>
          <a:bodyPr/>
          <a:lstStyle/>
          <a:p>
            <a:r>
              <a:rPr lang="zh-CN" altLang="en-US" dirty="0"/>
              <a:t>目标是</a:t>
            </a:r>
            <a:r>
              <a:rPr lang="en-US" altLang="zh-CN" dirty="0"/>
              <a:t>80</a:t>
            </a:r>
            <a:r>
              <a:rPr lang="zh-CN" altLang="en-US" dirty="0"/>
              <a:t>波段梅尔范围谱</a:t>
            </a:r>
            <a:r>
              <a:rPr lang="zh-CN" altLang="en-US" dirty="0" smtClean="0"/>
              <a:t>图 </a:t>
            </a:r>
            <a:r>
              <a:rPr lang="en-US" altLang="zh-CN" dirty="0" smtClean="0"/>
              <a:t>(</a:t>
            </a:r>
            <a:r>
              <a:rPr lang="en-US" altLang="zh-CN" dirty="0" err="1"/>
              <a:t>mel</a:t>
            </a:r>
            <a:r>
              <a:rPr lang="en-US" altLang="zh-CN" dirty="0"/>
              <a:t>-scale spectrogram </a:t>
            </a:r>
            <a:r>
              <a:rPr lang="en-US" altLang="zh-CN" dirty="0" smtClean="0"/>
              <a:t>) </a:t>
            </a:r>
            <a:r>
              <a:rPr lang="zh-CN" altLang="en-US" dirty="0" smtClean="0"/>
              <a:t>而非原</a:t>
            </a:r>
            <a:r>
              <a:rPr lang="zh-CN" altLang="en-US" dirty="0"/>
              <a:t>始波形</a:t>
            </a:r>
          </a:p>
          <a:p>
            <a:r>
              <a:rPr lang="zh-CN" altLang="en-US" dirty="0"/>
              <a:t>波形是高度冗余的表示</a:t>
            </a:r>
          </a:p>
          <a:p>
            <a:endParaRPr lang="en-US" altLang="zh-CN" dirty="0" smtClean="0"/>
          </a:p>
          <a:p>
            <a:r>
              <a:rPr lang="zh-CN" altLang="en-US" dirty="0" smtClean="0"/>
              <a:t>架构</a:t>
            </a:r>
            <a:endParaRPr lang="en-US" altLang="zh-CN" dirty="0" smtClean="0"/>
          </a:p>
          <a:p>
            <a:pPr lvl="1">
              <a:buFont typeface="Courier New" panose="02070309020205020404" pitchFamily="49" charset="0"/>
              <a:buChar char="o"/>
            </a:pPr>
            <a:r>
              <a:rPr lang="zh-CN" altLang="en-US" dirty="0" smtClean="0"/>
              <a:t>注</a:t>
            </a:r>
            <a:r>
              <a:rPr lang="zh-CN" altLang="en-US" dirty="0"/>
              <a:t>意</a:t>
            </a:r>
            <a:r>
              <a:rPr lang="en-US" altLang="zh-CN" dirty="0"/>
              <a:t>RNN</a:t>
            </a:r>
            <a:r>
              <a:rPr lang="zh-CN" altLang="en-US" dirty="0"/>
              <a:t>：</a:t>
            </a:r>
            <a:r>
              <a:rPr lang="en-US" altLang="zh-CN" dirty="0"/>
              <a:t>1</a:t>
            </a:r>
            <a:r>
              <a:rPr lang="zh-CN" altLang="en-US" dirty="0" smtClean="0"/>
              <a:t>层 </a:t>
            </a:r>
            <a:r>
              <a:rPr lang="en-US" altLang="zh-CN" dirty="0" smtClean="0"/>
              <a:t>256 </a:t>
            </a:r>
            <a:r>
              <a:rPr lang="zh-CN" altLang="en-US" dirty="0" smtClean="0"/>
              <a:t>个</a:t>
            </a:r>
            <a:r>
              <a:rPr lang="en-US" altLang="zh-CN" dirty="0" smtClean="0"/>
              <a:t>GRU</a:t>
            </a:r>
            <a:r>
              <a:rPr lang="zh-CN" altLang="en-US" dirty="0"/>
              <a:t>单元</a:t>
            </a:r>
          </a:p>
          <a:p>
            <a:pPr lvl="1">
              <a:buFont typeface="Courier New" panose="02070309020205020404" pitchFamily="49" charset="0"/>
              <a:buChar char="o"/>
            </a:pPr>
            <a:r>
              <a:rPr lang="zh-CN" altLang="en-US" dirty="0"/>
              <a:t>解码器</a:t>
            </a:r>
            <a:r>
              <a:rPr lang="en-US" altLang="zh-CN" dirty="0"/>
              <a:t>RNN</a:t>
            </a:r>
            <a:r>
              <a:rPr lang="zh-CN" altLang="en-US" dirty="0"/>
              <a:t>：</a:t>
            </a:r>
            <a:r>
              <a:rPr lang="en-US" altLang="zh-CN" dirty="0"/>
              <a:t>2</a:t>
            </a:r>
            <a:r>
              <a:rPr lang="zh-CN" altLang="en-US" dirty="0" smtClean="0"/>
              <a:t>层残差 </a:t>
            </a:r>
            <a:r>
              <a:rPr lang="en-US" altLang="zh-CN" dirty="0" smtClean="0"/>
              <a:t>256</a:t>
            </a:r>
            <a:r>
              <a:rPr lang="zh-CN" altLang="en-US" dirty="0"/>
              <a:t>个</a:t>
            </a:r>
            <a:r>
              <a:rPr lang="en-US" altLang="zh-CN" dirty="0"/>
              <a:t>GRU</a:t>
            </a:r>
            <a:r>
              <a:rPr lang="zh-CN" altLang="en-US" dirty="0"/>
              <a:t>单元</a:t>
            </a:r>
          </a:p>
          <a:p>
            <a:pPr lvl="1">
              <a:buFont typeface="Courier New" panose="02070309020205020404" pitchFamily="49" charset="0"/>
              <a:buChar char="o"/>
            </a:pPr>
            <a:r>
              <a:rPr lang="zh-CN" altLang="en-US" dirty="0" smtClean="0"/>
              <a:t>全</a:t>
            </a:r>
            <a:r>
              <a:rPr lang="zh-CN" altLang="en-US" dirty="0"/>
              <a:t>连接输出层</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2076542"/>
            <a:ext cx="5562804" cy="2764983"/>
          </a:xfrm>
          <a:prstGeom prst="rect">
            <a:avLst/>
          </a:prstGeom>
        </p:spPr>
      </p:pic>
    </p:spTree>
    <p:extLst>
      <p:ext uri="{BB962C8B-B14F-4D97-AF65-F5344CB8AC3E}">
        <p14:creationId xmlns:p14="http://schemas.microsoft.com/office/powerpoint/2010/main" val="1973827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Tacotron</a:t>
            </a:r>
            <a:r>
              <a:rPr lang="en-US" dirty="0"/>
              <a:t> Post-Processing Network</a:t>
            </a:r>
          </a:p>
        </p:txBody>
      </p:sp>
      <p:sp>
        <p:nvSpPr>
          <p:cNvPr id="3" name="Content Placeholder 2"/>
          <p:cNvSpPr>
            <a:spLocks noGrp="1"/>
          </p:cNvSpPr>
          <p:nvPr>
            <p:ph idx="1"/>
          </p:nvPr>
        </p:nvSpPr>
        <p:spPr>
          <a:xfrm>
            <a:off x="838200" y="1825625"/>
            <a:ext cx="6636488" cy="4351338"/>
          </a:xfrm>
        </p:spPr>
        <p:txBody>
          <a:bodyPr>
            <a:normAutofit/>
          </a:bodyPr>
          <a:lstStyle/>
          <a:p>
            <a:r>
              <a:rPr lang="zh-CN" altLang="en-US" dirty="0"/>
              <a:t>转</a:t>
            </a:r>
            <a:r>
              <a:rPr lang="zh-CN" altLang="en-US" dirty="0" smtClean="0"/>
              <a:t>换</a:t>
            </a:r>
            <a:r>
              <a:rPr lang="en-US" altLang="zh-CN" dirty="0" smtClean="0"/>
              <a:t>seq2seq</a:t>
            </a:r>
            <a:r>
              <a:rPr lang="zh-CN" altLang="en-US" dirty="0" smtClean="0"/>
              <a:t>目</a:t>
            </a:r>
            <a:r>
              <a:rPr lang="zh-CN" altLang="en-US" dirty="0"/>
              <a:t>标到波</a:t>
            </a:r>
            <a:r>
              <a:rPr lang="zh-CN" altLang="en-US" dirty="0" smtClean="0"/>
              <a:t>形</a:t>
            </a:r>
            <a:r>
              <a:rPr lang="zh-CN" altLang="en-US" dirty="0"/>
              <a:t>，</a:t>
            </a:r>
            <a:r>
              <a:rPr lang="zh-CN" altLang="en-US" dirty="0" smtClean="0"/>
              <a:t>可</a:t>
            </a:r>
            <a:r>
              <a:rPr lang="zh-CN" altLang="en-US" dirty="0"/>
              <a:t>以用来预测替代目标</a:t>
            </a:r>
          </a:p>
          <a:p>
            <a:endParaRPr lang="en-US" altLang="zh-CN" dirty="0" smtClean="0"/>
          </a:p>
          <a:p>
            <a:r>
              <a:rPr lang="zh-CN" altLang="en-US" dirty="0" smtClean="0"/>
              <a:t>架</a:t>
            </a:r>
            <a:r>
              <a:rPr lang="zh-CN" altLang="en-US" dirty="0"/>
              <a:t>构</a:t>
            </a:r>
          </a:p>
          <a:p>
            <a:pPr lvl="1">
              <a:buFont typeface="Courier New" panose="02070309020205020404" pitchFamily="49" charset="0"/>
              <a:buChar char="o"/>
            </a:pPr>
            <a:r>
              <a:rPr lang="en-US" altLang="zh-CN" dirty="0"/>
              <a:t>CBHG</a:t>
            </a:r>
          </a:p>
          <a:p>
            <a:pPr lvl="1">
              <a:buFont typeface="Courier New" panose="02070309020205020404" pitchFamily="49" charset="0"/>
              <a:buChar char="o"/>
            </a:pPr>
            <a:r>
              <a:rPr lang="en-US" altLang="zh-CN" dirty="0"/>
              <a:t>Griffin-Lim</a:t>
            </a:r>
            <a:r>
              <a:rPr lang="zh-CN" altLang="en-US" dirty="0"/>
              <a:t>算法</a:t>
            </a:r>
          </a:p>
          <a:p>
            <a:pPr lvl="2">
              <a:buFont typeface="Wingdings" panose="05000000000000000000" pitchFamily="2" charset="2"/>
              <a:buChar char="§"/>
            </a:pPr>
            <a:r>
              <a:rPr lang="zh-CN" altLang="en-US" dirty="0"/>
              <a:t>从谱图估计波形</a:t>
            </a:r>
          </a:p>
          <a:p>
            <a:pPr lvl="2">
              <a:buFont typeface="Wingdings" panose="05000000000000000000" pitchFamily="2" charset="2"/>
              <a:buChar char="§"/>
            </a:pPr>
            <a:r>
              <a:rPr lang="zh-CN" altLang="en-US" dirty="0"/>
              <a:t>使用迭代算法来降低</a:t>
            </a:r>
            <a:r>
              <a:rPr lang="en-US" altLang="zh-CN" dirty="0"/>
              <a:t>MSE</a:t>
            </a:r>
          </a:p>
          <a:p>
            <a:pPr lvl="2">
              <a:buFont typeface="Wingdings" panose="05000000000000000000" pitchFamily="2" charset="2"/>
              <a:buChar char="§"/>
            </a:pPr>
            <a:r>
              <a:rPr lang="zh-CN" altLang="en-US" dirty="0" smtClean="0"/>
              <a:t>因为简</a:t>
            </a:r>
            <a:r>
              <a:rPr lang="zh-CN" altLang="en-US" dirty="0"/>
              <a:t>单</a:t>
            </a:r>
            <a:endParaRPr lang="en-US" dirty="0"/>
          </a:p>
        </p:txBody>
      </p:sp>
      <p:pic>
        <p:nvPicPr>
          <p:cNvPr id="4" name="Content Placeholder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1035" y="2852594"/>
            <a:ext cx="3972479" cy="2067213"/>
          </a:xfrm>
          <a:prstGeom prst="rect">
            <a:avLst/>
          </a:prstGeom>
        </p:spPr>
      </p:pic>
    </p:spTree>
    <p:extLst>
      <p:ext uri="{BB962C8B-B14F-4D97-AF65-F5344CB8AC3E}">
        <p14:creationId xmlns:p14="http://schemas.microsoft.com/office/powerpoint/2010/main" val="262082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Griffin-Lim </a:t>
            </a:r>
            <a:r>
              <a:rPr lang="zh-CN" altLang="en-US" dirty="0" smtClean="0"/>
              <a:t>重建算法</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65438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传统模</a:t>
            </a:r>
            <a:r>
              <a:rPr lang="zh-CN" altLang="en-US" dirty="0"/>
              <a:t>型</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278599" y="2719440"/>
            <a:ext cx="9634801" cy="1419120"/>
          </a:xfrm>
          <a:prstGeom prst="rect">
            <a:avLst/>
          </a:prstGeom>
        </p:spPr>
      </p:pic>
    </p:spTree>
    <p:extLst>
      <p:ext uri="{BB962C8B-B14F-4D97-AF65-F5344CB8AC3E}">
        <p14:creationId xmlns:p14="http://schemas.microsoft.com/office/powerpoint/2010/main" val="4126460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WaveNet</a:t>
            </a:r>
            <a:endParaRPr lang="en-US" dirty="0"/>
          </a:p>
        </p:txBody>
      </p:sp>
      <p:sp>
        <p:nvSpPr>
          <p:cNvPr id="3" name="Content Placeholder 2"/>
          <p:cNvSpPr>
            <a:spLocks noGrp="1"/>
          </p:cNvSpPr>
          <p:nvPr>
            <p:ph idx="1"/>
          </p:nvPr>
        </p:nvSpPr>
        <p:spPr/>
        <p:txBody>
          <a:bodyPr/>
          <a:lstStyle/>
          <a:p>
            <a:r>
              <a:rPr lang="en-US" dirty="0"/>
              <a:t>Audio synthesis network with intermediate representation</a:t>
            </a:r>
          </a:p>
        </p:txBody>
      </p:sp>
      <p:pic>
        <p:nvPicPr>
          <p:cNvPr id="4" name="Picture 3"/>
          <p:cNvPicPr>
            <a:picLocks noChangeAspect="1"/>
          </p:cNvPicPr>
          <p:nvPr/>
        </p:nvPicPr>
        <p:blipFill>
          <a:blip r:embed="rId3"/>
          <a:stretch>
            <a:fillRect/>
          </a:stretch>
        </p:blipFill>
        <p:spPr>
          <a:xfrm>
            <a:off x="1278599" y="2612521"/>
            <a:ext cx="9634801" cy="1632960"/>
          </a:xfrm>
          <a:prstGeom prst="rect">
            <a:avLst/>
          </a:prstGeom>
        </p:spPr>
      </p:pic>
    </p:spTree>
    <p:extLst>
      <p:ext uri="{BB962C8B-B14F-4D97-AF65-F5344CB8AC3E}">
        <p14:creationId xmlns:p14="http://schemas.microsoft.com/office/powerpoint/2010/main" val="741117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Tacotron</a:t>
            </a:r>
            <a:r>
              <a:rPr lang="en-US" altLang="zh-CN" dirty="0" smtClean="0"/>
              <a:t> V2</a:t>
            </a:r>
            <a:endParaRPr lang="en-US" dirty="0"/>
          </a:p>
        </p:txBody>
      </p:sp>
      <p:sp>
        <p:nvSpPr>
          <p:cNvPr id="3" name="Content Placeholder 2"/>
          <p:cNvSpPr>
            <a:spLocks noGrp="1"/>
          </p:cNvSpPr>
          <p:nvPr>
            <p:ph idx="1"/>
          </p:nvPr>
        </p:nvSpPr>
        <p:spPr/>
        <p:txBody>
          <a:bodyPr/>
          <a:lstStyle/>
          <a:p>
            <a:r>
              <a:rPr lang="en-US" dirty="0"/>
              <a:t>Truly end-to-end learning</a:t>
            </a:r>
          </a:p>
        </p:txBody>
      </p:sp>
      <p:pic>
        <p:nvPicPr>
          <p:cNvPr id="5" name="Picture 4"/>
          <p:cNvPicPr>
            <a:picLocks noChangeAspect="1"/>
          </p:cNvPicPr>
          <p:nvPr/>
        </p:nvPicPr>
        <p:blipFill>
          <a:blip r:embed="rId3"/>
          <a:stretch>
            <a:fillRect/>
          </a:stretch>
        </p:blipFill>
        <p:spPr>
          <a:xfrm>
            <a:off x="1278599" y="2354940"/>
            <a:ext cx="9634801" cy="2148120"/>
          </a:xfrm>
          <a:prstGeom prst="rect">
            <a:avLst/>
          </a:prstGeom>
        </p:spPr>
      </p:pic>
      <p:sp>
        <p:nvSpPr>
          <p:cNvPr id="6" name="Rectangle 5"/>
          <p:cNvSpPr/>
          <p:nvPr/>
        </p:nvSpPr>
        <p:spPr>
          <a:xfrm>
            <a:off x="7056475" y="6550223"/>
            <a:ext cx="6096000" cy="307777"/>
          </a:xfrm>
          <a:prstGeom prst="rect">
            <a:avLst/>
          </a:prstGeom>
        </p:spPr>
        <p:txBody>
          <a:bodyPr>
            <a:spAutoFit/>
          </a:bodyPr>
          <a:lstStyle/>
          <a:p>
            <a:r>
              <a:rPr lang="en-US" sz="1400" dirty="0">
                <a:hlinkClick r:id="rId4"/>
              </a:rPr>
              <a:t>https://google.github.io/tacotron/publications/tacotron2/index.html</a:t>
            </a:r>
            <a:endParaRPr lang="en-US" sz="1400" dirty="0"/>
          </a:p>
        </p:txBody>
      </p:sp>
    </p:spTree>
    <p:extLst>
      <p:ext uri="{BB962C8B-B14F-4D97-AF65-F5344CB8AC3E}">
        <p14:creationId xmlns:p14="http://schemas.microsoft.com/office/powerpoint/2010/main" val="1654181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Tacotron</a:t>
            </a:r>
            <a:r>
              <a:rPr lang="en-US" altLang="zh-CN" dirty="0" smtClean="0"/>
              <a:t> </a:t>
            </a:r>
            <a:r>
              <a:rPr lang="zh-CN" altLang="en-US" dirty="0" smtClean="0"/>
              <a:t>合成效果</a:t>
            </a:r>
            <a:endParaRPr lang="en-US" dirty="0"/>
          </a:p>
        </p:txBody>
      </p:sp>
      <p:sp>
        <p:nvSpPr>
          <p:cNvPr id="3" name="Content Placeholder 2"/>
          <p:cNvSpPr>
            <a:spLocks noGrp="1"/>
          </p:cNvSpPr>
          <p:nvPr>
            <p:ph idx="1"/>
          </p:nvPr>
        </p:nvSpPr>
        <p:spPr/>
        <p:txBody>
          <a:bodyPr/>
          <a:lstStyle/>
          <a:p>
            <a:endParaRPr lang="en-US" dirty="0"/>
          </a:p>
        </p:txBody>
      </p:sp>
      <p:sp>
        <p:nvSpPr>
          <p:cNvPr id="25" name="Content Placeholder 2"/>
          <p:cNvSpPr>
            <a:spLocks noGrp="1"/>
          </p:cNvSpPr>
          <p:nvPr/>
        </p:nvSpPr>
        <p:spPr>
          <a:xfrm>
            <a:off x="706343" y="1825625"/>
            <a:ext cx="10058400" cy="4023360"/>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solidFill>
                  <a:srgbClr val="404040"/>
                </a:solidFill>
                <a:latin typeface="Calibri"/>
              </a:rPr>
              <a:t>Tacotron results</a:t>
            </a:r>
          </a:p>
          <a:p>
            <a:endParaRPr lang="en-US">
              <a:solidFill>
                <a:srgbClr val="404040"/>
              </a:solidFill>
              <a:latin typeface="Calibri"/>
            </a:endParaRPr>
          </a:p>
          <a:p>
            <a:pPr marL="0" indent="0">
              <a:buNone/>
            </a:pPr>
            <a:endParaRPr lang="en-US">
              <a:solidFill>
                <a:srgbClr val="404040"/>
              </a:solidFill>
              <a:latin typeface="Calibri"/>
            </a:endParaRPr>
          </a:p>
          <a:p>
            <a:pPr>
              <a:lnSpc>
                <a:spcPct val="200000"/>
              </a:lnSpc>
            </a:pPr>
            <a:r>
              <a:rPr lang="en-US">
                <a:solidFill>
                  <a:srgbClr val="404040"/>
                </a:solidFill>
                <a:latin typeface="Calibri"/>
              </a:rPr>
              <a:t>DeepVoice results</a:t>
            </a:r>
          </a:p>
        </p:txBody>
      </p:sp>
      <p:pic>
        <p:nvPicPr>
          <p:cNvPr id="26" name="table"/>
          <p:cNvPicPr>
            <a:picLocks noChangeAspect="1"/>
          </p:cNvPicPr>
          <p:nvPr/>
        </p:nvPicPr>
        <p:blipFill>
          <a:blip r:embed="rId13"/>
          <a:stretch>
            <a:fillRect/>
          </a:stretch>
        </p:blipFill>
        <p:spPr>
          <a:xfrm>
            <a:off x="828263" y="3743831"/>
            <a:ext cx="6650182" cy="2529840"/>
          </a:xfrm>
          <a:prstGeom prst="rect">
            <a:avLst/>
          </a:prstGeom>
        </p:spPr>
      </p:pic>
      <p:pic>
        <p:nvPicPr>
          <p:cNvPr id="27" name="table"/>
          <p:cNvPicPr>
            <a:picLocks noChangeAspect="1"/>
          </p:cNvPicPr>
          <p:nvPr/>
        </p:nvPicPr>
        <p:blipFill>
          <a:blip r:embed="rId14"/>
          <a:stretch>
            <a:fillRect/>
          </a:stretch>
        </p:blipFill>
        <p:spPr>
          <a:xfrm>
            <a:off x="828263" y="2144587"/>
            <a:ext cx="2447637" cy="1272944"/>
          </a:xfrm>
          <a:prstGeom prst="rect">
            <a:avLst/>
          </a:prstGeom>
        </p:spPr>
      </p:pic>
      <p:sp>
        <p:nvSpPr>
          <p:cNvPr id="30" name="TextBox 10"/>
          <p:cNvSpPr txBox="1"/>
          <p:nvPr/>
        </p:nvSpPr>
        <p:spPr>
          <a:xfrm>
            <a:off x="4153354" y="2269499"/>
            <a:ext cx="442237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quick brown fox jumps over the lazy dog</a:t>
            </a:r>
          </a:p>
        </p:txBody>
      </p:sp>
      <p:sp>
        <p:nvSpPr>
          <p:cNvPr id="31" name="TextBox 12"/>
          <p:cNvSpPr txBox="1"/>
          <p:nvPr/>
        </p:nvSpPr>
        <p:spPr>
          <a:xfrm>
            <a:off x="4153354" y="2978987"/>
            <a:ext cx="565173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Generative adversarial network or variational autoencoder</a:t>
            </a:r>
          </a:p>
        </p:txBody>
      </p:sp>
      <p:grpSp>
        <p:nvGrpSpPr>
          <p:cNvPr id="32" name="Group 31"/>
          <p:cNvGrpSpPr/>
          <p:nvPr/>
        </p:nvGrpSpPr>
        <p:grpSpPr>
          <a:xfrm>
            <a:off x="8474125" y="3813105"/>
            <a:ext cx="3243811" cy="1363375"/>
            <a:chOff x="8865062" y="3768680"/>
            <a:chExt cx="3243811" cy="1363375"/>
          </a:xfrm>
        </p:grpSpPr>
        <p:sp>
          <p:nvSpPr>
            <p:cNvPr id="43" name="TextBox 14"/>
            <p:cNvSpPr txBox="1"/>
            <p:nvPr/>
          </p:nvSpPr>
          <p:spPr>
            <a:xfrm>
              <a:off x="8865062" y="3768680"/>
              <a:ext cx="287343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Either way you should shoot very slowly</a:t>
              </a:r>
            </a:p>
          </p:txBody>
        </p:sp>
        <p:sp>
          <p:nvSpPr>
            <p:cNvPr id="45" name="TextBox 16"/>
            <p:cNvSpPr txBox="1"/>
            <p:nvPr/>
          </p:nvSpPr>
          <p:spPr>
            <a:xfrm>
              <a:off x="8865062" y="4485724"/>
              <a:ext cx="324381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She set out to change the world and to change us</a:t>
              </a:r>
            </a:p>
          </p:txBody>
        </p:sp>
      </p:grpSp>
      <p:sp>
        <p:nvSpPr>
          <p:cNvPr id="41" name="TextBox 18"/>
          <p:cNvSpPr txBox="1"/>
          <p:nvPr/>
        </p:nvSpPr>
        <p:spPr>
          <a:xfrm>
            <a:off x="8474124" y="5596532"/>
            <a:ext cx="324381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She set out to change the world and to change us</a:t>
            </a:r>
          </a:p>
        </p:txBody>
      </p:sp>
      <p:sp>
        <p:nvSpPr>
          <p:cNvPr id="34" name="TextBox 21"/>
          <p:cNvSpPr txBox="1"/>
          <p:nvPr/>
        </p:nvSpPr>
        <p:spPr>
          <a:xfrm>
            <a:off x="456045" y="5151071"/>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3)</a:t>
            </a:r>
          </a:p>
        </p:txBody>
      </p:sp>
      <p:sp>
        <p:nvSpPr>
          <p:cNvPr id="35" name="TextBox 22"/>
          <p:cNvSpPr txBox="1"/>
          <p:nvPr/>
        </p:nvSpPr>
        <p:spPr>
          <a:xfrm>
            <a:off x="7789026" y="3591688"/>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3)</a:t>
            </a:r>
          </a:p>
        </p:txBody>
      </p:sp>
      <p:sp>
        <p:nvSpPr>
          <p:cNvPr id="36" name="TextBox 23"/>
          <p:cNvSpPr txBox="1"/>
          <p:nvPr/>
        </p:nvSpPr>
        <p:spPr>
          <a:xfrm>
            <a:off x="452801" y="4775558"/>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a:t>
            </a:r>
          </a:p>
        </p:txBody>
      </p:sp>
      <p:sp>
        <p:nvSpPr>
          <p:cNvPr id="37" name="TextBox 24"/>
          <p:cNvSpPr txBox="1"/>
          <p:nvPr/>
        </p:nvSpPr>
        <p:spPr>
          <a:xfrm>
            <a:off x="7789026" y="5367197"/>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a:t>
            </a:r>
          </a:p>
        </p:txBody>
      </p:sp>
      <p:sp>
        <p:nvSpPr>
          <p:cNvPr id="38" name="TextBox 25"/>
          <p:cNvSpPr txBox="1"/>
          <p:nvPr/>
        </p:nvSpPr>
        <p:spPr>
          <a:xfrm>
            <a:off x="452801" y="2415396"/>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1)</a:t>
            </a:r>
          </a:p>
        </p:txBody>
      </p:sp>
      <p:sp>
        <p:nvSpPr>
          <p:cNvPr id="39" name="TextBox 26"/>
          <p:cNvSpPr txBox="1"/>
          <p:nvPr/>
        </p:nvSpPr>
        <p:spPr>
          <a:xfrm>
            <a:off x="3526198" y="1892494"/>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1)</a:t>
            </a:r>
          </a:p>
        </p:txBody>
      </p:sp>
      <p:pic>
        <p:nvPicPr>
          <p:cNvPr id="46" name="072DBEC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a:off x="3539114" y="2171631"/>
            <a:ext cx="609600" cy="609600"/>
          </a:xfrm>
          <a:prstGeom prst="rect">
            <a:avLst/>
          </a:prstGeom>
        </p:spPr>
      </p:pic>
      <p:pic>
        <p:nvPicPr>
          <p:cNvPr id="47" name="51E422A2">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a:off x="3526198" y="2822437"/>
            <a:ext cx="609600" cy="609600"/>
          </a:xfrm>
          <a:prstGeom prst="rect">
            <a:avLst/>
          </a:prstGeom>
        </p:spPr>
      </p:pic>
      <p:pic>
        <p:nvPicPr>
          <p:cNvPr id="48" name="40_layer_16k_synf0_syndur_1">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5"/>
          <a:stretch>
            <a:fillRect/>
          </a:stretch>
        </p:blipFill>
        <p:spPr>
          <a:xfrm>
            <a:off x="7866983" y="3849836"/>
            <a:ext cx="609600" cy="609600"/>
          </a:xfrm>
          <a:prstGeom prst="rect">
            <a:avLst/>
          </a:prstGeom>
        </p:spPr>
      </p:pic>
      <p:pic>
        <p:nvPicPr>
          <p:cNvPr id="49" name="40_layer_16k_synf0_syndur_3">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5"/>
          <a:stretch>
            <a:fillRect/>
          </a:stretch>
        </p:blipFill>
        <p:spPr>
          <a:xfrm>
            <a:off x="7864524" y="4544610"/>
            <a:ext cx="609600" cy="609600"/>
          </a:xfrm>
          <a:prstGeom prst="rect">
            <a:avLst/>
          </a:prstGeom>
        </p:spPr>
      </p:pic>
      <p:pic>
        <p:nvPicPr>
          <p:cNvPr id="50" name="40_layer_16k_goldf0_golddur_3">
            <a:hlinkClick r:id="" action="ppaction://media"/>
          </p:cNvPr>
          <p:cNvPicPr>
            <a:picLocks noChangeAspect="1"/>
          </p:cNvPicPr>
          <p:nvPr>
            <a:audioFile r:link="rId10"/>
            <p:extLst>
              <p:ext uri="{DAA4B4D4-6D71-4841-9C94-3DE7FCFB9230}">
                <p14:media xmlns:p14="http://schemas.microsoft.com/office/powerpoint/2010/main" r:embed="rId9"/>
              </p:ext>
            </p:extLst>
          </p:nvPr>
        </p:nvPicPr>
        <p:blipFill>
          <a:blip r:embed="rId15"/>
          <a:stretch>
            <a:fillRect/>
          </a:stretch>
        </p:blipFill>
        <p:spPr>
          <a:xfrm>
            <a:off x="7865713" y="5634398"/>
            <a:ext cx="609600" cy="609600"/>
          </a:xfrm>
          <a:prstGeom prst="rect">
            <a:avLst/>
          </a:prstGeom>
        </p:spPr>
      </p:pic>
    </p:spTree>
    <p:extLst>
      <p:ext uri="{BB962C8B-B14F-4D97-AF65-F5344CB8AC3E}">
        <p14:creationId xmlns:p14="http://schemas.microsoft.com/office/powerpoint/2010/main" val="34207760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037" fill="hold"/>
                                        <p:tgtEl>
                                          <p:spTgt spid="46"/>
                                        </p:tgtEl>
                                      </p:cBhvr>
                                    </p:cmd>
                                  </p:childTnLst>
                                </p:cTn>
                              </p:par>
                            </p:childTnLst>
                          </p:cTn>
                        </p:par>
                      </p:childTnLst>
                    </p:cTn>
                  </p:par>
                </p:childTnLst>
              </p:cTn>
              <p:nextCondLst>
                <p:cond evt="onClick" delay="0">
                  <p:tgtEl>
                    <p:spTgt spid="46"/>
                  </p:tgtEl>
                </p:cond>
              </p:nextCondLst>
            </p:seq>
            <p:audio>
              <p:cMediaNode vol="80000">
                <p:cTn id="7" fill="hold" display="0">
                  <p:stCondLst>
                    <p:cond delay="indefinite"/>
                  </p:stCondLst>
                  <p:endCondLst>
                    <p:cond evt="onStopAudio" delay="0">
                      <p:tgtEl>
                        <p:sldTgt/>
                      </p:tgtEl>
                    </p:cond>
                  </p:endCondLst>
                </p:cTn>
                <p:tgtEl>
                  <p:spTgt spid="46"/>
                </p:tgtEl>
              </p:cMediaNode>
            </p:audio>
            <p:seq concurrent="1" nextAc="seek">
              <p:cTn id="8" restart="whenNotActive" fill="hold" evtFilter="cancelBubble" nodeType="interactiveSeq">
                <p:stCondLst>
                  <p:cond evt="onClick" delay="0">
                    <p:tgtEl>
                      <p:spTgt spid="47"/>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5037" fill="hold"/>
                                        <p:tgtEl>
                                          <p:spTgt spid="47"/>
                                        </p:tgtEl>
                                      </p:cBhvr>
                                    </p:cmd>
                                  </p:childTnLst>
                                </p:cTn>
                              </p:par>
                            </p:childTnLst>
                          </p:cTn>
                        </p:par>
                      </p:childTnLst>
                    </p:cTn>
                  </p:par>
                </p:childTnLst>
              </p:cTn>
              <p:nextCondLst>
                <p:cond evt="onClick" delay="0">
                  <p:tgtEl>
                    <p:spTgt spid="47"/>
                  </p:tgtEl>
                </p:cond>
              </p:nextCondLst>
            </p:seq>
            <p:audio>
              <p:cMediaNode vol="80000">
                <p:cTn id="13" fill="hold" display="0">
                  <p:stCondLst>
                    <p:cond delay="indefinite"/>
                  </p:stCondLst>
                  <p:endCondLst>
                    <p:cond evt="onStopAudio" delay="0">
                      <p:tgtEl>
                        <p:sldTgt/>
                      </p:tgtEl>
                    </p:cond>
                  </p:endCondLst>
                </p:cTn>
                <p:tgtEl>
                  <p:spTgt spid="47"/>
                </p:tgtEl>
              </p:cMediaNode>
            </p:audio>
            <p:audio>
              <p:cMediaNode vol="80000">
                <p:cTn id="14" fill="hold" display="0">
                  <p:stCondLst>
                    <p:cond delay="indefinite"/>
                  </p:stCondLst>
                  <p:endCondLst>
                    <p:cond evt="onStopAudio" delay="0">
                      <p:tgtEl>
                        <p:sldTgt/>
                      </p:tgtEl>
                    </p:cond>
                  </p:endCondLst>
                </p:cTn>
                <p:tgtEl>
                  <p:spTgt spid="48"/>
                </p:tgtEl>
              </p:cMediaNode>
            </p:audio>
            <p:audio>
              <p:cMediaNode vol="80000">
                <p:cTn id="15" fill="hold" display="0">
                  <p:stCondLst>
                    <p:cond delay="indefinite"/>
                  </p:stCondLst>
                  <p:endCondLst>
                    <p:cond evt="onStopAudio" delay="0">
                      <p:tgtEl>
                        <p:sldTgt/>
                      </p:tgtEl>
                    </p:cond>
                  </p:endCondLst>
                </p:cTn>
                <p:tgtEl>
                  <p:spTgt spid="49"/>
                </p:tgtEl>
              </p:cMediaNode>
            </p:audio>
            <p:audio>
              <p:cMediaNode vol="80000">
                <p:cTn id="16" fill="hold" display="0">
                  <p:stCondLst>
                    <p:cond delay="indefinite"/>
                  </p:stCondLst>
                  <p:endCondLst>
                    <p:cond evt="onStopAudio" delay="0">
                      <p:tgtEl>
                        <p:sldTgt/>
                      </p:tgtEl>
                    </p:cond>
                  </p:endCondLst>
                </p:cTn>
                <p:tgtEl>
                  <p:spTgt spid="50"/>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声学波形</a:t>
            </a:r>
            <a:endParaRPr lang="en-US" dirty="0"/>
          </a:p>
        </p:txBody>
      </p:sp>
      <p:pic>
        <p:nvPicPr>
          <p:cNvPr id="5" name="Picture 4"/>
          <p:cNvPicPr>
            <a:picLocks noChangeAspect="1"/>
          </p:cNvPicPr>
          <p:nvPr/>
        </p:nvPicPr>
        <p:blipFill>
          <a:blip r:embed="rId3"/>
          <a:stretch>
            <a:fillRect/>
          </a:stretch>
        </p:blipFill>
        <p:spPr>
          <a:xfrm>
            <a:off x="689610" y="1506970"/>
            <a:ext cx="10812780" cy="4960620"/>
          </a:xfrm>
          <a:prstGeom prst="rect">
            <a:avLst/>
          </a:prstGeom>
        </p:spPr>
      </p:pic>
    </p:spTree>
    <p:extLst>
      <p:ext uri="{BB962C8B-B14F-4D97-AF65-F5344CB8AC3E}">
        <p14:creationId xmlns:p14="http://schemas.microsoft.com/office/powerpoint/2010/main" val="4074475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Tacotron</a:t>
            </a:r>
            <a:r>
              <a:rPr lang="en-US" altLang="zh-CN" dirty="0"/>
              <a:t> V2</a:t>
            </a:r>
            <a:endParaRPr lang="en-US" dirty="0"/>
          </a:p>
        </p:txBody>
      </p:sp>
      <p:sp>
        <p:nvSpPr>
          <p:cNvPr id="3" name="Content Placeholder 2"/>
          <p:cNvSpPr>
            <a:spLocks noGrp="1"/>
          </p:cNvSpPr>
          <p:nvPr>
            <p:ph idx="1"/>
          </p:nvPr>
        </p:nvSpPr>
        <p:spPr/>
        <p:txBody>
          <a:bodyPr/>
          <a:lstStyle/>
          <a:p>
            <a:endParaRPr lang="en-US"/>
          </a:p>
        </p:txBody>
      </p:sp>
      <p:pic>
        <p:nvPicPr>
          <p:cNvPr id="4098" name="Picture 2" descr="pre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260" y="1825625"/>
            <a:ext cx="7848600" cy="3990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25340" y="6522800"/>
            <a:ext cx="6096000" cy="523220"/>
          </a:xfrm>
          <a:prstGeom prst="rect">
            <a:avLst/>
          </a:prstGeom>
        </p:spPr>
        <p:txBody>
          <a:bodyPr>
            <a:spAutoFit/>
          </a:bodyPr>
          <a:lstStyle/>
          <a:p>
            <a:r>
              <a:rPr lang="en-US" sz="1400" dirty="0">
                <a:hlinkClick r:id="rId4"/>
              </a:rPr>
              <a:t>https://</a:t>
            </a:r>
            <a:r>
              <a:rPr lang="en-US" sz="1400" dirty="0" smtClean="0">
                <a:hlinkClick r:id="rId4"/>
              </a:rPr>
              <a:t>google.github.io/tacotron/publications/tacotron2/index.html</a:t>
            </a:r>
            <a:endParaRPr lang="en-US" sz="1400" dirty="0" smtClean="0"/>
          </a:p>
          <a:p>
            <a:endParaRPr lang="en-US" sz="1400" dirty="0"/>
          </a:p>
        </p:txBody>
      </p:sp>
    </p:spTree>
    <p:extLst>
      <p:ext uri="{BB962C8B-B14F-4D97-AF65-F5344CB8AC3E}">
        <p14:creationId xmlns:p14="http://schemas.microsoft.com/office/powerpoint/2010/main" val="2899270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a:t>
            </a:r>
            <a:endParaRPr lang="en-US" dirty="0"/>
          </a:p>
        </p:txBody>
      </p:sp>
      <p:sp>
        <p:nvSpPr>
          <p:cNvPr id="3" name="Content Placeholder 2"/>
          <p:cNvSpPr>
            <a:spLocks noGrp="1"/>
          </p:cNvSpPr>
          <p:nvPr>
            <p:ph idx="1"/>
          </p:nvPr>
        </p:nvSpPr>
        <p:spPr/>
        <p:txBody>
          <a:bodyPr/>
          <a:lstStyle/>
          <a:p>
            <a:r>
              <a:rPr lang="en-US" dirty="0"/>
              <a:t>A. van den Oord, S. </a:t>
            </a:r>
            <a:r>
              <a:rPr lang="en-US" dirty="0" err="1"/>
              <a:t>Dieleman</a:t>
            </a:r>
            <a:r>
              <a:rPr lang="en-US" dirty="0"/>
              <a:t>, H. Zen, K. </a:t>
            </a:r>
            <a:r>
              <a:rPr lang="en-US" dirty="0" err="1"/>
              <a:t>Simonyan</a:t>
            </a:r>
            <a:r>
              <a:rPr lang="en-US" dirty="0"/>
              <a:t>, O. </a:t>
            </a:r>
            <a:r>
              <a:rPr lang="en-US" dirty="0" err="1"/>
              <a:t>Vinyals</a:t>
            </a:r>
            <a:r>
              <a:rPr lang="en-US" dirty="0"/>
              <a:t>, A. Graves, N. </a:t>
            </a:r>
            <a:r>
              <a:rPr lang="en-US" dirty="0" err="1"/>
              <a:t>Kalchbrenner</a:t>
            </a:r>
            <a:r>
              <a:rPr lang="en-US" dirty="0"/>
              <a:t>, A. Senior, and K. </a:t>
            </a:r>
            <a:r>
              <a:rPr lang="en-US" dirty="0" err="1"/>
              <a:t>Kavukcuoglu</a:t>
            </a:r>
            <a:r>
              <a:rPr lang="en-US" dirty="0"/>
              <a:t>. </a:t>
            </a:r>
            <a:r>
              <a:rPr lang="en-US" dirty="0" err="1">
                <a:hlinkClick r:id="rId3"/>
              </a:rPr>
              <a:t>WaveNet</a:t>
            </a:r>
            <a:r>
              <a:rPr lang="en-US" dirty="0">
                <a:hlinkClick r:id="rId3"/>
              </a:rPr>
              <a:t>: A Generative Model for Raw Audio</a:t>
            </a:r>
            <a:r>
              <a:rPr lang="en-US" dirty="0"/>
              <a:t>. </a:t>
            </a:r>
            <a:r>
              <a:rPr lang="en-US" dirty="0" err="1"/>
              <a:t>arXiv</a:t>
            </a:r>
            <a:r>
              <a:rPr lang="en-US" dirty="0"/>
              <a:t> preprint arXiv:1609.03499 (2016). </a:t>
            </a:r>
            <a:endParaRPr lang="en-US" dirty="0" smtClean="0"/>
          </a:p>
          <a:p>
            <a:r>
              <a:rPr lang="en-US" dirty="0" smtClean="0"/>
              <a:t>Y</a:t>
            </a:r>
            <a:r>
              <a:rPr lang="en-US" dirty="0"/>
              <a:t>. Wang, and et al. </a:t>
            </a:r>
            <a:r>
              <a:rPr lang="en-US" dirty="0" err="1">
                <a:hlinkClick r:id="rId4"/>
              </a:rPr>
              <a:t>Tacotron</a:t>
            </a:r>
            <a:r>
              <a:rPr lang="en-US" dirty="0">
                <a:hlinkClick r:id="rId4"/>
              </a:rPr>
              <a:t>: A Fully End-to-End Text-to-Speech Synthesis Model</a:t>
            </a:r>
            <a:r>
              <a:rPr lang="en-US" dirty="0"/>
              <a:t>. </a:t>
            </a:r>
            <a:r>
              <a:rPr lang="en-US" dirty="0" err="1"/>
              <a:t>arXiv</a:t>
            </a:r>
            <a:r>
              <a:rPr lang="en-US" dirty="0"/>
              <a:t> preprint arXiv:1703.10135v1 (2017).  </a:t>
            </a:r>
            <a:endParaRPr lang="en-US" dirty="0" smtClean="0"/>
          </a:p>
          <a:p>
            <a:r>
              <a:rPr lang="en-US" dirty="0" smtClean="0"/>
              <a:t>Connectionist </a:t>
            </a:r>
            <a:r>
              <a:rPr lang="en-US" dirty="0"/>
              <a:t>temporal classification: labelling unsegmented sequence data with recurrent neural </a:t>
            </a:r>
            <a:r>
              <a:rPr lang="en-US" dirty="0" smtClean="0"/>
              <a:t>networks.</a:t>
            </a:r>
            <a:endParaRPr lang="en-US" dirty="0"/>
          </a:p>
        </p:txBody>
      </p:sp>
    </p:spTree>
    <p:extLst>
      <p:ext uri="{BB962C8B-B14F-4D97-AF65-F5344CB8AC3E}">
        <p14:creationId xmlns:p14="http://schemas.microsoft.com/office/powerpoint/2010/main" val="1817495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601730" y="46831"/>
            <a:ext cx="7181850" cy="1962150"/>
          </a:xfrm>
          <a:prstGeom prst="rect">
            <a:avLst/>
          </a:prstGeom>
        </p:spPr>
      </p:pic>
      <p:sp>
        <p:nvSpPr>
          <p:cNvPr id="2" name="Title 1"/>
          <p:cNvSpPr>
            <a:spLocks noGrp="1"/>
          </p:cNvSpPr>
          <p:nvPr>
            <p:ph type="title"/>
          </p:nvPr>
        </p:nvSpPr>
        <p:spPr/>
        <p:txBody>
          <a:bodyPr/>
          <a:lstStyle/>
          <a:p>
            <a:r>
              <a:rPr lang="zh-CN" altLang="en-US" dirty="0" smtClean="0"/>
              <a:t>语</a:t>
            </a:r>
            <a:r>
              <a:rPr lang="zh-CN" altLang="en-US" dirty="0"/>
              <a:t>音合成系统</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拼接方法 </a:t>
            </a:r>
            <a:r>
              <a:rPr lang="en-US" altLang="zh-CN" dirty="0" smtClean="0"/>
              <a:t>vs. </a:t>
            </a:r>
            <a:r>
              <a:rPr lang="zh-CN" altLang="en-US" dirty="0"/>
              <a:t>统</a:t>
            </a:r>
            <a:r>
              <a:rPr lang="zh-CN" altLang="en-US" dirty="0" smtClean="0"/>
              <a:t>计参数方法</a:t>
            </a:r>
            <a:endParaRPr lang="en-US" altLang="zh-CN" dirty="0" smtClean="0"/>
          </a:p>
          <a:p>
            <a:pPr lvl="1"/>
            <a:r>
              <a:rPr lang="zh-CN" altLang="en-US" dirty="0"/>
              <a:t>拼接式合成 ：</a:t>
            </a:r>
            <a:r>
              <a:rPr lang="zh-CN" altLang="en-US" dirty="0" smtClean="0"/>
              <a:t>听起来更自然、不太灵活、占用更多空间</a:t>
            </a:r>
            <a:r>
              <a:rPr lang="zh-CN" altLang="en-US" dirty="0"/>
              <a:t>；</a:t>
            </a:r>
            <a:endParaRPr lang="en-US" altLang="zh-CN" dirty="0" smtClean="0"/>
          </a:p>
          <a:p>
            <a:pPr lvl="1"/>
            <a:r>
              <a:rPr lang="zh-CN" altLang="en-US" dirty="0"/>
              <a:t>参数化合</a:t>
            </a:r>
            <a:r>
              <a:rPr lang="zh-CN" altLang="en-US" dirty="0" smtClean="0"/>
              <a:t>成：声音发闷、更灵活、模型更小</a:t>
            </a:r>
            <a:r>
              <a:rPr lang="zh-CN" altLang="en-US" dirty="0"/>
              <a:t>。</a:t>
            </a:r>
            <a:endParaRPr lang="en-US" altLang="zh-CN" dirty="0" smtClean="0"/>
          </a:p>
          <a:p>
            <a:pPr lvl="1"/>
            <a:endParaRPr lang="en-US" altLang="zh-CN" dirty="0"/>
          </a:p>
          <a:p>
            <a:r>
              <a:rPr lang="zh-CN" altLang="en-US" dirty="0" smtClean="0"/>
              <a:t>一般分两个阶段：</a:t>
            </a:r>
            <a:endParaRPr lang="en-US" altLang="zh-CN" dirty="0" smtClean="0"/>
          </a:p>
          <a:p>
            <a:pPr marL="914400" lvl="1" indent="-457200">
              <a:buFont typeface="+mj-lt"/>
              <a:buAutoNum type="arabicPeriod"/>
            </a:pPr>
            <a:r>
              <a:rPr lang="zh-CN" altLang="en-US" dirty="0" smtClean="0"/>
              <a:t>前端：分析文本并</a:t>
            </a:r>
            <a:r>
              <a:rPr lang="zh-CN" altLang="en-US" dirty="0"/>
              <a:t>确定音素，压力，音调</a:t>
            </a:r>
            <a:r>
              <a:rPr lang="zh-CN" altLang="en-US" dirty="0" smtClean="0"/>
              <a:t>等；</a:t>
            </a:r>
            <a:endParaRPr lang="en-US" altLang="zh-CN" dirty="0" smtClean="0"/>
          </a:p>
          <a:p>
            <a:pPr marL="914400" lvl="1" indent="-457200">
              <a:buFont typeface="+mj-lt"/>
              <a:buAutoNum type="arabicPeriod"/>
            </a:pPr>
            <a:r>
              <a:rPr lang="zh-CN" altLang="en-US" dirty="0" smtClean="0"/>
              <a:t>后端：生成音频。</a:t>
            </a:r>
            <a:endParaRPr lang="en-US" altLang="zh-CN" dirty="0" smtClean="0"/>
          </a:p>
          <a:p>
            <a:pPr marL="457200" lvl="1" indent="0">
              <a:buNone/>
            </a:pPr>
            <a:r>
              <a:rPr lang="zh-CN" altLang="en-US" dirty="0" smtClean="0"/>
              <a:t>三</a:t>
            </a:r>
            <a:r>
              <a:rPr lang="zh-CN" altLang="en-US" dirty="0"/>
              <a:t>个模块</a:t>
            </a:r>
            <a:r>
              <a:rPr lang="zh-CN" altLang="en-US" dirty="0" smtClean="0"/>
              <a:t>：前</a:t>
            </a:r>
            <a:r>
              <a:rPr lang="zh-CN" altLang="en-US" dirty="0"/>
              <a:t>端处理、建模和声码器。</a:t>
            </a:r>
            <a:endParaRPr lang="en-US" altLang="zh-CN" dirty="0" smtClean="0"/>
          </a:p>
          <a:p>
            <a:endParaRPr lang="en-US" dirty="0"/>
          </a:p>
          <a:p>
            <a:r>
              <a:rPr lang="zh-CN" altLang="en-US" dirty="0"/>
              <a:t>未来</a:t>
            </a:r>
            <a:r>
              <a:rPr lang="en-US" altLang="zh-CN" dirty="0"/>
              <a:t>TTS</a:t>
            </a:r>
            <a:r>
              <a:rPr lang="zh-CN" altLang="en-US" dirty="0"/>
              <a:t>的发展方向 </a:t>
            </a:r>
            <a:r>
              <a:rPr lang="zh-CN" altLang="en-US" dirty="0" smtClean="0"/>
              <a:t>：直接把文</a:t>
            </a:r>
            <a:r>
              <a:rPr lang="zh-CN" altLang="en-US" dirty="0"/>
              <a:t>本转换为音频</a:t>
            </a:r>
            <a:r>
              <a:rPr lang="zh-CN" altLang="en-US" dirty="0" smtClean="0"/>
              <a:t>的</a:t>
            </a:r>
            <a:r>
              <a:rPr lang="en-US" altLang="zh-CN" dirty="0" smtClean="0">
                <a:solidFill>
                  <a:srgbClr val="FF0000"/>
                </a:solidFill>
              </a:rPr>
              <a:t>e2e</a:t>
            </a:r>
            <a:r>
              <a:rPr lang="zh-CN" altLang="en-US" dirty="0" smtClean="0">
                <a:solidFill>
                  <a:srgbClr val="FF0000"/>
                </a:solidFill>
              </a:rPr>
              <a:t>模</a:t>
            </a:r>
            <a:r>
              <a:rPr lang="zh-CN" altLang="en-US" dirty="0">
                <a:solidFill>
                  <a:srgbClr val="FF0000"/>
                </a:solidFill>
              </a:rPr>
              <a:t>型</a:t>
            </a:r>
            <a:r>
              <a:rPr lang="zh-CN" altLang="en-US" dirty="0" smtClean="0"/>
              <a:t>，训练过程中模型自己学习所有中</a:t>
            </a:r>
            <a:r>
              <a:rPr lang="zh-CN" altLang="en-US" dirty="0"/>
              <a:t>间表</a:t>
            </a:r>
            <a:r>
              <a:rPr lang="zh-CN" altLang="en-US" dirty="0" smtClean="0"/>
              <a:t>示。</a:t>
            </a:r>
            <a:endParaRPr lang="en-US" dirty="0"/>
          </a:p>
        </p:txBody>
      </p:sp>
      <p:sp>
        <p:nvSpPr>
          <p:cNvPr id="6" name="Rectangle 5"/>
          <p:cNvSpPr/>
          <p:nvPr/>
        </p:nvSpPr>
        <p:spPr>
          <a:xfrm>
            <a:off x="10829473" y="1825625"/>
            <a:ext cx="954107" cy="276999"/>
          </a:xfrm>
          <a:prstGeom prst="rect">
            <a:avLst/>
          </a:prstGeom>
        </p:spPr>
        <p:txBody>
          <a:bodyPr wrap="none">
            <a:spAutoFit/>
          </a:bodyPr>
          <a:lstStyle/>
          <a:p>
            <a:r>
              <a:rPr lang="zh-CN" altLang="en-US" sz="1200" dirty="0">
                <a:solidFill>
                  <a:srgbClr val="002060"/>
                </a:solidFill>
              </a:rPr>
              <a:t>参数化合成</a:t>
            </a:r>
            <a:endParaRPr lang="en-US" sz="1200" dirty="0">
              <a:solidFill>
                <a:srgbClr val="002060"/>
              </a:solidFill>
            </a:endParaRPr>
          </a:p>
        </p:txBody>
      </p:sp>
    </p:spTree>
    <p:extLst>
      <p:ext uri="{BB962C8B-B14F-4D97-AF65-F5344CB8AC3E}">
        <p14:creationId xmlns:p14="http://schemas.microsoft.com/office/powerpoint/2010/main" val="1108395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WaveNet</a:t>
            </a:r>
            <a:r>
              <a:rPr lang="en-US" altLang="zh-CN" dirty="0"/>
              <a:t>:</a:t>
            </a:r>
            <a:r>
              <a:rPr lang="zh-CN" altLang="en-US" dirty="0"/>
              <a:t>生成音频波形的</a:t>
            </a:r>
            <a:r>
              <a:rPr lang="en-US" altLang="zh-CN" dirty="0"/>
              <a:t>DNN</a:t>
            </a:r>
            <a:r>
              <a:rPr lang="zh-CN" altLang="en-US" dirty="0"/>
              <a:t> </a:t>
            </a:r>
            <a:r>
              <a:rPr lang="en-US" altLang="zh-CN" dirty="0"/>
              <a:t>(2016)</a:t>
            </a:r>
            <a:endParaRPr lang="en-US" dirty="0"/>
          </a:p>
        </p:txBody>
      </p:sp>
      <p:sp>
        <p:nvSpPr>
          <p:cNvPr id="3" name="Content Placeholder 2"/>
          <p:cNvSpPr>
            <a:spLocks noGrp="1"/>
          </p:cNvSpPr>
          <p:nvPr>
            <p:ph idx="1"/>
          </p:nvPr>
        </p:nvSpPr>
        <p:spPr>
          <a:xfrm>
            <a:off x="5722595" y="4203311"/>
            <a:ext cx="5631205" cy="4351338"/>
          </a:xfrm>
        </p:spPr>
        <p:txBody>
          <a:bodyPr>
            <a:normAutofit/>
          </a:bodyPr>
          <a:lstStyle/>
          <a:p>
            <a:r>
              <a:rPr lang="zh-CN" altLang="en-US" sz="2600" dirty="0"/>
              <a:t>需要克服的问题：</a:t>
            </a:r>
          </a:p>
          <a:p>
            <a:pPr lvl="1"/>
            <a:r>
              <a:rPr lang="zh-CN" altLang="en-US" sz="2200" dirty="0" smtClean="0"/>
              <a:t>大量样本：</a:t>
            </a:r>
            <a:r>
              <a:rPr lang="en-US" altLang="zh-CN" sz="2200" dirty="0"/>
              <a:t>16kHz =</a:t>
            </a:r>
            <a:r>
              <a:rPr lang="zh-CN" altLang="en-US" sz="2200" dirty="0"/>
              <a:t>每秒</a:t>
            </a:r>
            <a:r>
              <a:rPr lang="en-US" altLang="zh-CN" sz="2200" dirty="0"/>
              <a:t>16,000</a:t>
            </a:r>
            <a:r>
              <a:rPr lang="zh-CN" altLang="en-US" sz="2200" dirty="0"/>
              <a:t>个</a:t>
            </a:r>
            <a:r>
              <a:rPr lang="zh-CN" altLang="en-US" sz="2200" dirty="0" smtClean="0"/>
              <a:t>样本</a:t>
            </a:r>
            <a:endParaRPr lang="zh-CN" altLang="en-US" sz="2200" dirty="0"/>
          </a:p>
          <a:p>
            <a:pPr lvl="1"/>
            <a:r>
              <a:rPr lang="zh-CN" altLang="en-US" sz="2200" dirty="0" smtClean="0"/>
              <a:t>在大与小时</a:t>
            </a:r>
            <a:r>
              <a:rPr lang="zh-CN" altLang="en-US" sz="2200" dirty="0"/>
              <a:t>间尺</a:t>
            </a:r>
            <a:r>
              <a:rPr lang="zh-CN" altLang="en-US" sz="2200" dirty="0" smtClean="0"/>
              <a:t>度上</a:t>
            </a:r>
            <a:r>
              <a:rPr lang="zh-CN" altLang="en-US" sz="2200" dirty="0"/>
              <a:t>的相关性</a:t>
            </a:r>
          </a:p>
          <a:p>
            <a:pPr lvl="1"/>
            <a:r>
              <a:rPr lang="en-US" altLang="zh-CN" sz="2200" dirty="0"/>
              <a:t>16</a:t>
            </a:r>
            <a:r>
              <a:rPr lang="zh-CN" altLang="en-US" sz="2200" dirty="0"/>
              <a:t>位音频意味着每个时间步长有</a:t>
            </a:r>
            <a:r>
              <a:rPr lang="en-US" altLang="zh-CN" sz="2200" dirty="0"/>
              <a:t>65,536</a:t>
            </a:r>
            <a:r>
              <a:rPr lang="zh-CN" altLang="en-US" sz="2200" dirty="0" smtClean="0"/>
              <a:t>个取值</a:t>
            </a:r>
            <a:r>
              <a:rPr lang="en-US" altLang="zh-CN" sz="2200" dirty="0" smtClean="0"/>
              <a:t>(</a:t>
            </a:r>
            <a:r>
              <a:rPr lang="zh-CN" altLang="en-US" sz="2200" dirty="0" smtClean="0"/>
              <a:t>概率</a:t>
            </a:r>
            <a:r>
              <a:rPr lang="en-US" altLang="zh-CN" sz="2200" dirty="0" smtClean="0"/>
              <a:t>)</a:t>
            </a:r>
            <a:endParaRPr lang="en-US" sz="2200" dirty="0"/>
          </a:p>
          <a:p>
            <a:endParaRPr lang="en-US" sz="2600" dirty="0" smtClean="0"/>
          </a:p>
          <a:p>
            <a:endParaRPr lang="en-US" altLang="zh-CN" sz="2600" dirty="0" smtClean="0"/>
          </a:p>
          <a:p>
            <a:endParaRPr lang="en-US" altLang="zh-CN" sz="2600" dirty="0"/>
          </a:p>
        </p:txBody>
      </p:sp>
      <p:pic>
        <p:nvPicPr>
          <p:cNvPr id="1026" name="Picture 2" descr="https://pic2.zhimg.com/80/v2-c27bd5fc0270969c882799900b797237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2591594"/>
            <a:ext cx="5886450" cy="14097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根据一个序列的前 </a:t>
            </a:r>
            <a:r>
              <a:rPr lang="en-US" altLang="zh-CN" dirty="0" smtClean="0"/>
              <a:t>t-1 </a:t>
            </a:r>
            <a:r>
              <a:rPr lang="zh-CN" altLang="en-US" dirty="0" smtClean="0"/>
              <a:t>个点预测第 </a:t>
            </a:r>
            <a:r>
              <a:rPr lang="en-US" altLang="zh-CN" dirty="0" smtClean="0"/>
              <a:t>t </a:t>
            </a:r>
            <a:r>
              <a:rPr lang="zh-CN" altLang="en-US" dirty="0" smtClean="0"/>
              <a:t>个点的结果，因此可以用来预测语音中的采样点数值。基本公式如下：</a:t>
            </a:r>
            <a:endParaRPr lang="en-US" dirty="0" smtClean="0"/>
          </a:p>
          <a:p>
            <a:endParaRPr lang="en-US" dirty="0" smtClean="0"/>
          </a:p>
          <a:p>
            <a:endParaRPr lang="en-US" dirty="0" smtClean="0"/>
          </a:p>
          <a:p>
            <a:endParaRPr lang="en-US" altLang="zh-CN" dirty="0" smtClean="0"/>
          </a:p>
          <a:p>
            <a:endParaRPr lang="en-US" altLang="zh-CN" dirty="0" smtClean="0"/>
          </a:p>
          <a:p>
            <a:r>
              <a:rPr lang="zh-CN" altLang="en-US" dirty="0" smtClean="0"/>
              <a:t>融合的经典结构 ：</a:t>
            </a:r>
            <a:endParaRPr lang="en-US" altLang="zh-CN" dirty="0" smtClean="0"/>
          </a:p>
          <a:p>
            <a:pPr lvl="1"/>
            <a:r>
              <a:rPr lang="en-US" altLang="zh-CN" dirty="0" smtClean="0"/>
              <a:t>D</a:t>
            </a:r>
            <a:r>
              <a:rPr lang="en-US" dirty="0" smtClean="0"/>
              <a:t>ilated CNN</a:t>
            </a:r>
            <a:r>
              <a:rPr lang="zh-CN" altLang="en-US" dirty="0" smtClean="0"/>
              <a:t>；</a:t>
            </a:r>
            <a:endParaRPr lang="en-US" dirty="0" smtClean="0"/>
          </a:p>
          <a:p>
            <a:pPr lvl="1"/>
            <a:r>
              <a:rPr lang="zh-CN" altLang="en-US" dirty="0" smtClean="0"/>
              <a:t>残差网络；</a:t>
            </a:r>
            <a:endParaRPr lang="en-US" altLang="zh-CN" dirty="0" smtClean="0"/>
          </a:p>
          <a:p>
            <a:pPr lvl="1"/>
            <a:r>
              <a:rPr lang="en-US" dirty="0" smtClean="0"/>
              <a:t>CTC</a:t>
            </a:r>
            <a:r>
              <a:rPr lang="zh-CN" altLang="en-US" dirty="0" smtClean="0"/>
              <a:t>；</a:t>
            </a:r>
            <a:endParaRPr lang="en-US" dirty="0" smtClean="0"/>
          </a:p>
          <a:p>
            <a:pPr lvl="1"/>
            <a:r>
              <a:rPr lang="en-US" dirty="0" smtClean="0"/>
              <a:t>LSTM</a:t>
            </a:r>
            <a:r>
              <a:rPr lang="zh-CN" altLang="en-US" dirty="0" smtClean="0"/>
              <a:t>中的门；</a:t>
            </a:r>
            <a:endParaRPr lang="en-US" altLang="zh-CN" dirty="0" smtClean="0"/>
          </a:p>
          <a:p>
            <a:pPr lvl="1"/>
            <a:r>
              <a:rPr lang="en-US" altLang="zh-CN" dirty="0" smtClean="0"/>
              <a:t>1*1</a:t>
            </a:r>
            <a:r>
              <a:rPr lang="zh-CN" altLang="en-US" dirty="0" smtClean="0"/>
              <a:t>卷积核。</a:t>
            </a:r>
            <a:endParaRPr lang="en-US" dirty="0"/>
          </a:p>
        </p:txBody>
      </p:sp>
      <p:sp>
        <p:nvSpPr>
          <p:cNvPr id="7" name="Rectangle 6"/>
          <p:cNvSpPr/>
          <p:nvPr/>
        </p:nvSpPr>
        <p:spPr>
          <a:xfrm>
            <a:off x="6248400" y="6486067"/>
            <a:ext cx="6096000" cy="338554"/>
          </a:xfrm>
          <a:prstGeom prst="rect">
            <a:avLst/>
          </a:prstGeom>
        </p:spPr>
        <p:txBody>
          <a:bodyPr>
            <a:spAutoFit/>
          </a:bodyPr>
          <a:lstStyle/>
          <a:p>
            <a:r>
              <a:rPr lang="en-US" sz="1600" dirty="0"/>
              <a:t>https://deepmind.com/blog/wavenet-generative-model-raw-audio/</a:t>
            </a:r>
            <a:endParaRPr lang="en-US" sz="1600" dirty="0"/>
          </a:p>
        </p:txBody>
      </p:sp>
    </p:spTree>
    <p:extLst>
      <p:ext uri="{BB962C8B-B14F-4D97-AF65-F5344CB8AC3E}">
        <p14:creationId xmlns:p14="http://schemas.microsoft.com/office/powerpoint/2010/main" val="3885815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64248" y="1825625"/>
            <a:ext cx="3263503" cy="4351338"/>
          </a:xfrm>
        </p:spPr>
      </p:pic>
    </p:spTree>
    <p:extLst>
      <p:ext uri="{BB962C8B-B14F-4D97-AF65-F5344CB8AC3E}">
        <p14:creationId xmlns:p14="http://schemas.microsoft.com/office/powerpoint/2010/main" val="3393590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难题：</a:t>
            </a:r>
            <a:r>
              <a:rPr lang="zh-CN" altLang="en-US" dirty="0"/>
              <a:t>样本太多，关联的时间尺度不同</a:t>
            </a:r>
            <a:endParaRPr lang="en-US" dirty="0"/>
          </a:p>
        </p:txBody>
      </p:sp>
      <p:sp>
        <p:nvSpPr>
          <p:cNvPr id="3" name="Content Placeholder 2"/>
          <p:cNvSpPr>
            <a:spLocks noGrp="1"/>
          </p:cNvSpPr>
          <p:nvPr>
            <p:ph idx="1"/>
          </p:nvPr>
        </p:nvSpPr>
        <p:spPr>
          <a:xfrm>
            <a:off x="838199" y="1825625"/>
            <a:ext cx="5009707" cy="4351338"/>
          </a:xfrm>
        </p:spPr>
        <p:txBody>
          <a:bodyPr>
            <a:normAutofit/>
          </a:bodyPr>
          <a:lstStyle/>
          <a:p>
            <a:r>
              <a:rPr lang="zh-CN" altLang="en-US" dirty="0" smtClean="0"/>
              <a:t>解法：</a:t>
            </a:r>
            <a:r>
              <a:rPr lang="zh-CN" altLang="en-US" dirty="0"/>
              <a:t>因果卷</a:t>
            </a:r>
            <a:r>
              <a:rPr lang="zh-CN" altLang="en-US" dirty="0" smtClean="0"/>
              <a:t>积</a:t>
            </a:r>
            <a:endParaRPr lang="en-US" altLang="zh-CN" dirty="0" smtClean="0"/>
          </a:p>
          <a:p>
            <a:pPr lvl="1"/>
            <a:r>
              <a:rPr lang="zh-CN" altLang="en-US" sz="1800" dirty="0" smtClean="0"/>
              <a:t>音</a:t>
            </a:r>
            <a:r>
              <a:rPr lang="zh-CN" altLang="en-US" sz="1800" dirty="0"/>
              <a:t>频样本的预测只能依赖于它之前的时</a:t>
            </a:r>
            <a:r>
              <a:rPr lang="zh-CN" altLang="en-US" sz="1800" dirty="0" smtClean="0"/>
              <a:t>间样本（而非未来）</a:t>
            </a:r>
            <a:endParaRPr lang="zh-CN" altLang="en-US" sz="1800" dirty="0"/>
          </a:p>
          <a:p>
            <a:pPr lvl="1"/>
            <a:r>
              <a:rPr lang="zh-CN" altLang="en-US" sz="1800" dirty="0"/>
              <a:t>没</a:t>
            </a:r>
            <a:r>
              <a:rPr lang="zh-CN" altLang="en-US" sz="1800" dirty="0" smtClean="0"/>
              <a:t>有循环连</a:t>
            </a:r>
            <a:r>
              <a:rPr lang="zh-CN" altLang="en-US" sz="1800" dirty="0"/>
              <a:t>接（不是</a:t>
            </a:r>
            <a:r>
              <a:rPr lang="en-US" altLang="zh-CN" sz="1800" dirty="0"/>
              <a:t>RNN</a:t>
            </a:r>
            <a:r>
              <a:rPr lang="zh-CN" altLang="en-US" sz="1800" dirty="0"/>
              <a:t>）</a:t>
            </a:r>
            <a:r>
              <a:rPr lang="en-US" altLang="zh-CN" sz="1800" dirty="0"/>
              <a:t>=&gt;</a:t>
            </a:r>
            <a:r>
              <a:rPr lang="zh-CN" altLang="en-US" sz="1800" dirty="0"/>
              <a:t>比</a:t>
            </a:r>
            <a:r>
              <a:rPr lang="en-US" altLang="zh-CN" sz="1800" dirty="0"/>
              <a:t>RNN</a:t>
            </a:r>
            <a:r>
              <a:rPr lang="zh-CN" altLang="en-US" sz="1800" dirty="0"/>
              <a:t>快</a:t>
            </a:r>
          </a:p>
          <a:p>
            <a:pPr lvl="1"/>
            <a:r>
              <a:rPr lang="zh-CN" altLang="en-US" sz="1800" dirty="0" smtClean="0"/>
              <a:t>适合特别长的</a:t>
            </a:r>
            <a:r>
              <a:rPr lang="zh-CN" altLang="en-US" sz="1800" dirty="0"/>
              <a:t>序列</a:t>
            </a:r>
          </a:p>
          <a:p>
            <a:pPr lvl="1"/>
            <a:r>
              <a:rPr lang="zh-CN" altLang="en-US" sz="1800" dirty="0" smtClean="0"/>
              <a:t>难题：</a:t>
            </a:r>
            <a:r>
              <a:rPr lang="zh-CN" altLang="en-US" sz="1800" dirty="0"/>
              <a:t>需</a:t>
            </a:r>
            <a:r>
              <a:rPr lang="zh-CN" altLang="en-US" sz="1800" dirty="0" smtClean="0"/>
              <a:t>要太多层</a:t>
            </a:r>
            <a:r>
              <a:rPr lang="zh-CN" altLang="en-US" sz="1800" dirty="0"/>
              <a:t>来增加接</a:t>
            </a:r>
            <a:r>
              <a:rPr lang="zh-CN" altLang="en-US" sz="1800" dirty="0" smtClean="0"/>
              <a:t>受野</a:t>
            </a:r>
            <a:endParaRPr lang="en-US" altLang="zh-CN" sz="1800" dirty="0" smtClean="0"/>
          </a:p>
          <a:p>
            <a:pPr lvl="2"/>
            <a:r>
              <a:rPr lang="zh-CN" altLang="en-US" sz="1400" dirty="0" smtClean="0"/>
              <a:t>解法：扩张因果卷积  </a:t>
            </a:r>
            <a:r>
              <a:rPr lang="en-US" altLang="zh-CN" sz="1400" dirty="0" smtClean="0"/>
              <a:t>-&gt; </a:t>
            </a:r>
          </a:p>
          <a:p>
            <a:pPr lvl="2"/>
            <a:r>
              <a:rPr lang="zh-CN" altLang="en-US" sz="1400" dirty="0"/>
              <a:t>通过跳过每一层的输入</a:t>
            </a:r>
            <a:r>
              <a:rPr lang="zh-CN" altLang="en-US" sz="1400" dirty="0" smtClean="0"/>
              <a:t>，</a:t>
            </a:r>
            <a:r>
              <a:rPr lang="en-US" altLang="zh-CN" sz="1400" dirty="0" smtClean="0"/>
              <a:t>filter</a:t>
            </a:r>
            <a:r>
              <a:rPr lang="zh-CN" altLang="en-US" sz="1400" dirty="0" smtClean="0"/>
              <a:t>被</a:t>
            </a:r>
            <a:r>
              <a:rPr lang="zh-CN" altLang="en-US" sz="1400" dirty="0"/>
              <a:t>应用到比</a:t>
            </a:r>
            <a:r>
              <a:rPr lang="zh-CN" altLang="en-US" sz="1400" dirty="0" smtClean="0"/>
              <a:t>其自身尺度大</a:t>
            </a:r>
            <a:r>
              <a:rPr lang="zh-CN" altLang="en-US" sz="1400" dirty="0"/>
              <a:t>得多的区</a:t>
            </a:r>
            <a:r>
              <a:rPr lang="zh-CN" altLang="en-US" sz="1400" dirty="0" smtClean="0"/>
              <a:t>域</a:t>
            </a:r>
            <a:r>
              <a:rPr lang="zh-CN" altLang="en-US" sz="1400" dirty="0"/>
              <a:t>；</a:t>
            </a:r>
            <a:endParaRPr lang="en-US" altLang="zh-CN" sz="1400" dirty="0" smtClean="0"/>
          </a:p>
          <a:p>
            <a:pPr lvl="2"/>
            <a:r>
              <a:rPr lang="zh-CN" altLang="en-US" sz="1400" dirty="0" smtClean="0"/>
              <a:t>大</a:t>
            </a:r>
            <a:r>
              <a:rPr lang="zh-CN" altLang="en-US" sz="1400" dirty="0"/>
              <a:t>的接</a:t>
            </a:r>
            <a:r>
              <a:rPr lang="zh-CN" altLang="en-US" sz="1400" dirty="0" smtClean="0"/>
              <a:t>受</a:t>
            </a:r>
            <a:r>
              <a:rPr lang="zh-CN" altLang="en-US" sz="1400" dirty="0"/>
              <a:t>野</a:t>
            </a:r>
            <a:r>
              <a:rPr lang="zh-CN" altLang="en-US" sz="1400" dirty="0" smtClean="0"/>
              <a:t>允</a:t>
            </a:r>
            <a:r>
              <a:rPr lang="zh-CN" altLang="en-US" sz="1400" dirty="0"/>
              <a:t>许从时间</a:t>
            </a:r>
            <a:r>
              <a:rPr lang="zh-CN" altLang="en-US" sz="1400" dirty="0" smtClean="0"/>
              <a:t>上更大跨度上收</a:t>
            </a:r>
            <a:r>
              <a:rPr lang="zh-CN" altLang="en-US" sz="1400" dirty="0"/>
              <a:t>集信息</a:t>
            </a:r>
            <a:endParaRPr lang="en-US" sz="1400"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550" y="2299804"/>
            <a:ext cx="5429250" cy="2495550"/>
          </a:xfrm>
          <a:prstGeom prst="rect">
            <a:avLst/>
          </a:prstGeom>
        </p:spPr>
      </p:pic>
      <p:sp>
        <p:nvSpPr>
          <p:cNvPr id="6" name="TextBox 5"/>
          <p:cNvSpPr txBox="1"/>
          <p:nvPr/>
        </p:nvSpPr>
        <p:spPr>
          <a:xfrm>
            <a:off x="5924550" y="1769135"/>
            <a:ext cx="1569660" cy="369332"/>
          </a:xfrm>
          <a:prstGeom prst="rect">
            <a:avLst/>
          </a:prstGeom>
          <a:noFill/>
        </p:spPr>
        <p:txBody>
          <a:bodyPr wrap="none" rtlCol="0">
            <a:spAutoFit/>
          </a:bodyPr>
          <a:lstStyle/>
          <a:p>
            <a:r>
              <a:rPr lang="zh-CN" altLang="en-US" dirty="0" smtClean="0"/>
              <a:t>扩张因果卷积</a:t>
            </a:r>
            <a:endParaRPr lang="en-US" dirty="0"/>
          </a:p>
        </p:txBody>
      </p:sp>
    </p:spTree>
    <p:extLst>
      <p:ext uri="{BB962C8B-B14F-4D97-AF65-F5344CB8AC3E}">
        <p14:creationId xmlns:p14="http://schemas.microsoft.com/office/powerpoint/2010/main" val="9301950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Dilated CNN</a:t>
            </a:r>
            <a:r>
              <a:rPr lang="zh-CN" altLang="en-US" dirty="0" smtClean="0"/>
              <a:t> </a:t>
            </a:r>
            <a:r>
              <a:rPr lang="en-US" altLang="zh-CN" dirty="0" smtClean="0"/>
              <a:t>(</a:t>
            </a:r>
            <a:r>
              <a:rPr lang="zh-CN" altLang="en-US" dirty="0"/>
              <a:t>空洞卷</a:t>
            </a:r>
            <a:r>
              <a:rPr lang="zh-CN" altLang="en-US" dirty="0" smtClean="0"/>
              <a:t>积又</a:t>
            </a:r>
            <a:r>
              <a:rPr lang="zh-CN" altLang="en-US" dirty="0"/>
              <a:t>名</a:t>
            </a:r>
            <a:r>
              <a:rPr lang="zh-CN" altLang="en-US" dirty="0" smtClean="0"/>
              <a:t>扩</a:t>
            </a:r>
            <a:r>
              <a:rPr lang="zh-CN" altLang="en-US" dirty="0"/>
              <a:t>张卷积</a:t>
            </a:r>
            <a:r>
              <a:rPr lang="en-US" altLang="zh-CN" dirty="0" smtClean="0"/>
              <a: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684" y="2454635"/>
            <a:ext cx="3762375" cy="3629025"/>
          </a:xfrm>
          <a:prstGeom prst="rect">
            <a:avLst/>
          </a:prstGeom>
        </p:spPr>
      </p:pic>
      <p:sp>
        <p:nvSpPr>
          <p:cNvPr id="7" name="Rectangle 6"/>
          <p:cNvSpPr/>
          <p:nvPr/>
        </p:nvSpPr>
        <p:spPr>
          <a:xfrm>
            <a:off x="838200" y="1690688"/>
            <a:ext cx="646331" cy="369332"/>
          </a:xfrm>
          <a:prstGeom prst="rect">
            <a:avLst/>
          </a:prstGeom>
        </p:spPr>
        <p:txBody>
          <a:bodyPr wrap="none">
            <a:spAutoFit/>
          </a:bodyPr>
          <a:lstStyle/>
          <a:p>
            <a:r>
              <a:rPr lang="zh-CN" altLang="en-US" dirty="0">
                <a:solidFill>
                  <a:srgbClr val="333333"/>
                </a:solidFill>
                <a:latin typeface="-apple-system"/>
              </a:rPr>
              <a:t>卷积</a:t>
            </a:r>
            <a:endParaRPr lang="zh-CN" altLang="en-US" b="0" i="0" dirty="0">
              <a:solidFill>
                <a:srgbClr val="333333"/>
              </a:solidFill>
              <a:effectLst/>
              <a:latin typeface="-apple-system"/>
            </a:endParaRPr>
          </a:p>
        </p:txBody>
      </p:sp>
      <p:sp>
        <p:nvSpPr>
          <p:cNvPr id="8" name="Rectangle 7"/>
          <p:cNvSpPr/>
          <p:nvPr/>
        </p:nvSpPr>
        <p:spPr>
          <a:xfrm>
            <a:off x="6163684" y="1761454"/>
            <a:ext cx="1107996" cy="369332"/>
          </a:xfrm>
          <a:prstGeom prst="rect">
            <a:avLst/>
          </a:prstGeom>
        </p:spPr>
        <p:txBody>
          <a:bodyPr wrap="none">
            <a:spAutoFit/>
          </a:bodyPr>
          <a:lstStyle/>
          <a:p>
            <a:r>
              <a:rPr lang="zh-CN" altLang="en-US" dirty="0">
                <a:solidFill>
                  <a:srgbClr val="333333"/>
                </a:solidFill>
                <a:latin typeface="-apple-system"/>
              </a:rPr>
              <a:t>空洞卷积</a:t>
            </a:r>
            <a:endParaRPr lang="zh-CN" altLang="en-US" b="0" i="0" dirty="0">
              <a:solidFill>
                <a:srgbClr val="333333"/>
              </a:solidFill>
              <a:effectLst/>
              <a:latin typeface="-apple-system"/>
            </a:endParaRPr>
          </a:p>
        </p:txBody>
      </p:sp>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060020"/>
            <a:ext cx="3762375" cy="4276725"/>
          </a:xfrm>
        </p:spPr>
      </p:pic>
      <p:sp>
        <p:nvSpPr>
          <p:cNvPr id="11" name="Rectangle 10"/>
          <p:cNvSpPr/>
          <p:nvPr/>
        </p:nvSpPr>
        <p:spPr>
          <a:xfrm>
            <a:off x="6305395" y="6059746"/>
            <a:ext cx="3740126" cy="276999"/>
          </a:xfrm>
          <a:prstGeom prst="rect">
            <a:avLst/>
          </a:prstGeom>
        </p:spPr>
        <p:txBody>
          <a:bodyPr wrap="none">
            <a:spAutoFit/>
          </a:bodyPr>
          <a:lstStyle/>
          <a:p>
            <a:r>
              <a:rPr lang="zh-CN" altLang="en-US" sz="1200" dirty="0">
                <a:solidFill>
                  <a:srgbClr val="333333"/>
                </a:solidFill>
                <a:latin typeface="-apple-system"/>
              </a:rPr>
              <a:t>卷积核为</a:t>
            </a:r>
            <a:r>
              <a:rPr lang="en-US" altLang="zh-CN" sz="1200" dirty="0">
                <a:solidFill>
                  <a:srgbClr val="333333"/>
                </a:solidFill>
                <a:latin typeface="-apple-system"/>
              </a:rPr>
              <a:t>3</a:t>
            </a:r>
            <a:r>
              <a:rPr lang="zh-CN" altLang="en-US" sz="1200" dirty="0">
                <a:solidFill>
                  <a:srgbClr val="333333"/>
                </a:solidFill>
                <a:latin typeface="-apple-system"/>
              </a:rPr>
              <a:t>、扩张率为</a:t>
            </a:r>
            <a:r>
              <a:rPr lang="en-US" altLang="zh-CN" sz="1200" dirty="0">
                <a:solidFill>
                  <a:srgbClr val="333333"/>
                </a:solidFill>
                <a:latin typeface="-apple-system"/>
              </a:rPr>
              <a:t>2</a:t>
            </a:r>
            <a:r>
              <a:rPr lang="zh-CN" altLang="en-US" sz="1200" dirty="0">
                <a:solidFill>
                  <a:srgbClr val="333333"/>
                </a:solidFill>
                <a:latin typeface="-apple-system"/>
              </a:rPr>
              <a:t>和无边界扩充的二维空洞卷积</a:t>
            </a:r>
            <a:endParaRPr lang="en-US" sz="1200" dirty="0"/>
          </a:p>
        </p:txBody>
      </p:sp>
    </p:spTree>
    <p:extLst>
      <p:ext uri="{BB962C8B-B14F-4D97-AF65-F5344CB8AC3E}">
        <p14:creationId xmlns:p14="http://schemas.microsoft.com/office/powerpoint/2010/main" val="3129383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残差和</a:t>
            </a:r>
            <a:r>
              <a:rPr lang="zh-CN" altLang="en-US" dirty="0"/>
              <a:t>跳过连接</a:t>
            </a:r>
            <a:endParaRPr lang="en-US" dirty="0"/>
          </a:p>
        </p:txBody>
      </p:sp>
      <p:sp>
        <p:nvSpPr>
          <p:cNvPr id="3" name="Content Placeholder 2"/>
          <p:cNvSpPr>
            <a:spLocks noGrp="1"/>
          </p:cNvSpPr>
          <p:nvPr>
            <p:ph idx="1"/>
          </p:nvPr>
        </p:nvSpPr>
        <p:spPr>
          <a:xfrm>
            <a:off x="838200" y="1825625"/>
            <a:ext cx="3744433" cy="4351338"/>
          </a:xfrm>
        </p:spPr>
        <p:txBody>
          <a:bodyPr/>
          <a:lstStyle/>
          <a:p>
            <a:r>
              <a:rPr lang="zh-CN" altLang="en-US" dirty="0"/>
              <a:t>跳过连接在整个网络</a:t>
            </a:r>
            <a:r>
              <a:rPr lang="zh-CN" altLang="en-US" dirty="0" smtClean="0"/>
              <a:t>中都有使</a:t>
            </a:r>
            <a:r>
              <a:rPr lang="zh-CN" altLang="en-US" dirty="0"/>
              <a:t>用</a:t>
            </a:r>
          </a:p>
          <a:p>
            <a:r>
              <a:rPr lang="zh-CN" altLang="en-US" dirty="0"/>
              <a:t>加</a:t>
            </a:r>
            <a:r>
              <a:rPr lang="zh-CN" altLang="en-US" dirty="0" smtClean="0"/>
              <a:t>速</a:t>
            </a:r>
            <a:r>
              <a:rPr lang="zh-CN" altLang="en-US" dirty="0"/>
              <a:t>收敛</a:t>
            </a:r>
          </a:p>
          <a:p>
            <a:r>
              <a:rPr lang="zh-CN" altLang="en-US" dirty="0"/>
              <a:t>支</a:t>
            </a:r>
            <a:r>
              <a:rPr lang="zh-CN" altLang="en-US" dirty="0" smtClean="0"/>
              <a:t>持更深模</a:t>
            </a:r>
            <a:r>
              <a:rPr lang="zh-CN" altLang="en-US" dirty="0"/>
              <a:t>型</a:t>
            </a:r>
            <a:r>
              <a:rPr lang="zh-CN" altLang="en-US" dirty="0" smtClean="0"/>
              <a:t>的</a:t>
            </a:r>
            <a:r>
              <a:rPr lang="zh-CN" altLang="en-US" dirty="0"/>
              <a:t>训练</a:t>
            </a:r>
            <a:endParaRPr lang="en-US" dirty="0"/>
          </a:p>
        </p:txBody>
      </p:sp>
      <p:pic>
        <p:nvPicPr>
          <p:cNvPr id="4" name="Picture 3"/>
          <p:cNvPicPr>
            <a:picLocks noChangeAspect="1"/>
          </p:cNvPicPr>
          <p:nvPr/>
        </p:nvPicPr>
        <p:blipFill>
          <a:blip r:embed="rId3"/>
          <a:stretch>
            <a:fillRect/>
          </a:stretch>
        </p:blipFill>
        <p:spPr>
          <a:xfrm>
            <a:off x="4660106" y="1825625"/>
            <a:ext cx="6693694" cy="3343275"/>
          </a:xfrm>
          <a:prstGeom prst="rect">
            <a:avLst/>
          </a:prstGeom>
        </p:spPr>
      </p:pic>
    </p:spTree>
    <p:extLst>
      <p:ext uri="{BB962C8B-B14F-4D97-AF65-F5344CB8AC3E}">
        <p14:creationId xmlns:p14="http://schemas.microsoft.com/office/powerpoint/2010/main" val="718581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CTC (Connectionist Temporal Classification)</a:t>
            </a:r>
            <a:endParaRPr lang="en-US" dirty="0"/>
          </a:p>
        </p:txBody>
      </p:sp>
      <p:sp>
        <p:nvSpPr>
          <p:cNvPr id="3" name="Content Placeholder 2"/>
          <p:cNvSpPr>
            <a:spLocks noGrp="1"/>
          </p:cNvSpPr>
          <p:nvPr>
            <p:ph idx="1"/>
          </p:nvPr>
        </p:nvSpPr>
        <p:spPr/>
        <p:txBody>
          <a:bodyPr/>
          <a:lstStyle/>
          <a:p>
            <a:r>
              <a:rPr lang="zh-CN" altLang="en-US" dirty="0" smtClean="0"/>
              <a:t>“连</a:t>
            </a:r>
            <a:r>
              <a:rPr lang="zh-CN" altLang="en-US" dirty="0"/>
              <a:t>接时态分</a:t>
            </a:r>
            <a:r>
              <a:rPr lang="zh-CN" altLang="en-US" dirty="0" smtClean="0"/>
              <a:t>类” 是</a:t>
            </a:r>
            <a:r>
              <a:rPr lang="zh-CN" altLang="en-US" dirty="0"/>
              <a:t>一种改进的</a:t>
            </a:r>
            <a:r>
              <a:rPr lang="en-US" altLang="zh-CN" dirty="0"/>
              <a:t>RNN</a:t>
            </a:r>
            <a:r>
              <a:rPr lang="zh-CN" altLang="en-US" dirty="0"/>
              <a:t>模</a:t>
            </a:r>
            <a:r>
              <a:rPr lang="zh-CN" altLang="en-US" dirty="0" smtClean="0"/>
              <a:t>型。</a:t>
            </a:r>
            <a:endParaRPr lang="en-US" altLang="zh-CN" dirty="0" smtClean="0"/>
          </a:p>
          <a:p>
            <a:r>
              <a:rPr lang="zh-CN" altLang="en-US" dirty="0"/>
              <a:t>传统的</a:t>
            </a:r>
            <a:r>
              <a:rPr lang="en-US" altLang="zh-CN" dirty="0"/>
              <a:t>RNN</a:t>
            </a:r>
            <a:r>
              <a:rPr lang="zh-CN" altLang="en-US" dirty="0"/>
              <a:t>，标注序列和输入的序列是一一对应的</a:t>
            </a:r>
            <a:r>
              <a:rPr lang="zh-CN" altLang="en-US" dirty="0" smtClean="0"/>
              <a:t>。</a:t>
            </a:r>
            <a:endParaRPr lang="en-US" altLang="zh-CN" dirty="0" smtClean="0"/>
          </a:p>
          <a:p>
            <a:r>
              <a:rPr lang="zh-CN" altLang="en-US" dirty="0" smtClean="0"/>
              <a:t>而在语音合成</a:t>
            </a:r>
            <a:r>
              <a:rPr lang="en-US" altLang="zh-CN" dirty="0" smtClean="0"/>
              <a:t>/</a:t>
            </a:r>
            <a:r>
              <a:rPr lang="zh-CN" altLang="en-US" dirty="0" smtClean="0"/>
              <a:t>识别中，字符</a:t>
            </a:r>
            <a:r>
              <a:rPr lang="en-US" altLang="zh-CN" dirty="0" smtClean="0"/>
              <a:t>/</a:t>
            </a:r>
            <a:r>
              <a:rPr lang="zh-CN" altLang="en-US" dirty="0" smtClean="0"/>
              <a:t>音素序列远小于波形的特征帧序列。</a:t>
            </a:r>
            <a:endParaRPr lang="en-US" altLang="zh-CN" dirty="0" smtClean="0"/>
          </a:p>
          <a:p>
            <a:r>
              <a:rPr lang="en-US" altLang="zh-CN" dirty="0" smtClean="0"/>
              <a:t>CTC</a:t>
            </a:r>
            <a:r>
              <a:rPr lang="zh-CN" altLang="en-US" dirty="0"/>
              <a:t>解决这一问题的方</a:t>
            </a:r>
            <a:r>
              <a:rPr lang="zh-CN" altLang="en-US" dirty="0" smtClean="0"/>
              <a:t>法，是在</a:t>
            </a:r>
            <a:r>
              <a:rPr lang="zh-CN" altLang="en-US" dirty="0"/>
              <a:t>字符</a:t>
            </a:r>
            <a:r>
              <a:rPr lang="en-US" altLang="zh-CN" dirty="0"/>
              <a:t>/</a:t>
            </a:r>
            <a:r>
              <a:rPr lang="zh-CN" altLang="en-US" dirty="0"/>
              <a:t>音素序列</a:t>
            </a:r>
            <a:r>
              <a:rPr lang="zh-CN" altLang="en-US" dirty="0" smtClean="0"/>
              <a:t>中</a:t>
            </a:r>
            <a:r>
              <a:rPr lang="zh-CN" altLang="en-US" dirty="0"/>
              <a:t>加</a:t>
            </a:r>
            <a:r>
              <a:rPr lang="zh-CN" altLang="en-US" dirty="0" smtClean="0"/>
              <a:t>一些空</a:t>
            </a:r>
            <a:r>
              <a:rPr lang="zh-CN" altLang="en-US" dirty="0"/>
              <a:t>白符</a:t>
            </a:r>
            <a:r>
              <a:rPr lang="zh-CN" altLang="en-US" dirty="0" smtClean="0"/>
              <a:t>号</a:t>
            </a:r>
            <a:r>
              <a:rPr lang="en-US" altLang="zh-CN" dirty="0" smtClean="0"/>
              <a:t>blank</a:t>
            </a:r>
            <a:r>
              <a:rPr lang="zh-CN" altLang="en-US" dirty="0"/>
              <a:t>，然后利用</a:t>
            </a:r>
            <a:r>
              <a:rPr lang="en-US" altLang="zh-CN" dirty="0"/>
              <a:t>RNN</a:t>
            </a:r>
            <a:r>
              <a:rPr lang="zh-CN" altLang="en-US" dirty="0"/>
              <a:t>进行标注，最后把</a:t>
            </a:r>
            <a:r>
              <a:rPr lang="en-US" altLang="zh-CN" dirty="0"/>
              <a:t>blank</a:t>
            </a:r>
            <a:r>
              <a:rPr lang="zh-CN" altLang="en-US" dirty="0"/>
              <a:t>符号和预测出的重复符号消除。</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5671" y="4349865"/>
            <a:ext cx="5260658" cy="2240280"/>
          </a:xfrm>
          <a:prstGeom prst="rect">
            <a:avLst/>
          </a:prstGeom>
        </p:spPr>
      </p:pic>
    </p:spTree>
    <p:extLst>
      <p:ext uri="{BB962C8B-B14F-4D97-AF65-F5344CB8AC3E}">
        <p14:creationId xmlns:p14="http://schemas.microsoft.com/office/powerpoint/2010/main" val="3831379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4240</TotalTime>
  <Words>2713</Words>
  <Application>Microsoft Office PowerPoint</Application>
  <PresentationFormat>Widescreen</PresentationFormat>
  <Paragraphs>187</Paragraphs>
  <Slides>21</Slides>
  <Notes>21</Notes>
  <HiddenSlides>2</HiddenSlides>
  <MMClips>5</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-apple-system</vt:lpstr>
      <vt:lpstr>等线</vt:lpstr>
      <vt:lpstr>等线 Light</vt:lpstr>
      <vt:lpstr>Arial</vt:lpstr>
      <vt:lpstr>Calibri</vt:lpstr>
      <vt:lpstr>Calibri Light</vt:lpstr>
      <vt:lpstr>Courier New</vt:lpstr>
      <vt:lpstr>Wingdings</vt:lpstr>
      <vt:lpstr>Office Theme</vt:lpstr>
      <vt:lpstr>Tacotron</vt:lpstr>
      <vt:lpstr>声学波形</vt:lpstr>
      <vt:lpstr>语音合成系统</vt:lpstr>
      <vt:lpstr>WaveNet:生成音频波形的DNN (2016)</vt:lpstr>
      <vt:lpstr>PowerPoint Presentation</vt:lpstr>
      <vt:lpstr>难题：样本太多，关联的时间尺度不同</vt:lpstr>
      <vt:lpstr>Dilated CNN (空洞卷积又名扩张卷积)</vt:lpstr>
      <vt:lpstr>残差和跳过连接</vt:lpstr>
      <vt:lpstr>CTC (Connectionist Temporal Classification)</vt:lpstr>
      <vt:lpstr>Tacotron 体系结构</vt:lpstr>
      <vt:lpstr>CBHG 模块</vt:lpstr>
      <vt:lpstr>Tacotron Encoder</vt:lpstr>
      <vt:lpstr>Tacotron Decoder</vt:lpstr>
      <vt:lpstr>Tacotron Post-Processing Network</vt:lpstr>
      <vt:lpstr>Griffin-Lim 重建算法</vt:lpstr>
      <vt:lpstr>传统模型</vt:lpstr>
      <vt:lpstr>WaveNet</vt:lpstr>
      <vt:lpstr>Tacotron V2</vt:lpstr>
      <vt:lpstr>Tacotron 合成效果</vt:lpstr>
      <vt:lpstr>Tacotron V2</vt:lpstr>
      <vt:lpstr>Reference</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Tacotron</dc:title>
  <dc:creator>Yang Liu</dc:creator>
  <cp:lastModifiedBy>Yang Liu</cp:lastModifiedBy>
  <cp:revision>97</cp:revision>
  <dcterms:created xsi:type="dcterms:W3CDTF">2018-02-06T04:25:25Z</dcterms:created>
  <dcterms:modified xsi:type="dcterms:W3CDTF">2018-02-09T03:10:44Z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foamliu@microsoft.com</vt:lpwstr>
  </property>
  <property fmtid="{D5CDD505-2E9C-101B-9397-08002B2CF9AE}" pid="5" name="MSIP_Label_f42aa342-8706-4288-bd11-ebb85995028c_SetDate">
    <vt:lpwstr>2018-02-06T04:25:34.9403645Z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