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1CF9-0911-40D5-A4AE-567AEBAE0A96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419B-2487-4801-82A2-AC9DFCE9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breviations.com/term/143257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LM loss case. Current LM is nGram. It is not friendly to super tail queries. And nGram is a statistic model the terms have to be continued appear, and order sensitive.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4C91D-5A52-4C79-8558-36D432064E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2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419B-2487-4801-82A2-AC9DFCE9DE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WPN: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WPN - Wifi Protected Network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1AF12-1401-4E01-AC27-B6B6C8D7544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5DD0-515C-460E-A5F7-7DBF5381CE92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008E-F58E-4C5C-8246-0F2A9B1D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9.006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hyperlink" Target="https://arxiv.org/abs/1603.07252" TargetMode="External"/><Relationship Id="rId4" Type="http://schemas.openxmlformats.org/officeDocument/2006/relationships/hyperlink" Target="https://arxiv.org/abs/1602.0602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5945-teaching-machines-to-read-and-comprehen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412.1632" TargetMode="External"/><Relationship Id="rId4" Type="http://schemas.openxmlformats.org/officeDocument/2006/relationships/hyperlink" Target="http://www.aclweb.org/anthology/P15-102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utomatic_summarization" TargetMode="External"/><Relationship Id="rId3" Type="http://schemas.openxmlformats.org/officeDocument/2006/relationships/hyperlink" Target="http://web.stanford.edu/class/cs224n/" TargetMode="External"/><Relationship Id="rId7" Type="http://schemas.openxmlformats.org/officeDocument/2006/relationships/hyperlink" Target="https://en.wikipedia.org/wiki/Neural_machine_transl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ech_recognition" TargetMode="External"/><Relationship Id="rId5" Type="http://schemas.openxmlformats.org/officeDocument/2006/relationships/hyperlink" Target="https://en.wikipedia.org/wiki/Language_model" TargetMode="External"/><Relationship Id="rId10" Type="http://schemas.openxmlformats.org/officeDocument/2006/relationships/hyperlink" Target="https://en.wikipedia.org/wiki/Question_answering" TargetMode="External"/><Relationship Id="rId4" Type="http://schemas.openxmlformats.org/officeDocument/2006/relationships/hyperlink" Target="https://arxiv.org/abs/1510.00726" TargetMode="External"/><Relationship Id="rId9" Type="http://schemas.openxmlformats.org/officeDocument/2006/relationships/hyperlink" Target="https://www.quora.com/Has-Deep-Learning-been-applied-to-automatic-text-summarization-successfull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umd.edu/~miyyer/pubs/2015_acl_dan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hyperlink" Target="https://arxiv.org/abs/1408.5882" TargetMode="External"/><Relationship Id="rId4" Type="http://schemas.openxmlformats.org/officeDocument/2006/relationships/hyperlink" Target="https://arxiv.org/abs/1412.105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hyperlink" Target="https://github.com/oxford-cs-deepnlp-2017/lectures/blob/master/Lecture%2010%20-%20Text%20to%20Speech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graves/icml_200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hyperlink" Target="https://www.microsoft.com/en-us/research/publication/exploring-convolutional-neural-network-structures-and-optimization-techniques-for-speech-recognition/" TargetMode="External"/><Relationship Id="rId4" Type="http://schemas.openxmlformats.org/officeDocument/2006/relationships/hyperlink" Target="https://arxiv.org/abs/1303.577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xiv.org/abs/1502.03044" TargetMode="External"/><Relationship Id="rId7" Type="http://schemas.openxmlformats.org/officeDocument/2006/relationships/hyperlink" Target="https://www.google.com/url?sa=t&amp;rct=j&amp;q=&amp;esrc=s&amp;source=web&amp;cd=2&amp;cad=rja&amp;uact=8&amp;ved=0ahUKEwjLn4Gyu8zYAhVDmZQKHbn6AIQQFggpMAE&amp;url=http://www.who.int/blindness/GLOBALDATAFINALforweb.pdf&amp;usg=AOvVaw1LXwJQ2V9IBVPdRoxi_kv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hyperlink" Target="https://arxiv.org/abs/1505.00487" TargetMode="External"/><Relationship Id="rId4" Type="http://schemas.openxmlformats.org/officeDocument/2006/relationships/hyperlink" Target="https://arxiv.org/abs/1411.45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32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hyperlink" Target="https://www.microsoft.com/en-us/research/publication/joint-language-and-translation-modeling-with-recurrent-neural-networks/" TargetMode="External"/><Relationship Id="rId4" Type="http://schemas.openxmlformats.org/officeDocument/2006/relationships/hyperlink" Target="https://arxiv.org/abs/1409.047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Deep Learning for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2018/01/12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0" y="4107656"/>
            <a:ext cx="488632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1AB8-3200-485C-8734-9B28828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3" y="365125"/>
            <a:ext cx="11081297" cy="1325563"/>
          </a:xfrm>
        </p:spPr>
        <p:txBody>
          <a:bodyPr/>
          <a:lstStyle/>
          <a:p>
            <a:r>
              <a:rPr lang="en-US" dirty="0"/>
              <a:t>Solution: Neural Network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896-6C30-4C37-BF5D-0C4C1C85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004" y="1859748"/>
            <a:ext cx="7106742" cy="51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A neural probabilistic language model [Bengio]</a:t>
            </a:r>
            <a:endParaRPr lang="en-US" sz="2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F721F-6619-4F1D-A04C-0433471B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0" y="2414901"/>
            <a:ext cx="4242104" cy="371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91754-E21D-4C37-B0D7-EDC878CE5EFF}"/>
              </a:ext>
            </a:extLst>
          </p:cNvPr>
          <p:cNvSpPr txBox="1"/>
          <p:nvPr/>
        </p:nvSpPr>
        <p:spPr>
          <a:xfrm>
            <a:off x="10361238" y="2857618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2986-5D46-4425-9526-047766C04A8C}"/>
              </a:ext>
            </a:extLst>
          </p:cNvPr>
          <p:cNvSpPr txBox="1"/>
          <p:nvPr/>
        </p:nvSpPr>
        <p:spPr>
          <a:xfrm>
            <a:off x="10385830" y="3882235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Hidden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FACF3-2AA7-44F0-873A-FCA17D6E97FF}"/>
              </a:ext>
            </a:extLst>
          </p:cNvPr>
          <p:cNvSpPr txBox="1"/>
          <p:nvPr/>
        </p:nvSpPr>
        <p:spPr>
          <a:xfrm>
            <a:off x="10361238" y="4853064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Embedding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C559A0-DDCA-4B1B-9F11-ED148A73CACD}"/>
              </a:ext>
            </a:extLst>
          </p:cNvPr>
          <p:cNvSpPr txBox="1">
            <a:spLocks/>
          </p:cNvSpPr>
          <p:nvPr/>
        </p:nvSpPr>
        <p:spPr>
          <a:xfrm>
            <a:off x="108221" y="1859747"/>
            <a:ext cx="5751106" cy="472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nGram Limitation</a:t>
            </a:r>
          </a:p>
          <a:p>
            <a:pPr lvl="1"/>
            <a:r>
              <a:rPr lang="en-US" dirty="0"/>
              <a:t>It is a phrasal statistic model</a:t>
            </a:r>
          </a:p>
          <a:p>
            <a:pPr lvl="1"/>
            <a:r>
              <a:rPr lang="en-US" dirty="0"/>
              <a:t>The phrasal have to be continued appear, and order sensitive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Introduce Neural Network LM</a:t>
            </a:r>
          </a:p>
          <a:p>
            <a:pPr lvl="1"/>
            <a:r>
              <a:rPr lang="en-US" dirty="0"/>
              <a:t>NN is more powerful in generalization</a:t>
            </a:r>
          </a:p>
          <a:p>
            <a:pPr lvl="2"/>
            <a:r>
              <a:rPr lang="en-US" dirty="0"/>
              <a:t>Hidden layer considers long context</a:t>
            </a:r>
          </a:p>
          <a:p>
            <a:pPr lvl="2"/>
            <a:r>
              <a:rPr lang="en-US" dirty="0"/>
              <a:t>Semantic embedding shares knowledge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</a:t>
            </a:r>
            <a:r>
              <a:rPr lang="zh-CN" altLang="en-US" dirty="0"/>
              <a:t>摘要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创建文本文档的简要描述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为文档创建标题。</a:t>
            </a:r>
          </a:p>
          <a:p>
            <a:pPr lvl="1"/>
            <a:r>
              <a:rPr lang="zh-CN" altLang="en-US" dirty="0" smtClean="0"/>
              <a:t>创建文档的摘要。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新闻文章中的句子总结：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Neural Attention Model for Abstractive Summarization,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Abstractive Text Summarization Using Sequence-to-Sequence RNNs and Beyond, 2016.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Summarization by Extracting Sentences and Word, 2016.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50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智能答疑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以问题的形式给到用户查询，文本形式给予回答。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深</a:t>
            </a:r>
            <a:r>
              <a:rPr lang="zh-CN" altLang="en-US" dirty="0" smtClean="0"/>
              <a:t>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回答有关新闻文章的问题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回答关于</a:t>
            </a:r>
            <a:r>
              <a:rPr lang="en-US" altLang="zh-CN" dirty="0" smtClean="0"/>
              <a:t>Freebase</a:t>
            </a:r>
            <a:r>
              <a:rPr lang="zh-CN" altLang="en-US" dirty="0" smtClean="0"/>
              <a:t>文章的常识问题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zh-CN" altLang="en-US" dirty="0" smtClean="0"/>
              <a:t>回答给出具体文件的事实问题 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3"/>
              </a:rPr>
              <a:t>http://web.stanford.edu/class/cs224n/</a:t>
            </a:r>
            <a:endParaRPr lang="en-US" dirty="0" smtClean="0"/>
          </a:p>
          <a:p>
            <a:r>
              <a:rPr lang="en-US" dirty="0" err="1" smtClean="0"/>
              <a:t>Yoav</a:t>
            </a:r>
            <a:r>
              <a:rPr lang="en-US" dirty="0" smtClean="0"/>
              <a:t> Goldberg. A Primer on Neural Network Models for Natural Language Processing. </a:t>
            </a:r>
            <a:r>
              <a:rPr lang="en-US" dirty="0" smtClean="0">
                <a:hlinkClick r:id="rId4"/>
              </a:rPr>
              <a:t>https://arxiv.org/abs/1510.00726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5"/>
              </a:rPr>
              <a:t>Language model on </a:t>
            </a:r>
            <a:r>
              <a:rPr lang="en-US" dirty="0" smtClean="0">
                <a:hlinkClick r:id="rId5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6"/>
              </a:rPr>
              <a:t>Speech recognition on </a:t>
            </a:r>
            <a:r>
              <a:rPr lang="en-US" dirty="0" smtClean="0">
                <a:hlinkClick r:id="rId6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7"/>
              </a:rPr>
              <a:t>Neural machine translation on </a:t>
            </a:r>
            <a:r>
              <a:rPr lang="en-US" dirty="0" smtClean="0">
                <a:hlinkClick r:id="rId7"/>
              </a:rPr>
              <a:t>Wikipedia</a:t>
            </a:r>
            <a:endParaRPr lang="en-US" dirty="0" smtClean="0"/>
          </a:p>
          <a:p>
            <a:r>
              <a:rPr lang="en-US" dirty="0">
                <a:hlinkClick r:id="rId8"/>
              </a:rPr>
              <a:t>Automatic summarization on Wikipedia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9"/>
              </a:rPr>
              <a:t>Has Deep Learning been applied to automatic text summarization (successfully)?</a:t>
            </a:r>
            <a:endParaRPr lang="en-US" dirty="0"/>
          </a:p>
          <a:p>
            <a:r>
              <a:rPr lang="en-US" dirty="0" smtClean="0">
                <a:hlinkClick r:id="rId10"/>
              </a:rPr>
              <a:t>Question </a:t>
            </a:r>
            <a:r>
              <a:rPr lang="en-US" dirty="0">
                <a:hlinkClick r:id="rId10"/>
              </a:rPr>
              <a:t>answering on Wikipedia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</a:t>
            </a:r>
            <a:r>
              <a:rPr lang="zh-CN" altLang="en-US" dirty="0" smtClean="0"/>
              <a:t>度学习深刻影响着的</a:t>
            </a:r>
            <a:r>
              <a:rPr lang="en-US" altLang="zh-CN" dirty="0" smtClean="0"/>
              <a:t>NLP</a:t>
            </a:r>
            <a:r>
              <a:rPr lang="zh-CN" altLang="en-US" dirty="0" smtClean="0"/>
              <a:t>领域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文本分类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言建模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语</a:t>
            </a:r>
            <a:r>
              <a:rPr lang="zh-CN" altLang="en-US" dirty="0" smtClean="0"/>
              <a:t>音识别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标</a:t>
            </a:r>
            <a:r>
              <a:rPr lang="zh-CN" altLang="en-US" dirty="0" smtClean="0"/>
              <a:t>题生成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</a:t>
            </a:r>
            <a:r>
              <a:rPr lang="zh-CN" altLang="en-US" dirty="0" smtClean="0"/>
              <a:t>器翻译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</a:t>
            </a:r>
            <a:r>
              <a:rPr lang="zh-CN" altLang="en-US" dirty="0" smtClean="0"/>
              <a:t>档摘要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智</a:t>
            </a:r>
            <a:r>
              <a:rPr lang="zh-CN" altLang="en-US" dirty="0" smtClean="0"/>
              <a:t>能答疑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文本分类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</a:t>
            </a:r>
            <a:r>
              <a:rPr lang="zh-CN" altLang="en-US" dirty="0"/>
              <a:t>一</a:t>
            </a:r>
            <a:r>
              <a:rPr lang="zh-CN" altLang="en-US" dirty="0" smtClean="0"/>
              <a:t>段文字，预测预定义的类别标签。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如情感分析 </a:t>
            </a:r>
            <a:r>
              <a:rPr lang="en-US" altLang="zh-CN" dirty="0" smtClean="0"/>
              <a:t>(sentiment analysis)</a:t>
            </a:r>
            <a:r>
              <a:rPr lang="zh-CN" altLang="en-US" dirty="0" smtClean="0"/>
              <a:t>，判断情感基调是“积极”还是“消极”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/>
              <a:t>垃圾邮</a:t>
            </a:r>
            <a:r>
              <a:rPr lang="zh-CN" altLang="en-US" dirty="0" smtClean="0"/>
              <a:t>件检测</a:t>
            </a:r>
            <a:endParaRPr lang="en-US" altLang="zh-CN" dirty="0" smtClean="0"/>
          </a:p>
          <a:p>
            <a:pPr lvl="1"/>
            <a:r>
              <a:rPr lang="zh-CN" altLang="en-US" dirty="0"/>
              <a:t>语</a:t>
            </a:r>
            <a:r>
              <a:rPr lang="zh-CN" altLang="en-US" dirty="0" smtClean="0"/>
              <a:t>言识别</a:t>
            </a:r>
            <a:endParaRPr lang="en-US" altLang="zh-CN" dirty="0" smtClean="0"/>
          </a:p>
          <a:p>
            <a:pPr lvl="1"/>
            <a:r>
              <a:rPr lang="zh-CN" altLang="en-US" dirty="0"/>
              <a:t>体</a:t>
            </a:r>
            <a:r>
              <a:rPr lang="zh-CN" altLang="en-US" dirty="0" smtClean="0"/>
              <a:t>裁识别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sz="2200" dirty="0" smtClean="0"/>
              <a:t>烂番茄电影评论的情感分析 </a:t>
            </a:r>
            <a:r>
              <a:rPr lang="en-US" sz="2200" dirty="0" smtClean="0"/>
              <a:t>(</a:t>
            </a:r>
            <a:r>
              <a:rPr lang="en-US" sz="2200" dirty="0" smtClean="0">
                <a:hlinkClick r:id="rId3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亚马逊产品评论的情感分析，</a:t>
            </a:r>
            <a:r>
              <a:rPr lang="en-US" altLang="zh-CN" sz="2200" dirty="0" smtClean="0"/>
              <a:t>IMDB</a:t>
            </a:r>
            <a:r>
              <a:rPr lang="zh-CN" altLang="en-US" sz="2200" dirty="0" smtClean="0"/>
              <a:t>电影评论和新闻文章的主题分类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4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r>
              <a:rPr lang="zh-CN" altLang="en-US" sz="2200" dirty="0" smtClean="0"/>
              <a:t>对电影评论的情感分析，将句子分类为主观或客观，分类问题类型，产品评论情感等</a:t>
            </a:r>
            <a:r>
              <a:rPr lang="en-US" sz="2200" dirty="0" smtClean="0"/>
              <a:t>. (</a:t>
            </a:r>
            <a:r>
              <a:rPr lang="en-US" sz="2200" dirty="0" smtClean="0">
                <a:hlinkClick r:id="rId5"/>
              </a:rPr>
              <a:t>Link</a:t>
            </a:r>
            <a:r>
              <a:rPr lang="en-US" sz="2200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给出前几个</a:t>
            </a:r>
            <a:r>
              <a:rPr lang="zh-CN" altLang="en-US" dirty="0"/>
              <a:t>词</a:t>
            </a:r>
            <a:r>
              <a:rPr lang="zh-CN" altLang="en-US" dirty="0" smtClean="0"/>
              <a:t>，预测下一个词。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是语音识别、</a:t>
            </a:r>
            <a:r>
              <a:rPr lang="en-US" altLang="zh-CN" dirty="0" smtClean="0"/>
              <a:t>OCR</a:t>
            </a:r>
            <a:r>
              <a:rPr lang="zh-CN" altLang="en-US" dirty="0" smtClean="0"/>
              <a:t>的基础，也用于拼写纠正，手写识别和统计机器翻译。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语言模型学习原文本中词之间的概率关系，以生成统计上一致的新文本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生成新的文章标题。</a:t>
            </a:r>
          </a:p>
          <a:p>
            <a:pPr lvl="1"/>
            <a:r>
              <a:rPr lang="zh-CN" altLang="en-US" dirty="0" smtClean="0"/>
              <a:t>生成新的句子，段落或文档。</a:t>
            </a:r>
          </a:p>
          <a:p>
            <a:pPr lvl="1"/>
            <a:r>
              <a:rPr lang="zh-CN" altLang="en-US" dirty="0" smtClean="0"/>
              <a:t>生成一个句子的建议下文。</a:t>
            </a:r>
            <a:endParaRPr lang="en-US" altLang="zh-CN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循环神经网络不可思议的有效性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  <a:endParaRPr lang="en-US" dirty="0" smtClean="0">
              <a:hlinkClick r:id="rId4"/>
            </a:endParaRPr>
          </a:p>
          <a:p>
            <a:pPr lvl="1"/>
            <a:r>
              <a:rPr lang="zh-CN" altLang="en-US" dirty="0" smtClean="0"/>
              <a:t>基于生成模型的语音合成</a:t>
            </a:r>
            <a:r>
              <a:rPr lang="en-US" dirty="0" smtClean="0"/>
              <a:t>, Lecture 10, Oxford, 2017. </a:t>
            </a:r>
            <a:r>
              <a:rPr lang="en-US" altLang="zh-CN" dirty="0" smtClean="0"/>
              <a:t>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语音识别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输入文本的话语</a:t>
            </a:r>
            <a:r>
              <a:rPr lang="en-US" altLang="zh-CN" dirty="0" smtClean="0"/>
              <a:t>(</a:t>
            </a:r>
            <a:r>
              <a:rPr lang="zh-CN" altLang="en-US" dirty="0" smtClean="0"/>
              <a:t>音频数据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给</a:t>
            </a:r>
            <a:r>
              <a:rPr lang="zh-CN" altLang="en-US" dirty="0" smtClean="0"/>
              <a:t>到人类可读的文本。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具体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转录演讲。</a:t>
            </a:r>
          </a:p>
          <a:p>
            <a:pPr lvl="1"/>
            <a:r>
              <a:rPr lang="zh-CN" altLang="en-US" dirty="0" smtClean="0"/>
              <a:t>为电影或电视节目创建文字说明。</a:t>
            </a:r>
          </a:p>
          <a:p>
            <a:pPr lvl="1"/>
            <a:r>
              <a:rPr lang="zh-CN" altLang="en-US" dirty="0" smtClean="0"/>
              <a:t>驾驶时向收音机发出指令。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循环神经网络标记非分段序列数据</a:t>
            </a:r>
            <a:r>
              <a:rPr lang="en-US" altLang="zh-CN" dirty="0" smtClean="0"/>
              <a:t>, 2006.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基于深度循环神经网络的语音识别</a:t>
            </a:r>
            <a:r>
              <a:rPr lang="en-US" altLang="zh-CN" dirty="0" smtClean="0"/>
              <a:t>, 2013.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用于语音识别的卷积神经网络结构</a:t>
            </a:r>
            <a:r>
              <a:rPr lang="en-US" altLang="zh-CN" dirty="0" smtClean="0"/>
              <a:t>, 2014.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标题生成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给定数字图像，如照片，生成图像内容的文本描述。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描述一个场景的内容。</a:t>
            </a:r>
          </a:p>
          <a:p>
            <a:pPr lvl="1"/>
            <a:r>
              <a:rPr lang="zh-CN" altLang="en-US" dirty="0" smtClean="0"/>
              <a:t>为照片创建标题。</a:t>
            </a:r>
          </a:p>
          <a:p>
            <a:pPr lvl="1"/>
            <a:r>
              <a:rPr lang="zh-CN" altLang="en-US" dirty="0" smtClean="0"/>
              <a:t>描述一个视频。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Show, Attend and Tell: </a:t>
            </a:r>
            <a:r>
              <a:rPr lang="zh-CN" altLang="en-US" dirty="0" smtClean="0"/>
              <a:t>基于视觉注意的神经图像字幕生成</a:t>
            </a:r>
            <a:r>
              <a:rPr lang="en-US" altLang="zh-CN" dirty="0" smtClean="0"/>
              <a:t>, 2016.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Show and tell: </a:t>
            </a:r>
            <a:r>
              <a:rPr lang="zh-CN" altLang="en-US" dirty="0" smtClean="0"/>
              <a:t>神经图像标题生成器</a:t>
            </a:r>
            <a:r>
              <a:rPr lang="en-US" altLang="zh-CN" dirty="0" smtClean="0"/>
              <a:t>, 2015.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为视频生成字幕：</a:t>
            </a:r>
            <a:r>
              <a:rPr lang="en-US" altLang="zh-CN" dirty="0" smtClean="0"/>
              <a:t>Sequence to Sequence – Video to Text, 2015.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49" y="503026"/>
            <a:ext cx="4584301" cy="1049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8067" y="481391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hlinkClick r:id="rId7"/>
              </a:rPr>
              <a:t>数据源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229" y="2320749"/>
            <a:ext cx="3186113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机器翻译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文本或语言从一种语言到另一种语言的自动翻译，是</a:t>
            </a:r>
            <a:r>
              <a:rPr lang="en-US" altLang="zh-CN" dirty="0" smtClean="0"/>
              <a:t>NLP</a:t>
            </a:r>
            <a:r>
              <a:rPr lang="zh-CN" altLang="en-US" dirty="0" smtClean="0"/>
              <a:t>最重要的应用之一。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RMT vs. SMT vs. NMT</a:t>
            </a:r>
          </a:p>
          <a:p>
            <a:pPr lvl="1"/>
            <a:r>
              <a:rPr lang="en-US" altLang="zh-CN" dirty="0" smtClean="0"/>
              <a:t>Rule -&gt; Statistical -&gt; Neural.</a:t>
            </a:r>
          </a:p>
          <a:p>
            <a:endParaRPr lang="en-US" dirty="0"/>
          </a:p>
          <a:p>
            <a:r>
              <a:rPr lang="zh-CN" altLang="en-US" dirty="0" smtClean="0"/>
              <a:t>具体场景：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将文本文件从法文翻译成英文。</a:t>
            </a:r>
          </a:p>
          <a:p>
            <a:pPr lvl="1"/>
            <a:r>
              <a:rPr lang="zh-CN" altLang="en-US" dirty="0" smtClean="0"/>
              <a:t>将西班牙语音频翻译成德语文本。</a:t>
            </a:r>
          </a:p>
          <a:p>
            <a:pPr lvl="1"/>
            <a:r>
              <a:rPr lang="zh-CN" altLang="en-US" dirty="0" smtClean="0"/>
              <a:t>将英文文本翻译成意大利语音频。</a:t>
            </a:r>
            <a:endParaRPr lang="en-US" altLang="zh-CN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深度学习加持：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英译法：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Seq2Seq Learning with Neural Networks, 2014. (</a:t>
            </a:r>
            <a:r>
              <a:rPr lang="en-US" altLang="zh-CN" dirty="0" smtClean="0">
                <a:hlinkClick r:id="rId3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Neural Machine Translation by Jointly Learning to Align and Translate, 2014. (</a:t>
            </a:r>
            <a:r>
              <a:rPr lang="en-US" altLang="zh-CN" dirty="0" smtClean="0">
                <a:hlinkClick r:id="rId4"/>
              </a:rPr>
              <a:t>Link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Joint Language and Translation Modeling with Recurrent Neural Networks, 2013. (</a:t>
            </a:r>
            <a:r>
              <a:rPr lang="en-US" altLang="zh-CN" dirty="0" smtClean="0">
                <a:hlinkClick r:id="rId5"/>
              </a:rPr>
              <a:t>Link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012" y="503026"/>
            <a:ext cx="4797976" cy="1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N-gram </a:t>
            </a:r>
            <a:r>
              <a:rPr lang="zh-CN" altLang="en-US" b="1" dirty="0"/>
              <a:t>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</a:t>
            </a:r>
            <a:r>
              <a:rPr lang="zh-CN" altLang="en-US" dirty="0"/>
              <a:t>单粗暴的预测模型，其核心公式是利用</a:t>
            </a:r>
            <a:r>
              <a:rPr lang="en-US" dirty="0"/>
              <a:t>P(</a:t>
            </a:r>
            <a:r>
              <a:rPr lang="en-US" dirty="0" err="1"/>
              <a:t>w_i|w</a:t>
            </a:r>
            <a:r>
              <a:rPr lang="en-US" dirty="0"/>
              <a:t>_{i-1},w_{i-2},...,w_{</a:t>
            </a:r>
            <a:r>
              <a:rPr lang="en-US" dirty="0" err="1"/>
              <a:t>i</a:t>
            </a:r>
            <a:r>
              <a:rPr lang="en-US" dirty="0"/>
              <a:t>-n})</a:t>
            </a:r>
            <a:r>
              <a:rPr lang="zh-CN" altLang="en-US" dirty="0"/>
              <a:t>来估测</a:t>
            </a:r>
            <a:r>
              <a:rPr lang="en-US" dirty="0" err="1"/>
              <a:t>w_i</a:t>
            </a:r>
            <a:r>
              <a:rPr lang="zh-CN" altLang="en-US" dirty="0"/>
              <a:t>的出现概率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在输入法场景中：</a:t>
            </a:r>
            <a:endParaRPr lang="en-US" altLang="zh-CN" dirty="0" smtClean="0"/>
          </a:p>
          <a:p>
            <a:pPr lvl="1"/>
            <a:r>
              <a:rPr lang="zh-CN" altLang="en-US" dirty="0"/>
              <a:t>训练样本为：“</a:t>
            </a:r>
            <a:r>
              <a:rPr lang="zh-CN" altLang="en-US" dirty="0" smtClean="0"/>
              <a:t>我内心大概是崩溃的”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2-gram</a:t>
            </a:r>
            <a:r>
              <a:rPr lang="zh-CN" altLang="en-US" dirty="0"/>
              <a:t>模型抽</a:t>
            </a:r>
            <a:r>
              <a:rPr lang="zh-CN" altLang="en-US" dirty="0" smtClean="0"/>
              <a:t>取为三组：我 内心 大</a:t>
            </a:r>
            <a:r>
              <a:rPr lang="zh-CN" altLang="en-US" dirty="0"/>
              <a:t>概</a:t>
            </a:r>
            <a:r>
              <a:rPr lang="en-US" altLang="zh-CN" dirty="0" smtClean="0"/>
              <a:t>/</a:t>
            </a:r>
            <a:r>
              <a:rPr lang="zh-CN" altLang="en-US" dirty="0"/>
              <a:t>内</a:t>
            </a:r>
            <a:r>
              <a:rPr lang="zh-CN" altLang="en-US" dirty="0" smtClean="0"/>
              <a:t>心 大概 是</a:t>
            </a:r>
            <a:r>
              <a:rPr lang="en-US" altLang="zh-CN" dirty="0" smtClean="0"/>
              <a:t>/</a:t>
            </a:r>
            <a:r>
              <a:rPr lang="zh-CN" altLang="en-US" dirty="0"/>
              <a:t>大</a:t>
            </a:r>
            <a:r>
              <a:rPr lang="zh-CN" altLang="en-US" dirty="0" smtClean="0"/>
              <a:t>概 是 崩</a:t>
            </a:r>
            <a:r>
              <a:rPr lang="zh-CN" altLang="en-US" dirty="0"/>
              <a:t>溃的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于一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2-gram</a:t>
            </a:r>
            <a:r>
              <a:rPr lang="zh-CN" altLang="en-US" dirty="0"/>
              <a:t>模型，它的内心大概是这样的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根据语料库，有</a:t>
            </a:r>
            <a:r>
              <a:rPr lang="en-US" altLang="zh-CN" dirty="0"/>
              <a:t>40%</a:t>
            </a:r>
            <a:r>
              <a:rPr lang="zh-CN" altLang="en-US" dirty="0"/>
              <a:t>的人在输入了“内心大概”这四个字以后输入的是“是这样的” ，有</a:t>
            </a:r>
            <a:r>
              <a:rPr lang="en-US" altLang="zh-CN" dirty="0"/>
              <a:t>30%</a:t>
            </a:r>
            <a:r>
              <a:rPr lang="zh-CN" altLang="en-US" dirty="0"/>
              <a:t>的人则是“内心大概是崩溃的”，有</a:t>
            </a:r>
            <a:r>
              <a:rPr lang="en-US" altLang="zh-CN" dirty="0"/>
              <a:t>20%</a:t>
            </a:r>
            <a:r>
              <a:rPr lang="zh-CN" altLang="en-US" dirty="0"/>
              <a:t>的人是“内心大概已经崩溃了”，剩下</a:t>
            </a:r>
            <a:r>
              <a:rPr lang="en-US" altLang="zh-CN" dirty="0"/>
              <a:t>10%</a:t>
            </a:r>
            <a:r>
              <a:rPr lang="zh-CN" altLang="en-US" dirty="0"/>
              <a:t>千奇百怪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那么输入法首先会把“是”推荐给我，当我输入是以后，再推荐“这样的”，如果我不幸输入了“已经”，输入法可能就会觉得我的内心已经崩溃了。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E977-58DB-4785-A011-8655A8A9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48" y="382620"/>
            <a:ext cx="10799974" cy="1325563"/>
          </a:xfrm>
        </p:spPr>
        <p:txBody>
          <a:bodyPr/>
          <a:lstStyle/>
          <a:p>
            <a:r>
              <a:rPr lang="en-US" dirty="0"/>
              <a:t>On-Going Work: More Challenging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DBD0-50C4-4812-BA3B-6B85091C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377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Sparsity Challenge</a:t>
            </a:r>
          </a:p>
          <a:p>
            <a:r>
              <a:rPr lang="en-US" dirty="0"/>
              <a:t>FP DSAT</a:t>
            </a:r>
          </a:p>
          <a:p>
            <a:pPr lvl="1"/>
            <a:r>
              <a:rPr lang="en-US" sz="2800" dirty="0"/>
              <a:t>Query: </a:t>
            </a:r>
            <a:r>
              <a:rPr lang="en-US" sz="2400" dirty="0"/>
              <a:t>{what is </a:t>
            </a:r>
            <a:r>
              <a:rPr lang="en-US" sz="2400" dirty="0">
                <a:solidFill>
                  <a:srgbClr val="00B050"/>
                </a:solidFill>
              </a:rPr>
              <a:t>wpn</a:t>
            </a:r>
            <a:r>
              <a:rPr lang="en-US" sz="2400" dirty="0"/>
              <a:t> on wifi}</a:t>
            </a:r>
          </a:p>
          <a:p>
            <a:pPr lvl="1"/>
            <a:r>
              <a:rPr lang="en-US" sz="2800" dirty="0"/>
              <a:t>Correction: </a:t>
            </a:r>
            <a:r>
              <a:rPr lang="en-US" sz="2400" dirty="0"/>
              <a:t>{what is 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rgbClr val="FF0000"/>
                </a:solidFill>
              </a:rPr>
              <a:t>pn </a:t>
            </a:r>
            <a:r>
              <a:rPr lang="en-US" sz="2400" dirty="0"/>
              <a:t>on wifi}</a:t>
            </a:r>
          </a:p>
          <a:p>
            <a:r>
              <a:rPr lang="en-US" dirty="0"/>
              <a:t>But not repro for {what is wpn wifi}</a:t>
            </a:r>
          </a:p>
          <a:p>
            <a:endParaRPr lang="en-US" dirty="0"/>
          </a:p>
          <a:p>
            <a:r>
              <a:rPr lang="en-US" dirty="0"/>
              <a:t>Root Cause</a:t>
            </a:r>
          </a:p>
          <a:p>
            <a:pPr marL="800100" lvl="1" indent="-342900"/>
            <a:r>
              <a:rPr lang="en-US" sz="2800" dirty="0"/>
              <a:t>nGram has signal for {wpn wifi}, but not {wpn </a:t>
            </a:r>
            <a:r>
              <a:rPr lang="en-US" sz="2800" dirty="0">
                <a:highlight>
                  <a:srgbClr val="FFFF00"/>
                </a:highlight>
              </a:rPr>
              <a:t>on</a:t>
            </a:r>
            <a:r>
              <a:rPr lang="en-US" sz="2800" dirty="0"/>
              <a:t> wifi}</a:t>
            </a:r>
          </a:p>
          <a:p>
            <a:pPr marL="800100" lvl="1" indent="-342900"/>
            <a:r>
              <a:rPr lang="en-US" sz="2800" dirty="0"/>
              <a:t>nGram fail to generalize {wpn wifi} to {wpn </a:t>
            </a:r>
            <a:r>
              <a:rPr lang="en-US" sz="2800" dirty="0">
                <a:highlight>
                  <a:srgbClr val="FFFF00"/>
                </a:highlight>
              </a:rPr>
              <a:t>on</a:t>
            </a:r>
            <a:r>
              <a:rPr lang="en-US" sz="2800" dirty="0"/>
              <a:t> wifi}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80FBB-1603-479D-A44C-6264E353F8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2" t="152" r="14341" b="24356"/>
          <a:stretch/>
        </p:blipFill>
        <p:spPr>
          <a:xfrm>
            <a:off x="7461956" y="1557077"/>
            <a:ext cx="4007556" cy="4737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0E9B24-18E1-4C22-8979-95BB3F20952F}"/>
              </a:ext>
            </a:extLst>
          </p:cNvPr>
          <p:cNvSpPr/>
          <p:nvPr/>
        </p:nvSpPr>
        <p:spPr>
          <a:xfrm>
            <a:off x="7461956" y="6475380"/>
            <a:ext cx="2780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*WPN: Wifi Protected Network</a:t>
            </a:r>
          </a:p>
        </p:txBody>
      </p:sp>
    </p:spTree>
    <p:extLst>
      <p:ext uri="{BB962C8B-B14F-4D97-AF65-F5344CB8AC3E}">
        <p14:creationId xmlns:p14="http://schemas.microsoft.com/office/powerpoint/2010/main" val="124547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1490</Words>
  <Application>Microsoft Office PowerPoint</Application>
  <PresentationFormat>Widescreen</PresentationFormat>
  <Paragraphs>161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Applications of Deep Learning for Natural Language Processing</vt:lpstr>
      <vt:lpstr>深度学习深刻影响着的NLP领域</vt:lpstr>
      <vt:lpstr>文本分类</vt:lpstr>
      <vt:lpstr>语言建模</vt:lpstr>
      <vt:lpstr>语音识别</vt:lpstr>
      <vt:lpstr>标题生成</vt:lpstr>
      <vt:lpstr>机器翻译</vt:lpstr>
      <vt:lpstr>N-gram 模型</vt:lpstr>
      <vt:lpstr>On-Going Work: More Challenging Scenario</vt:lpstr>
      <vt:lpstr>Solution: Neural Network Language Model</vt:lpstr>
      <vt:lpstr>文档摘要</vt:lpstr>
      <vt:lpstr>智能答疑</vt:lpstr>
      <vt:lpstr>Reference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Deep Learning for Natural Language Processing</dc:title>
  <dc:creator>Yang Liu</dc:creator>
  <cp:lastModifiedBy>Yang Liu</cp:lastModifiedBy>
  <cp:revision>41</cp:revision>
  <dcterms:created xsi:type="dcterms:W3CDTF">2018-01-10T01:56:40Z</dcterms:created>
  <dcterms:modified xsi:type="dcterms:W3CDTF">2018-01-12T06:42:34Z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2018-01-10T01:57:13.9137547Z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