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60" r:id="rId4"/>
    <p:sldId id="261" r:id="rId5"/>
    <p:sldId id="268" r:id="rId6"/>
    <p:sldId id="269" r:id="rId7"/>
    <p:sldId id="262" r:id="rId8"/>
    <p:sldId id="257" r:id="rId9"/>
    <p:sldId id="263" r:id="rId10"/>
    <p:sldId id="274" r:id="rId11"/>
    <p:sldId id="264" r:id="rId12"/>
    <p:sldId id="272" r:id="rId13"/>
    <p:sldId id="265" r:id="rId14"/>
    <p:sldId id="267" r:id="rId15"/>
    <p:sldId id="27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C3519-F8F5-4645-9B3C-41A4C05245A9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4227B-0779-4E35-93E4-7CAB728F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30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25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9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7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8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09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20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3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A23D4B3-E60B-4913-ADC0-633C9C4776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1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78C4-ADB3-43CC-8A2A-27CF799090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78C4-ADB3-43CC-8A2A-27CF799090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6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78C4-ADB3-43CC-8A2A-27CF79909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08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78C4-ADB3-43CC-8A2A-27CF799090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Normalization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（以下简称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GoogleInceptionNet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的论文中被提出的，该方法解决了初始化神经网络这个棘手问题。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82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3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0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8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3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6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0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3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8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3.0502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Deep Residual Network</a:t>
            </a:r>
          </a:p>
          <a:p>
            <a:r>
              <a:rPr lang="zh-CN" altLang="en-US" dirty="0" smtClean="0"/>
              <a:t>深度残差网络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3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残</a:t>
            </a:r>
            <a:r>
              <a:rPr lang="zh-CN" altLang="en-US" dirty="0" smtClean="0"/>
              <a:t>差网络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原来图片与改动后图片之差</a:t>
            </a:r>
            <a:endParaRPr lang="en-US" dirty="0"/>
          </a:p>
        </p:txBody>
      </p:sp>
      <p:grpSp>
        <p:nvGrpSpPr>
          <p:cNvPr id="4" name="그룹 17"/>
          <p:cNvGrpSpPr/>
          <p:nvPr/>
        </p:nvGrpSpPr>
        <p:grpSpPr>
          <a:xfrm>
            <a:off x="1597991" y="3242082"/>
            <a:ext cx="9058539" cy="2552297"/>
            <a:chOff x="42729" y="2458954"/>
            <a:chExt cx="9058539" cy="2552297"/>
          </a:xfrm>
        </p:grpSpPr>
        <p:grpSp>
          <p:nvGrpSpPr>
            <p:cNvPr id="5" name="그룹 15"/>
            <p:cNvGrpSpPr/>
            <p:nvPr/>
          </p:nvGrpSpPr>
          <p:grpSpPr>
            <a:xfrm>
              <a:off x="42729" y="2458954"/>
              <a:ext cx="9058539" cy="2552297"/>
              <a:chOff x="-1128045" y="2364950"/>
              <a:chExt cx="9058539" cy="2552297"/>
            </a:xfrm>
          </p:grpSpPr>
          <p:grpSp>
            <p:nvGrpSpPr>
              <p:cNvPr id="7" name="그룹 4"/>
              <p:cNvGrpSpPr/>
              <p:nvPr/>
            </p:nvGrpSpPr>
            <p:grpSpPr>
              <a:xfrm>
                <a:off x="-1128045" y="2364950"/>
                <a:ext cx="9058539" cy="2552297"/>
                <a:chOff x="-638988" y="1690689"/>
                <a:chExt cx="9058539" cy="2552297"/>
              </a:xfrm>
            </p:grpSpPr>
            <p:pic>
              <p:nvPicPr>
                <p:cNvPr id="10" name="그림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2417" y="2536106"/>
                  <a:ext cx="1706880" cy="1706880"/>
                </a:xfrm>
                <a:prstGeom prst="rect">
                  <a:avLst/>
                </a:prstGeom>
              </p:spPr>
            </p:pic>
            <p:pic>
              <p:nvPicPr>
                <p:cNvPr id="11" name="그림 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12671" y="2536106"/>
                  <a:ext cx="1706880" cy="1706880"/>
                </a:xfrm>
                <a:prstGeom prst="rect">
                  <a:avLst/>
                </a:prstGeom>
              </p:spPr>
            </p:pic>
            <p:pic>
              <p:nvPicPr>
                <p:cNvPr id="12" name="그림 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638988" y="2536106"/>
                  <a:ext cx="1706880" cy="1706880"/>
                </a:xfrm>
                <a:prstGeom prst="rect">
                  <a:avLst/>
                </a:prstGeom>
              </p:spPr>
            </p:pic>
            <p:sp>
              <p:nvSpPr>
                <p:cNvPr id="13" name="오른쪽 화살표 8"/>
                <p:cNvSpPr/>
                <p:nvPr/>
              </p:nvSpPr>
              <p:spPr>
                <a:xfrm>
                  <a:off x="1153119" y="3245694"/>
                  <a:ext cx="487110" cy="2877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U자형 화살표 9"/>
                <p:cNvSpPr/>
                <p:nvPr/>
              </p:nvSpPr>
              <p:spPr>
                <a:xfrm>
                  <a:off x="1258178" y="1690689"/>
                  <a:ext cx="4819829" cy="1555005"/>
                </a:xfrm>
                <a:prstGeom prst="uturnArrow">
                  <a:avLst>
                    <a:gd name="adj1" fmla="val 8513"/>
                    <a:gd name="adj2" fmla="val 10986"/>
                    <a:gd name="adj3" fmla="val 17856"/>
                    <a:gd name="adj4" fmla="val 43750"/>
                    <a:gd name="adj5" fmla="val 9340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오른쪽 화살표 10"/>
                <p:cNvSpPr/>
                <p:nvPr/>
              </p:nvSpPr>
              <p:spPr>
                <a:xfrm>
                  <a:off x="5217239" y="3249679"/>
                  <a:ext cx="487110" cy="2877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덧셈 기호 11"/>
                <p:cNvSpPr/>
                <p:nvPr/>
              </p:nvSpPr>
              <p:spPr>
                <a:xfrm>
                  <a:off x="5694309" y="3140864"/>
                  <a:ext cx="418744" cy="497364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오른쪽 화살표 12"/>
                <p:cNvSpPr/>
                <p:nvPr/>
              </p:nvSpPr>
              <p:spPr>
                <a:xfrm>
                  <a:off x="6149621" y="3245694"/>
                  <a:ext cx="487110" cy="2877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모서리가 둥근 직사각형 13"/>
              <p:cNvSpPr/>
              <p:nvPr/>
            </p:nvSpPr>
            <p:spPr>
              <a:xfrm>
                <a:off x="1200418" y="3331234"/>
                <a:ext cx="1170605" cy="1465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Some Network</a:t>
                </a:r>
                <a:endParaRPr lang="ko-KR" altLang="en-US" dirty="0"/>
              </a:p>
            </p:txBody>
          </p:sp>
          <p:sp>
            <p:nvSpPr>
              <p:cNvPr id="9" name="오른쪽 화살표 14"/>
              <p:cNvSpPr/>
              <p:nvPr/>
            </p:nvSpPr>
            <p:spPr>
              <a:xfrm>
                <a:off x="2413912" y="3926611"/>
                <a:ext cx="487110" cy="28770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504049" y="3898173"/>
              <a:ext cx="92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residual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94075" y="28694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保留基本信息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51388" y="5807631"/>
            <a:ext cx="234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专治各种扰动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61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残差模块 </a:t>
            </a:r>
            <a:r>
              <a:rPr lang="en-US" altLang="zh-CN" dirty="0" smtClean="0"/>
              <a:t>(Residual Learning)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35546" cy="4351338"/>
          </a:xfrm>
        </p:spPr>
        <p:txBody>
          <a:bodyPr/>
          <a:lstStyle/>
          <a:p>
            <a:r>
              <a:rPr lang="zh-CN" altLang="en-US" dirty="0"/>
              <a:t>不忘初心，方得始终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残差模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lvl="1"/>
            <a:r>
              <a:rPr lang="zh-CN" altLang="en-US" dirty="0"/>
              <a:t>简</a:t>
            </a:r>
            <a:r>
              <a:rPr lang="zh-CN" altLang="en-US" dirty="0" smtClean="0"/>
              <a:t>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没加参数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优势：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H(x)==x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F(x)=0</a:t>
            </a:r>
            <a:r>
              <a:rPr lang="zh-CN" altLang="en-US" dirty="0" smtClean="0"/>
              <a:t>！</a:t>
            </a:r>
            <a:r>
              <a:rPr lang="zh-CN" altLang="en-US" dirty="0" smtClean="0">
                <a:sym typeface="Wingdings" panose="05000000000000000000" pitchFamily="2" charset="2"/>
              </a:rPr>
              <a:t>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如</a:t>
            </a:r>
            <a:r>
              <a:rPr lang="en-US" altLang="zh-CN" dirty="0"/>
              <a:t>H(x</a:t>
            </a:r>
            <a:r>
              <a:rPr lang="en-US" altLang="zh-CN" dirty="0" smtClean="0"/>
              <a:t>)</a:t>
            </a:r>
            <a:r>
              <a:rPr lang="zh-CN" altLang="en-US" dirty="0" smtClean="0"/>
              <a:t>跟</a:t>
            </a:r>
            <a:r>
              <a:rPr lang="en-US" altLang="zh-CN" dirty="0" smtClean="0"/>
              <a:t>x</a:t>
            </a:r>
            <a:r>
              <a:rPr lang="zh-CN" altLang="en-US" dirty="0" smtClean="0"/>
              <a:t>接近，则小的涨落更现眼！</a:t>
            </a:r>
            <a:r>
              <a:rPr lang="zh-CN" altLang="en-US" dirty="0">
                <a:sym typeface="Wingdings" panose="05000000000000000000" pitchFamily="2" charset="2"/>
              </a:rPr>
              <a:t>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505" y="3888649"/>
            <a:ext cx="4688383" cy="289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내용 개체 틀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843" y="1421350"/>
            <a:ext cx="3169467" cy="22747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3019" y="18069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基本模块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83019" y="390207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残差模块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888" y="1806914"/>
            <a:ext cx="2762250" cy="681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161" y="4222677"/>
            <a:ext cx="2776538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zh-CN" altLang="en-US" dirty="0"/>
              <a:t>理念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基本思路 </a:t>
            </a:r>
            <a:r>
              <a:rPr lang="en-US" altLang="zh-CN" dirty="0" smtClean="0"/>
              <a:t>(VGG-style)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dirty="0" smtClean="0"/>
              <a:t>3x3</a:t>
            </a:r>
            <a:r>
              <a:rPr lang="zh-CN" altLang="en-US" dirty="0" smtClean="0"/>
              <a:t>卷积为主</a:t>
            </a:r>
            <a:endParaRPr lang="en-US" altLang="zh-CN" dirty="0" smtClean="0"/>
          </a:p>
          <a:p>
            <a:pPr lvl="1"/>
            <a:r>
              <a:rPr lang="zh-CN" altLang="en-US" dirty="0"/>
              <a:t>尺</a:t>
            </a:r>
            <a:r>
              <a:rPr lang="zh-CN" altLang="en-US" dirty="0" smtClean="0"/>
              <a:t>寸减半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卷积核</a:t>
            </a:r>
            <a:r>
              <a:rPr lang="en-US" altLang="zh-CN" dirty="0" smtClean="0"/>
              <a:t>x2</a:t>
            </a:r>
          </a:p>
          <a:p>
            <a:pPr lvl="1"/>
            <a:r>
              <a:rPr lang="zh-CN" altLang="en-US" dirty="0"/>
              <a:t>批量归一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简洁，突出“</a:t>
            </a:r>
            <a:r>
              <a:rPr lang="zh-CN" altLang="en-US" dirty="0"/>
              <a:t>深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其它：</a:t>
            </a:r>
            <a:endParaRPr lang="en-US" altLang="zh-CN" dirty="0" smtClean="0"/>
          </a:p>
          <a:p>
            <a:pPr lvl="1"/>
            <a:r>
              <a:rPr lang="zh-CN" altLang="en-US" dirty="0"/>
              <a:t>干</a:t>
            </a:r>
            <a:r>
              <a:rPr lang="zh-CN" altLang="en-US" dirty="0" smtClean="0"/>
              <a:t>掉最大池化 </a:t>
            </a:r>
            <a:r>
              <a:rPr lang="en-US" altLang="zh-CN" dirty="0" smtClean="0"/>
              <a:t>(max pooling)</a:t>
            </a:r>
          </a:p>
          <a:p>
            <a:pPr lvl="1"/>
            <a:r>
              <a:rPr lang="zh-CN" altLang="en-US" dirty="0"/>
              <a:t>干</a:t>
            </a:r>
            <a:r>
              <a:rPr lang="zh-CN" altLang="en-US" dirty="0" smtClean="0"/>
              <a:t>掉隐藏的全连接层</a:t>
            </a:r>
            <a:endParaRPr lang="en-US" altLang="zh-CN" dirty="0" smtClean="0"/>
          </a:p>
          <a:p>
            <a:pPr lvl="1"/>
            <a:r>
              <a:rPr lang="zh-CN" altLang="en-US" dirty="0"/>
              <a:t>干</a:t>
            </a:r>
            <a:r>
              <a:rPr lang="zh-CN" altLang="en-US" dirty="0" smtClean="0"/>
              <a:t>掉 </a:t>
            </a:r>
            <a:r>
              <a:rPr lang="en-US" altLang="zh-CN" dirty="0" smtClean="0"/>
              <a:t>Dropout</a:t>
            </a:r>
          </a:p>
          <a:p>
            <a:pPr lvl="1"/>
            <a:endParaRPr lang="en-US" dirty="0"/>
          </a:p>
        </p:txBody>
      </p:sp>
      <p:pic>
        <p:nvPicPr>
          <p:cNvPr id="4" name="내용 개체 틀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72" y="107946"/>
            <a:ext cx="2998459" cy="67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9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ResNet</a:t>
            </a:r>
            <a:r>
              <a:rPr lang="en-US" altLang="zh-CN" dirty="0" smtClean="0"/>
              <a:t> vs. </a:t>
            </a:r>
            <a:r>
              <a:rPr lang="zh-CN" altLang="en-US" dirty="0" smtClean="0"/>
              <a:t>一般深度网络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err="1" smtClean="0"/>
              <a:t>ResNet</a:t>
            </a:r>
            <a:r>
              <a:rPr lang="zh-CN" altLang="en-US" dirty="0" smtClean="0"/>
              <a:t>中随着层数加深，准确率得到改善！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5625"/>
            <a:ext cx="10515600" cy="33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62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ResNet</a:t>
            </a:r>
            <a:r>
              <a:rPr lang="en-US" altLang="zh-CN" dirty="0" smtClean="0"/>
              <a:t> vs. </a:t>
            </a:r>
            <a:r>
              <a:rPr lang="zh-CN" altLang="en-US" dirty="0" smtClean="0"/>
              <a:t>一般深度网络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err="1" smtClean="0"/>
              <a:t>ResNet</a:t>
            </a:r>
            <a:r>
              <a:rPr lang="zh-CN" altLang="en-US" dirty="0" smtClean="0"/>
              <a:t>中随着层数加深，准确率得到改善！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1825624"/>
            <a:ext cx="10538057" cy="332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84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5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Kaiming</a:t>
            </a:r>
            <a:r>
              <a:rPr lang="en-US" altLang="ko-KR" dirty="0" smtClean="0"/>
              <a:t> He, </a:t>
            </a:r>
            <a:r>
              <a:rPr lang="en-US" altLang="ko-KR" dirty="0" err="1" smtClean="0"/>
              <a:t>Xiangyu</a:t>
            </a:r>
            <a:r>
              <a:rPr lang="en-US" altLang="ko-KR" dirty="0" smtClean="0"/>
              <a:t> Zhang, </a:t>
            </a:r>
            <a:r>
              <a:rPr lang="en-US" altLang="ko-KR" dirty="0" err="1" smtClean="0"/>
              <a:t>Shaoqing</a:t>
            </a:r>
            <a:r>
              <a:rPr lang="en-US" altLang="ko-KR" dirty="0" smtClean="0"/>
              <a:t> Ren, &amp; Jian Sun. “Deep Residual Learning for Image Recognition”. arXiv 2015.</a:t>
            </a:r>
          </a:p>
          <a:p>
            <a:r>
              <a:rPr lang="en-US" altLang="ko-KR" dirty="0" smtClean="0"/>
              <a:t>S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Ioffe</a:t>
            </a:r>
            <a:r>
              <a:rPr lang="en-US" altLang="ko-KR" dirty="0" smtClean="0"/>
              <a:t>, C. </a:t>
            </a:r>
            <a:r>
              <a:rPr lang="en-US" altLang="ko-KR" dirty="0" err="1" smtClean="0"/>
              <a:t>Szegedy</a:t>
            </a:r>
            <a:r>
              <a:rPr lang="en-US" altLang="ko-KR" dirty="0" smtClean="0"/>
              <a:t>. “Batch Normalization: Accelerating Deep Network Training by Reducing Internal Covariate Shift”. </a:t>
            </a:r>
            <a:r>
              <a:rPr lang="en-US" altLang="zh-CN" dirty="0" smtClean="0"/>
              <a:t>In ICML,</a:t>
            </a:r>
            <a:r>
              <a:rPr lang="en-US" altLang="ko-KR" dirty="0" smtClean="0"/>
              <a:t> 2015.</a:t>
            </a:r>
          </a:p>
          <a:p>
            <a:r>
              <a:rPr lang="en-US" altLang="ko-KR" dirty="0" smtClean="0"/>
              <a:t>Slides of Deep Residual Learning @ ILSVRC &amp; COCO 2015 competitions </a:t>
            </a:r>
          </a:p>
          <a:p>
            <a:r>
              <a:rPr lang="en-US" altLang="ko-KR" dirty="0" err="1"/>
              <a:t>Kaiming</a:t>
            </a:r>
            <a:r>
              <a:rPr lang="en-US" altLang="ko-KR" dirty="0"/>
              <a:t> He, </a:t>
            </a:r>
            <a:r>
              <a:rPr lang="en-US" altLang="ko-KR" dirty="0" err="1"/>
              <a:t>Xiangyu</a:t>
            </a:r>
            <a:r>
              <a:rPr lang="en-US" altLang="ko-KR" dirty="0"/>
              <a:t> Zhang, </a:t>
            </a:r>
            <a:r>
              <a:rPr lang="en-US" altLang="ko-KR" dirty="0" err="1"/>
              <a:t>Shaoqing</a:t>
            </a:r>
            <a:r>
              <a:rPr lang="en-US" altLang="ko-KR" dirty="0"/>
              <a:t> Ren, Jian </a:t>
            </a:r>
            <a:r>
              <a:rPr lang="en-US" altLang="ko-KR" dirty="0" smtClean="0"/>
              <a:t>Sun</a:t>
            </a:r>
            <a:r>
              <a:rPr lang="en-US" altLang="ko-KR" dirty="0"/>
              <a:t>. “Identity Mappings in Deep Residual Networks”. </a:t>
            </a:r>
            <a:r>
              <a:rPr lang="en-US" altLang="ko-KR" dirty="0">
                <a:hlinkClick r:id="rId3"/>
              </a:rPr>
              <a:t>arXiv</a:t>
            </a:r>
            <a:r>
              <a:rPr lang="en-US" altLang="ko-KR" dirty="0"/>
              <a:t> </a:t>
            </a:r>
            <a:r>
              <a:rPr lang="en-US" altLang="ko-KR" dirty="0" smtClean="0"/>
              <a:t>2016. </a:t>
            </a:r>
            <a:endParaRPr lang="en-US" altLang="ko-KR" dirty="0" smtClean="0"/>
          </a:p>
          <a:p>
            <a:r>
              <a:rPr lang="en-US" dirty="0"/>
              <a:t>https://github.com/KaimingHe/deep-residual-networks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633600"/>
            <a:ext cx="9144000" cy="9144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2650" y="4486542"/>
            <a:ext cx="7886700" cy="1690421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Kaiming</a:t>
            </a:r>
            <a:r>
              <a:rPr lang="en-US" altLang="ko-KR" dirty="0" smtClean="0">
                <a:solidFill>
                  <a:schemeClr val="bg1"/>
                </a:solidFill>
              </a:rPr>
              <a:t> He</a:t>
            </a:r>
          </a:p>
          <a:p>
            <a:pPr lvl="1"/>
            <a:r>
              <a:rPr lang="en-US" altLang="ko-KR" dirty="0" err="1" smtClean="0">
                <a:solidFill>
                  <a:schemeClr val="bg1"/>
                </a:solidFill>
              </a:rPr>
              <a:t>Dehazing</a:t>
            </a:r>
            <a:r>
              <a:rPr lang="en-US" altLang="ko-KR" dirty="0" smtClean="0">
                <a:solidFill>
                  <a:schemeClr val="bg1"/>
                </a:solidFill>
              </a:rPr>
              <a:t> using dark channel prior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Guided image filter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Computer vision using machine learning…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8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“深” 的优势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35" y="1916833"/>
            <a:ext cx="7512674" cy="427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75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退化问题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24" y="1690687"/>
            <a:ext cx="9602614" cy="349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堆叠 </a:t>
            </a:r>
            <a:r>
              <a:rPr lang="en-US" altLang="zh-CN" dirty="0" smtClean="0"/>
              <a:t>3x3 </a:t>
            </a:r>
            <a:r>
              <a:rPr lang="zh-CN" altLang="en-US" dirty="0" smtClean="0"/>
              <a:t>卷积层</a:t>
            </a:r>
            <a:endParaRPr lang="en-US" altLang="zh-CN" dirty="0" smtClean="0"/>
          </a:p>
          <a:p>
            <a:r>
              <a:rPr lang="en-US" dirty="0" smtClean="0"/>
              <a:t>56</a:t>
            </a:r>
            <a:r>
              <a:rPr lang="zh-CN" altLang="en-US" dirty="0" smtClean="0"/>
              <a:t>层网络比</a:t>
            </a:r>
            <a:r>
              <a:rPr lang="en-US" altLang="zh-CN" dirty="0" smtClean="0"/>
              <a:t>20</a:t>
            </a:r>
            <a:r>
              <a:rPr lang="zh-CN" altLang="en-US" dirty="0" smtClean="0"/>
              <a:t>层</a:t>
            </a:r>
            <a:r>
              <a:rPr lang="zh-CN" altLang="en-US" b="1" dirty="0" smtClean="0">
                <a:solidFill>
                  <a:srgbClr val="FF0000"/>
                </a:solidFill>
              </a:rPr>
              <a:t>准确率低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退化问题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09750"/>
            <a:ext cx="10820400" cy="32385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共性问题，各大数据集都有观察到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3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梯度弥散</a:t>
            </a:r>
            <a:r>
              <a:rPr lang="en-US" altLang="zh-CN" dirty="0" smtClean="0"/>
              <a:t>/</a:t>
            </a:r>
            <a:r>
              <a:rPr lang="zh-CN" altLang="en-US" dirty="0" smtClean="0"/>
              <a:t>爆炸</a:t>
            </a:r>
            <a:endParaRPr lang="en-US" altLang="zh-CN" dirty="0" smtClean="0"/>
          </a:p>
          <a:p>
            <a:r>
              <a:rPr lang="zh-CN" altLang="en-US" dirty="0"/>
              <a:t>过拟</a:t>
            </a:r>
            <a:r>
              <a:rPr lang="zh-CN" altLang="en-US" dirty="0" smtClean="0"/>
              <a:t>合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07" y="1690688"/>
            <a:ext cx="316821" cy="55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75" y="2314942"/>
            <a:ext cx="656681" cy="49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6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1600200"/>
          </a:xfrm>
        </p:spPr>
        <p:txBody>
          <a:bodyPr/>
          <a:lstStyle/>
          <a:p>
            <a:r>
              <a:rPr lang="zh-CN" altLang="en-US" dirty="0" smtClean="0"/>
              <a:t>梯度弥散</a:t>
            </a:r>
            <a:r>
              <a:rPr lang="en-US" altLang="zh-CN" dirty="0"/>
              <a:t>/</a:t>
            </a:r>
            <a:r>
              <a:rPr lang="zh-CN" altLang="en-US" dirty="0"/>
              <a:t>爆炸</a:t>
            </a:r>
            <a:r>
              <a:rPr lang="zh-CN" altLang="en-US" dirty="0" smtClean="0"/>
              <a:t>的解药</a:t>
            </a:r>
            <a:endParaRPr lang="en-US" dirty="0"/>
          </a:p>
        </p:txBody>
      </p:sp>
      <p:pic>
        <p:nvPicPr>
          <p:cNvPr id="6" name="Picture 2" descr="D:\Felix\Desktop\Deep Learning Presentation Folder\Figure-3-Graph-of-the-Logistic-function-and-its-derivative-fun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68" y="2060849"/>
            <a:ext cx="4536504" cy="36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数层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ReLU</a:t>
            </a:r>
            <a:r>
              <a:rPr lang="zh-CN" altLang="en-US" dirty="0" smtClean="0"/>
              <a:t>解决梯度弥散</a:t>
            </a:r>
            <a:endParaRPr lang="en-US" altLang="zh-CN" dirty="0" smtClean="0"/>
          </a:p>
          <a:p>
            <a:pPr lvl="1"/>
            <a:r>
              <a:rPr lang="en-US" altLang="zh-CN" dirty="0"/>
              <a:t>Dropout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zh-CN" altLang="en-US" dirty="0"/>
              <a:t>批量归一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100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残差网络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307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批量归一化 </a:t>
            </a:r>
            <a:r>
              <a:rPr lang="en-US" altLang="zh-CN" dirty="0" smtClean="0"/>
              <a:t>(Batch Normalization)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解</a:t>
            </a:r>
            <a:r>
              <a:rPr lang="zh-CN" altLang="en-US" dirty="0" smtClean="0"/>
              <a:t>决了梯度弥散</a:t>
            </a:r>
            <a:r>
              <a:rPr lang="en-US" altLang="zh-CN" dirty="0" smtClean="0"/>
              <a:t>/</a:t>
            </a:r>
            <a:r>
              <a:rPr lang="zh-CN" altLang="en-US" dirty="0" smtClean="0"/>
              <a:t>爆炸的问题</a:t>
            </a:r>
            <a:endParaRPr lang="en-US" altLang="zh-CN" dirty="0" smtClean="0"/>
          </a:p>
          <a:p>
            <a:r>
              <a:rPr lang="zh-CN" altLang="en-US" dirty="0" smtClean="0"/>
              <a:t>大幅加快</a:t>
            </a:r>
            <a:r>
              <a:rPr lang="en-US" altLang="zh-CN" dirty="0" smtClean="0"/>
              <a:t>(</a:t>
            </a:r>
            <a:r>
              <a:rPr lang="zh-CN" altLang="en-US" dirty="0" smtClean="0"/>
              <a:t>很多倍</a:t>
            </a:r>
            <a:r>
              <a:rPr lang="en-US" altLang="zh-CN" dirty="0" smtClean="0"/>
              <a:t>)</a:t>
            </a:r>
            <a:r>
              <a:rPr lang="zh-CN" altLang="en-US" dirty="0" smtClean="0"/>
              <a:t>大型卷积网络的训练速度</a:t>
            </a:r>
            <a:endParaRPr lang="en-US" altLang="zh-CN" dirty="0" smtClean="0"/>
          </a:p>
          <a:p>
            <a:r>
              <a:rPr lang="zh-CN" altLang="en-US" dirty="0" smtClean="0"/>
              <a:t>大幅提升收敛后的分类准确率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原理介绍：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对每一个</a:t>
            </a:r>
            <a:r>
              <a:rPr lang="en-US" altLang="zh-CN" dirty="0" smtClean="0"/>
              <a:t>mini-batch</a:t>
            </a:r>
            <a:r>
              <a:rPr lang="zh-CN" altLang="en-US" dirty="0" smtClean="0"/>
              <a:t>数据的内部进行标准化处理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使输出规范化到</a:t>
            </a:r>
            <a:r>
              <a:rPr lang="en-US" altLang="zh-CN" dirty="0" smtClean="0"/>
              <a:t>N(0,1)</a:t>
            </a:r>
            <a:r>
              <a:rPr lang="zh-CN" altLang="en-US" dirty="0" smtClean="0"/>
              <a:t>的正太分布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减少了内部神经元分布的改变（</a:t>
            </a:r>
            <a:r>
              <a:rPr lang="en-US" altLang="zh-CN" dirty="0" smtClean="0"/>
              <a:t>Internal Covariate Shift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可无缝集成到向后传播 </a:t>
            </a:r>
            <a:r>
              <a:rPr lang="en-US" altLang="zh-CN" dirty="0" smtClean="0"/>
              <a:t>(BP)</a:t>
            </a:r>
            <a:r>
              <a:rPr lang="zh-CN" altLang="en-US" dirty="0" smtClean="0"/>
              <a:t>算法</a:t>
            </a:r>
            <a:r>
              <a:rPr lang="zh-CN" altLang="en-US" dirty="0"/>
              <a:t>里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0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批量归一化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2" y="2346146"/>
            <a:ext cx="54197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upload-images.jianshu.io/upload_images/3970488-c631fa20a4cd32a9.png?imageMogr2/auto-orient/strip%7CimageView2/2/w/6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137" y="2424300"/>
            <a:ext cx="6619875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0412" y="190934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前向传播过程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80137" y="192003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反</a:t>
            </a:r>
            <a:r>
              <a:rPr lang="en-US" dirty="0" err="1" smtClean="0"/>
              <a:t>向传播过程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608</Words>
  <Application>Microsoft Office PowerPoint</Application>
  <PresentationFormat>Widescreen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Malgun Gothic</vt:lpstr>
      <vt:lpstr>Arial</vt:lpstr>
      <vt:lpstr>Calibri</vt:lpstr>
      <vt:lpstr>Calibri Light</vt:lpstr>
      <vt:lpstr>Wingdings</vt:lpstr>
      <vt:lpstr>Office Theme</vt:lpstr>
      <vt:lpstr>ResNet</vt:lpstr>
      <vt:lpstr>PowerPoint Presentation</vt:lpstr>
      <vt:lpstr>“深” 的优势</vt:lpstr>
      <vt:lpstr>退化问题</vt:lpstr>
      <vt:lpstr>退化问题</vt:lpstr>
      <vt:lpstr>为何？</vt:lpstr>
      <vt:lpstr>梯度弥散/爆炸的解药</vt:lpstr>
      <vt:lpstr>批量归一化 (Batch Normalization)</vt:lpstr>
      <vt:lpstr>批量归一化</vt:lpstr>
      <vt:lpstr>残差网络</vt:lpstr>
      <vt:lpstr>残差模块 (Residual Learning)</vt:lpstr>
      <vt:lpstr>设计理念</vt:lpstr>
      <vt:lpstr>ResNet vs. 一般深度网络</vt:lpstr>
      <vt:lpstr>ResNet vs. 一般深度网络</vt:lpstr>
      <vt:lpstr>DEMO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</dc:title>
  <dc:creator>Yang Liu</dc:creator>
  <cp:lastModifiedBy>Yang Liu</cp:lastModifiedBy>
  <cp:revision>54</cp:revision>
  <dcterms:created xsi:type="dcterms:W3CDTF">2018-01-03T04:17:18Z</dcterms:created>
  <dcterms:modified xsi:type="dcterms:W3CDTF">2018-01-04T03:49:51Z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2018-01-03T04:17:28.8498730Z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