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6" r:id="rId4"/>
    <p:sldId id="259" r:id="rId5"/>
    <p:sldId id="258" r:id="rId6"/>
    <p:sldId id="263" r:id="rId7"/>
    <p:sldId id="265" r:id="rId8"/>
    <p:sldId id="264"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3265" autoAdjust="0"/>
  </p:normalViewPr>
  <p:slideViewPr>
    <p:cSldViewPr snapToGrid="0">
      <p:cViewPr varScale="1">
        <p:scale>
          <a:sx n="99" d="100"/>
          <a:sy n="99" d="100"/>
        </p:scale>
        <p:origin x="1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42993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11</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54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r>
              <a:rPr lang="en-US" sz="1200" b="0" i="1" kern="1200" dirty="0" smtClean="0">
                <a:solidFill>
                  <a:schemeClr val="tx1"/>
                </a:solidFill>
                <a:effectLst/>
                <a:latin typeface="+mn-lt"/>
                <a:ea typeface="+mn-ea"/>
                <a:cs typeface="+mn-cs"/>
              </a:rPr>
              <a:t>.</a:t>
            </a:r>
          </a:p>
          <a:p>
            <a:endParaRPr lang="en-US"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Geoffrey Hinton</a:t>
            </a:r>
            <a:r>
              <a:rPr lang="en-US" altLang="zh-CN" sz="1200" b="0" i="1" kern="1200" baseline="0" dirty="0" smtClean="0">
                <a:solidFill>
                  <a:schemeClr val="tx1"/>
                </a:solidFill>
                <a:effectLst/>
                <a:latin typeface="+mn-lt"/>
                <a:ea typeface="+mn-ea"/>
                <a:cs typeface="+mn-cs"/>
              </a:rPr>
              <a:t> talk “What is wrong with convolutional neural nets ?”</a:t>
            </a:r>
            <a:endParaRPr lang="en-US" sz="1200" b="0" i="1" kern="1200" dirty="0" smtClean="0">
              <a:solidFill>
                <a:schemeClr val="tx1"/>
              </a:solidFill>
              <a:effectLst/>
              <a:latin typeface="+mn-lt"/>
              <a:ea typeface="+mn-ea"/>
              <a:cs typeface="+mn-cs"/>
            </a:endParaRPr>
          </a:p>
          <a:p>
            <a:r>
              <a:rPr lang="en-US" dirty="0" smtClean="0"/>
              <a:t>https://www.youtube.com/watch?v=rTawFwUvnLE</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你可以轻易辨识出这是自由女神像，尽管所有的图像显示的角度都不一样。这是因为你脑中的自由女神像的内部表示并不依赖视角。</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171351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29851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rTawFwUvn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medium.com/ai%C2%B3-theory-practice-business/understanding-hintons-capsule-networks-part-i-intuition-b4b559d1159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cWzi38-vDbE" TargetMode="External"/><Relationship Id="rId7" Type="http://schemas.openxmlformats.org/officeDocument/2006/relationships/hyperlink" Target="https://www.youtube.com/watch?v=rTawFwUvn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W86H4DpFnLY"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Tree>
    <p:extLst>
      <p:ext uri="{BB962C8B-B14F-4D97-AF65-F5344CB8AC3E}">
        <p14:creationId xmlns:p14="http://schemas.microsoft.com/office/powerpoint/2010/main" val="227414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02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altLang="zh-CN" i="1" dirty="0" smtClean="0"/>
              <a:t>Geoffrey </a:t>
            </a:r>
            <a:r>
              <a:rPr lang="en-US" altLang="zh-CN" i="1" dirty="0"/>
              <a:t>Hinton talk “</a:t>
            </a:r>
            <a:r>
              <a:rPr lang="en-US" altLang="zh-CN" i="1" dirty="0">
                <a:hlinkClick r:id="rId3"/>
              </a:rPr>
              <a:t>What is wrong with convolutional neural nets </a:t>
            </a:r>
            <a:r>
              <a:rPr lang="en-US" altLang="zh-CN" i="1" dirty="0" smtClean="0">
                <a:hlinkClick r:id="rId3"/>
              </a:rPr>
              <a:t>?</a:t>
            </a:r>
            <a:r>
              <a:rPr lang="en-US" altLang="zh-CN" i="1" dirty="0" smtClean="0"/>
              <a:t>”</a:t>
            </a:r>
            <a:endParaRPr lang="en-US" b="1" dirty="0" smtClean="0">
              <a:hlinkClick r:id="rId4"/>
            </a:endParaRPr>
          </a:p>
          <a:p>
            <a:r>
              <a:rPr lang="en-US" b="1" dirty="0" smtClean="0">
                <a:hlinkClick r:id="rId4"/>
              </a:rPr>
              <a:t>Understanding </a:t>
            </a:r>
            <a:r>
              <a:rPr lang="en-US" b="1" dirty="0">
                <a:hlinkClick r:id="rId4"/>
              </a:rPr>
              <a:t>Hinton’s Capsule Networks</a:t>
            </a:r>
            <a:r>
              <a:rPr lang="en-US" b="1" dirty="0"/>
              <a:t>. </a:t>
            </a:r>
            <a:r>
              <a:rPr lang="en-US" b="1" dirty="0"/>
              <a:t>Max </a:t>
            </a:r>
            <a:r>
              <a:rPr lang="en-US" b="1" dirty="0" err="1"/>
              <a:t>Pechyonkin</a:t>
            </a:r>
            <a:endParaRPr lang="en-US" dirty="0"/>
          </a:p>
        </p:txBody>
      </p:sp>
    </p:spTree>
    <p:extLst>
      <p:ext uri="{BB962C8B-B14F-4D97-AF65-F5344CB8AC3E}">
        <p14:creationId xmlns:p14="http://schemas.microsoft.com/office/powerpoint/2010/main" val="246148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深度学习三巨头</a:t>
            </a:r>
            <a:endParaRPr lang="en-US" dirty="0"/>
          </a:p>
        </p:txBody>
      </p:sp>
      <p:pic>
        <p:nvPicPr>
          <p:cNvPr id="4" name="Picture 3">
            <a:hlinkClick r:id="rId3"/>
          </p:cNvPr>
          <p:cNvPicPr>
            <a:picLocks noChangeAspect="1"/>
          </p:cNvPicPr>
          <p:nvPr/>
        </p:nvPicPr>
        <p:blipFill>
          <a:blip r:embed="rId4"/>
          <a:stretch>
            <a:fillRect/>
          </a:stretch>
        </p:blipFill>
        <p:spPr>
          <a:xfrm>
            <a:off x="235194" y="3207358"/>
            <a:ext cx="1733550" cy="1762125"/>
          </a:xfrm>
          <a:prstGeom prst="rect">
            <a:avLst/>
          </a:prstGeom>
        </p:spPr>
      </p:pic>
      <p:sp>
        <p:nvSpPr>
          <p:cNvPr id="5" name="TextBox 4"/>
          <p:cNvSpPr txBox="1"/>
          <p:nvPr/>
        </p:nvSpPr>
        <p:spPr>
          <a:xfrm>
            <a:off x="235194" y="4969483"/>
            <a:ext cx="1269194" cy="369332"/>
          </a:xfrm>
          <a:prstGeom prst="rect">
            <a:avLst/>
          </a:prstGeom>
          <a:noFill/>
        </p:spPr>
        <p:txBody>
          <a:bodyPr wrap="none" rtlCol="0">
            <a:spAutoFit/>
          </a:bodyPr>
          <a:lstStyle/>
          <a:p>
            <a:r>
              <a:rPr lang="en-US" altLang="zh-CN" dirty="0" smtClean="0"/>
              <a:t>Yan</a:t>
            </a:r>
            <a:r>
              <a:rPr lang="en-US" dirty="0" smtClean="0"/>
              <a:t>n </a:t>
            </a:r>
            <a:r>
              <a:rPr lang="en-US" dirty="0" err="1" smtClean="0"/>
              <a:t>LeCun</a:t>
            </a:r>
            <a:endParaRPr lang="en-US" dirty="0"/>
          </a:p>
        </p:txBody>
      </p:sp>
      <p:pic>
        <p:nvPicPr>
          <p:cNvPr id="6" name="Picture 5">
            <a:hlinkClick r:id="rId5"/>
          </p:cNvPr>
          <p:cNvPicPr>
            <a:picLocks noChangeAspect="1"/>
          </p:cNvPicPr>
          <p:nvPr/>
        </p:nvPicPr>
        <p:blipFill>
          <a:blip r:embed="rId6"/>
          <a:stretch>
            <a:fillRect/>
          </a:stretch>
        </p:blipFill>
        <p:spPr>
          <a:xfrm>
            <a:off x="2802549" y="4114429"/>
            <a:ext cx="1504950" cy="1724025"/>
          </a:xfrm>
          <a:prstGeom prst="rect">
            <a:avLst/>
          </a:prstGeom>
        </p:spPr>
      </p:pic>
      <p:sp>
        <p:nvSpPr>
          <p:cNvPr id="7" name="Rectangle 6"/>
          <p:cNvSpPr/>
          <p:nvPr/>
        </p:nvSpPr>
        <p:spPr>
          <a:xfrm>
            <a:off x="2802549" y="5790069"/>
            <a:ext cx="1544397" cy="369332"/>
          </a:xfrm>
          <a:prstGeom prst="rect">
            <a:avLst/>
          </a:prstGeom>
        </p:spPr>
        <p:txBody>
          <a:bodyPr wrap="none">
            <a:spAutoFit/>
          </a:bodyPr>
          <a:lstStyle/>
          <a:p>
            <a:r>
              <a:rPr lang="en-US" dirty="0" err="1"/>
              <a:t>Yoshua</a:t>
            </a:r>
            <a:r>
              <a:rPr lang="en-US" dirty="0"/>
              <a:t> </a:t>
            </a:r>
            <a:r>
              <a:rPr lang="en-US" dirty="0" err="1"/>
              <a:t>Bengio</a:t>
            </a:r>
            <a:endParaRPr lang="en-US" dirty="0"/>
          </a:p>
        </p:txBody>
      </p:sp>
      <p:pic>
        <p:nvPicPr>
          <p:cNvPr id="8" name="Picture 7">
            <a:hlinkClick r:id="rId7"/>
          </p:cNvPr>
          <p:cNvPicPr>
            <a:picLocks noChangeAspect="1"/>
          </p:cNvPicPr>
          <p:nvPr/>
        </p:nvPicPr>
        <p:blipFill>
          <a:blip r:embed="rId8"/>
          <a:stretch>
            <a:fillRect/>
          </a:stretch>
        </p:blipFill>
        <p:spPr>
          <a:xfrm>
            <a:off x="2617910" y="1731411"/>
            <a:ext cx="1314450" cy="1733550"/>
          </a:xfrm>
          <a:prstGeom prst="rect">
            <a:avLst/>
          </a:prstGeom>
        </p:spPr>
      </p:pic>
      <p:sp>
        <p:nvSpPr>
          <p:cNvPr id="9" name="Rectangle 8"/>
          <p:cNvSpPr/>
          <p:nvPr/>
        </p:nvSpPr>
        <p:spPr>
          <a:xfrm>
            <a:off x="2617910" y="3441563"/>
            <a:ext cx="1690014" cy="369332"/>
          </a:xfrm>
          <a:prstGeom prst="rect">
            <a:avLst/>
          </a:prstGeom>
        </p:spPr>
        <p:txBody>
          <a:bodyPr wrap="none">
            <a:spAutoFit/>
          </a:bodyPr>
          <a:lstStyle/>
          <a:p>
            <a:r>
              <a:rPr lang="en-US" dirty="0"/>
              <a:t>Geoffrey Hinton</a:t>
            </a:r>
          </a:p>
        </p:txBody>
      </p:sp>
      <p:sp>
        <p:nvSpPr>
          <p:cNvPr id="10" name="Rectangle 9"/>
          <p:cNvSpPr/>
          <p:nvPr/>
        </p:nvSpPr>
        <p:spPr>
          <a:xfrm>
            <a:off x="3932360" y="1731411"/>
            <a:ext cx="1269515" cy="830997"/>
          </a:xfrm>
          <a:prstGeom prst="rect">
            <a:avLst/>
          </a:prstGeom>
        </p:spPr>
        <p:txBody>
          <a:bodyPr wrap="none">
            <a:spAutoFit/>
          </a:bodyPr>
          <a:lstStyle/>
          <a:p>
            <a:r>
              <a:rPr lang="en-US" sz="1200" dirty="0"/>
              <a:t>Back </a:t>
            </a:r>
            <a:r>
              <a:rPr lang="en-US" sz="1200" dirty="0" smtClean="0"/>
              <a:t>Propagation</a:t>
            </a:r>
          </a:p>
          <a:p>
            <a:r>
              <a:rPr lang="en-US" sz="1200" dirty="0" smtClean="0"/>
              <a:t>RBM</a:t>
            </a:r>
          </a:p>
          <a:p>
            <a:r>
              <a:rPr lang="en-US" sz="1200" dirty="0" err="1" smtClean="0"/>
              <a:t>ReLU</a:t>
            </a:r>
            <a:endParaRPr lang="en-US" sz="1200" dirty="0" smtClean="0"/>
          </a:p>
          <a:p>
            <a:r>
              <a:rPr lang="en-US" sz="1200" dirty="0" smtClean="0"/>
              <a:t>Dropout</a:t>
            </a:r>
            <a:endParaRPr lang="en-US" sz="1200" dirty="0"/>
          </a:p>
        </p:txBody>
      </p:sp>
      <p:sp>
        <p:nvSpPr>
          <p:cNvPr id="11" name="Rectangle 10"/>
          <p:cNvSpPr/>
          <p:nvPr/>
        </p:nvSpPr>
        <p:spPr>
          <a:xfrm>
            <a:off x="2006841" y="4273598"/>
            <a:ext cx="465192" cy="276999"/>
          </a:xfrm>
          <a:prstGeom prst="rect">
            <a:avLst/>
          </a:prstGeom>
        </p:spPr>
        <p:txBody>
          <a:bodyPr wrap="none">
            <a:spAutoFit/>
          </a:bodyPr>
          <a:lstStyle/>
          <a:p>
            <a:r>
              <a:rPr lang="en-US" altLang="zh-CN" sz="1200" dirty="0" smtClean="0"/>
              <a:t>CNN</a:t>
            </a:r>
            <a:endParaRPr lang="en-US" dirty="0"/>
          </a:p>
        </p:txBody>
      </p:sp>
      <p:sp>
        <p:nvSpPr>
          <p:cNvPr id="13" name="Rectangle 12"/>
          <p:cNvSpPr/>
          <p:nvPr/>
        </p:nvSpPr>
        <p:spPr>
          <a:xfrm>
            <a:off x="4346946" y="4952318"/>
            <a:ext cx="795218" cy="646331"/>
          </a:xfrm>
          <a:prstGeom prst="rect">
            <a:avLst/>
          </a:prstGeom>
        </p:spPr>
        <p:txBody>
          <a:bodyPr wrap="none">
            <a:spAutoFit/>
          </a:bodyPr>
          <a:lstStyle/>
          <a:p>
            <a:r>
              <a:rPr lang="en-US" altLang="zh-CN" sz="1200" dirty="0" smtClean="0"/>
              <a:t>RNN</a:t>
            </a:r>
          </a:p>
          <a:p>
            <a:r>
              <a:rPr lang="en-US" altLang="zh-CN" sz="1200" dirty="0"/>
              <a:t>w</a:t>
            </a:r>
            <a:r>
              <a:rPr lang="en-US" sz="1200" dirty="0" smtClean="0"/>
              <a:t>ord2vec</a:t>
            </a:r>
          </a:p>
          <a:p>
            <a:r>
              <a:rPr lang="en-US" sz="1200" dirty="0"/>
              <a:t>CIFAR</a:t>
            </a:r>
          </a:p>
        </p:txBody>
      </p:sp>
      <p:sp>
        <p:nvSpPr>
          <p:cNvPr id="14" name="TextBox 13"/>
          <p:cNvSpPr txBox="1"/>
          <p:nvPr/>
        </p:nvSpPr>
        <p:spPr>
          <a:xfrm>
            <a:off x="5465350" y="949099"/>
            <a:ext cx="6726650" cy="3139321"/>
          </a:xfrm>
          <a:prstGeom prst="rect">
            <a:avLst/>
          </a:prstGeom>
          <a:noFill/>
        </p:spPr>
        <p:txBody>
          <a:bodyPr wrap="none" rtlCol="0">
            <a:spAutoFit/>
          </a:bodyPr>
          <a:lstStyle/>
          <a:p>
            <a:r>
              <a:rPr lang="en-US" dirty="0" smtClean="0"/>
              <a:t>“All of these AI systems we see, none of them is ‘real’ AI.</a:t>
            </a:r>
          </a:p>
          <a:p>
            <a:r>
              <a:rPr lang="en-US" dirty="0" smtClean="0"/>
              <a:t>                                          -- Josh </a:t>
            </a:r>
            <a:r>
              <a:rPr lang="en-US" dirty="0" err="1" smtClean="0"/>
              <a:t>Tennenbaum</a:t>
            </a:r>
            <a:r>
              <a:rPr lang="en-US" dirty="0" smtClean="0"/>
              <a:t> at CCN 2017</a:t>
            </a:r>
          </a:p>
          <a:p>
            <a:endParaRPr lang="en-US" dirty="0"/>
          </a:p>
          <a:p>
            <a:endParaRPr lang="en-US" dirty="0" smtClean="0"/>
          </a:p>
          <a:p>
            <a:r>
              <a:rPr lang="en-US" dirty="0" smtClean="0"/>
              <a:t>The brain learns with an efficiency that none of our machine</a:t>
            </a:r>
          </a:p>
          <a:p>
            <a:r>
              <a:rPr lang="en-US" dirty="0" smtClean="0"/>
              <a:t> learning methods can match.</a:t>
            </a:r>
          </a:p>
          <a:p>
            <a:pPr marL="285750" indent="-285750">
              <a:buFont typeface="Arial" panose="020B0604020202020204" pitchFamily="34" charset="0"/>
              <a:buChar char="•"/>
            </a:pPr>
            <a:r>
              <a:rPr lang="en-US" dirty="0" smtClean="0"/>
              <a:t>Out supervised learning system require large numbers of examples</a:t>
            </a:r>
          </a:p>
          <a:p>
            <a:pPr marL="285750" indent="-285750">
              <a:buFont typeface="Arial" panose="020B0604020202020204" pitchFamily="34" charset="0"/>
              <a:buChar char="•"/>
            </a:pPr>
            <a:r>
              <a:rPr lang="en-US" dirty="0" smtClean="0"/>
              <a:t>Our reinforcement learning systems require millions of trials</a:t>
            </a:r>
          </a:p>
          <a:p>
            <a:pPr marL="285750" indent="-285750">
              <a:buFont typeface="Arial" panose="020B0604020202020204" pitchFamily="34" charset="0"/>
              <a:buChar char="•"/>
            </a:pPr>
            <a:r>
              <a:rPr lang="en-US" dirty="0" smtClean="0"/>
              <a:t>That’s why we don’t have robots that as agile as a cat or a rat</a:t>
            </a:r>
          </a:p>
          <a:p>
            <a:pPr marL="285750" indent="-285750">
              <a:buFont typeface="Arial" panose="020B0604020202020204" pitchFamily="34" charset="0"/>
              <a:buChar char="•"/>
            </a:pPr>
            <a:r>
              <a:rPr lang="en-US" dirty="0" smtClean="0"/>
              <a:t>That’s why we don’t have dialog systems that have common sense</a:t>
            </a:r>
          </a:p>
          <a:p>
            <a:r>
              <a:rPr lang="en-US" dirty="0"/>
              <a:t> </a:t>
            </a:r>
            <a:r>
              <a:rPr lang="en-US" dirty="0" smtClean="0"/>
              <a:t>                                         -- Yan </a:t>
            </a:r>
            <a:r>
              <a:rPr lang="en-US" dirty="0" err="1" smtClean="0"/>
              <a:t>LeCun</a:t>
            </a:r>
            <a:r>
              <a:rPr lang="en-US" dirty="0" smtClean="0"/>
              <a:t> </a:t>
            </a:r>
            <a:r>
              <a:rPr lang="en-US" dirty="0"/>
              <a:t>at CCN 2017</a:t>
            </a:r>
            <a:endParaRPr lang="en-US" dirty="0" smtClean="0"/>
          </a:p>
        </p:txBody>
      </p:sp>
    </p:spTree>
    <p:extLst>
      <p:ext uri="{BB962C8B-B14F-4D97-AF65-F5344CB8AC3E}">
        <p14:creationId xmlns:p14="http://schemas.microsoft.com/office/powerpoint/2010/main" val="306290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r>
              <a:rPr lang="zh-CN" altLang="en-US" dirty="0" smtClean="0"/>
              <a:t>借助双目视觉，人类大脑解析出空间关系。</a:t>
            </a:r>
            <a:endParaRPr lang="en-US" dirty="0"/>
          </a:p>
        </p:txBody>
      </p:sp>
      <p:pic>
        <p:nvPicPr>
          <p:cNvPr id="4" name="Picture 3"/>
          <p:cNvPicPr>
            <a:picLocks noChangeAspect="1"/>
          </p:cNvPicPr>
          <p:nvPr/>
        </p:nvPicPr>
        <p:blipFill>
          <a:blip r:embed="rId3"/>
          <a:stretch>
            <a:fillRect/>
          </a:stretch>
        </p:blipFill>
        <p:spPr>
          <a:xfrm>
            <a:off x="8656971" y="4081362"/>
            <a:ext cx="2867025" cy="2333625"/>
          </a:xfrm>
          <a:prstGeom prst="rect">
            <a:avLst/>
          </a:prstGeom>
        </p:spPr>
      </p:pic>
      <p:pic>
        <p:nvPicPr>
          <p:cNvPr id="5" name="Picture 4"/>
          <p:cNvPicPr>
            <a:picLocks noChangeAspect="1"/>
          </p:cNvPicPr>
          <p:nvPr/>
        </p:nvPicPr>
        <p:blipFill>
          <a:blip r:embed="rId4"/>
          <a:stretch>
            <a:fillRect/>
          </a:stretch>
        </p:blipFill>
        <p:spPr>
          <a:xfrm>
            <a:off x="991452" y="3447169"/>
            <a:ext cx="7247549" cy="3109220"/>
          </a:xfrm>
          <a:prstGeom prst="rect">
            <a:avLst/>
          </a:prstGeom>
        </p:spPr>
      </p:pic>
    </p:spTree>
    <p:extLst>
      <p:ext uri="{BB962C8B-B14F-4D97-AF65-F5344CB8AC3E}">
        <p14:creationId xmlns:p14="http://schemas.microsoft.com/office/powerpoint/2010/main" val="22740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a:t>
            </a:r>
            <a:r>
              <a:rPr lang="zh-CN" altLang="en-US" dirty="0"/>
              <a:t>缘起</a:t>
            </a:r>
            <a:endParaRPr lang="en-US" dirty="0"/>
          </a:p>
        </p:txBody>
      </p:sp>
      <p:sp>
        <p:nvSpPr>
          <p:cNvPr id="3" name="Content Placeholder 2"/>
          <p:cNvSpPr>
            <a:spLocks noGrp="1"/>
          </p:cNvSpPr>
          <p:nvPr>
            <p:ph idx="1"/>
          </p:nvPr>
        </p:nvSpPr>
        <p:spPr>
          <a:xfrm>
            <a:off x="838200" y="1825625"/>
            <a:ext cx="10776438" cy="4351338"/>
          </a:xfrm>
        </p:spPr>
        <p:txBody>
          <a:bodyPr/>
          <a:lstStyle/>
          <a:p>
            <a:r>
              <a:rPr lang="en-US" dirty="0" smtClean="0"/>
              <a:t>Hinton</a:t>
            </a:r>
            <a:r>
              <a:rPr lang="zh-CN" altLang="en-US" dirty="0" smtClean="0"/>
              <a:t>直觉</a:t>
            </a:r>
            <a:r>
              <a:rPr lang="en-US" altLang="zh-CN" dirty="0" smtClean="0"/>
              <a:t>:</a:t>
            </a:r>
          </a:p>
          <a:p>
            <a:pPr lvl="1"/>
            <a:r>
              <a:rPr lang="zh-CN" altLang="en-US" dirty="0" smtClean="0"/>
              <a:t>神经网络中层次太少了（</a:t>
            </a:r>
            <a:r>
              <a:rPr lang="en-US" altLang="zh-CN" dirty="0" smtClean="0"/>
              <a:t>Neurons, Layers, Whole Nets</a:t>
            </a:r>
            <a:r>
              <a:rPr lang="zh-CN" altLang="en-US" dirty="0" smtClean="0"/>
              <a:t>）</a:t>
            </a:r>
            <a:endParaRPr lang="en-US" altLang="zh-CN" dirty="0" smtClean="0"/>
          </a:p>
          <a:p>
            <a:pPr lvl="1"/>
            <a:r>
              <a:rPr lang="zh-CN" altLang="en-US" dirty="0" smtClean="0"/>
              <a:t>得在层和神经元之间加个层次：“</a:t>
            </a:r>
            <a:r>
              <a:rPr lang="zh-CN" altLang="en-US" dirty="0"/>
              <a:t>胶囊</a:t>
            </a:r>
            <a:r>
              <a:rPr lang="zh-CN" altLang="en-US" dirty="0" smtClean="0"/>
              <a:t>”，胶囊有内部结构，输出向量。</a:t>
            </a:r>
            <a:endParaRPr lang="en-US" altLang="zh-CN" dirty="0" smtClean="0"/>
          </a:p>
          <a:p>
            <a:r>
              <a:rPr lang="zh-CN" altLang="en-US" dirty="0"/>
              <a:t>每</a:t>
            </a:r>
            <a:r>
              <a:rPr lang="zh-CN" altLang="en-US" dirty="0" smtClean="0"/>
              <a:t>个胶囊探测和感知一个实体。以视觉为例，胶囊输出：</a:t>
            </a:r>
            <a:r>
              <a:rPr lang="en-US" altLang="zh-CN" dirty="0" smtClean="0"/>
              <a:t>1.</a:t>
            </a:r>
            <a:r>
              <a:rPr lang="zh-CN" altLang="en-US" dirty="0" smtClean="0"/>
              <a:t>某对象存在的概率；</a:t>
            </a:r>
            <a:r>
              <a:rPr lang="en-US" altLang="zh-CN" dirty="0" smtClean="0"/>
              <a:t>2.</a:t>
            </a:r>
            <a:r>
              <a:rPr lang="zh-CN" altLang="en-US" dirty="0" smtClean="0"/>
              <a:t>对象各种属性，如：位置、姿态、缩放、形变、速度、颜色等。</a:t>
            </a:r>
            <a:endParaRPr lang="en-US" dirty="0"/>
          </a:p>
        </p:txBody>
      </p:sp>
      <p:pic>
        <p:nvPicPr>
          <p:cNvPr id="6146" name="Picture 2" descr="https://cdn-images-1.medium.com/max/2000/1*gkRl9_6LK9ZqNF0ttv2kFA.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167" y="4713181"/>
            <a:ext cx="6286500" cy="181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囊原理</a:t>
            </a:r>
            <a:endParaRPr lang="en-US" dirty="0"/>
          </a:p>
        </p:txBody>
      </p:sp>
      <p:sp>
        <p:nvSpPr>
          <p:cNvPr id="3" name="Content Placeholder 2"/>
          <p:cNvSpPr>
            <a:spLocks noGrp="1"/>
          </p:cNvSpPr>
          <p:nvPr>
            <p:ph idx="1"/>
          </p:nvPr>
        </p:nvSpPr>
        <p:spPr/>
        <p:txBody>
          <a:bodyPr/>
          <a:lstStyle/>
          <a:p>
            <a:r>
              <a:rPr lang="zh-CN" altLang="en-US" dirty="0"/>
              <a:t>胶囊引入了一个用于深度学习的新构件，以更好地建模神经网络中内部知识表示的分层关系</a:t>
            </a:r>
            <a:r>
              <a:rPr lang="zh-CN" altLang="en-US" dirty="0" smtClean="0"/>
              <a:t>。</a:t>
            </a:r>
            <a:endParaRPr lang="en-US" altLang="zh-CN" dirty="0" smtClean="0"/>
          </a:p>
          <a:p>
            <a:endParaRPr lang="en-US" altLang="zh-CN" dirty="0" smtClean="0"/>
          </a:p>
        </p:txBody>
      </p:sp>
      <p:pic>
        <p:nvPicPr>
          <p:cNvPr id="4098"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2" y="2846261"/>
            <a:ext cx="96678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61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5959</TotalTime>
  <Words>1051</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Arial</vt:lpstr>
      <vt:lpstr>Calibri</vt:lpstr>
      <vt:lpstr>Calibri Light</vt:lpstr>
      <vt:lpstr>Office Theme</vt:lpstr>
      <vt:lpstr>CapsNet</vt:lpstr>
      <vt:lpstr>介绍</vt:lpstr>
      <vt:lpstr>深度学习三巨头</vt:lpstr>
      <vt:lpstr>CNN（卷积神经网络）</vt:lpstr>
      <vt:lpstr>CNN 的缺陷</vt:lpstr>
      <vt:lpstr>三维重建</vt:lpstr>
      <vt:lpstr>胶囊缘起</vt:lpstr>
      <vt:lpstr>胶囊原理</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42</cp:revision>
  <dcterms:created xsi:type="dcterms:W3CDTF">2017-12-22T04:32:10Z</dcterms:created>
  <dcterms:modified xsi:type="dcterms:W3CDTF">2017-12-26T08:39:07Z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