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0" r:id="rId4"/>
    <p:sldId id="261" r:id="rId5"/>
    <p:sldId id="268" r:id="rId6"/>
    <p:sldId id="269" r:id="rId7"/>
    <p:sldId id="262" r:id="rId8"/>
    <p:sldId id="257" r:id="rId9"/>
    <p:sldId id="263" r:id="rId10"/>
    <p:sldId id="274" r:id="rId11"/>
    <p:sldId id="264" r:id="rId12"/>
    <p:sldId id="272" r:id="rId13"/>
    <p:sldId id="265" r:id="rId14"/>
    <p:sldId id="267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C3519-F8F5-4645-9B3C-41A4C05245A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27B-0779-4E35-93E4-7CAB728F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1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bias 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both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high. Also,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(Θ)≈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(overfitting)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low and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much greater than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（以下简称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GoogleInceptionNet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的论文中被提出的，该方法解决了初始化神经网络这个棘手问题。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502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 Residual Network</a:t>
            </a:r>
          </a:p>
          <a:p>
            <a:r>
              <a:rPr lang="zh-CN" altLang="en-US" dirty="0" smtClean="0"/>
              <a:t>深度残差网络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2018/01/05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</a:t>
            </a:r>
            <a:r>
              <a:rPr lang="zh-CN" altLang="en-US" dirty="0" smtClean="0"/>
              <a:t>差网络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原来图片与改动后图片之差</a:t>
            </a:r>
            <a:endParaRPr lang="en-US" dirty="0"/>
          </a:p>
        </p:txBody>
      </p:sp>
      <p:grpSp>
        <p:nvGrpSpPr>
          <p:cNvPr id="4" name="그룹 17"/>
          <p:cNvGrpSpPr/>
          <p:nvPr/>
        </p:nvGrpSpPr>
        <p:grpSpPr>
          <a:xfrm>
            <a:off x="1597991" y="3242082"/>
            <a:ext cx="9058539" cy="2552297"/>
            <a:chOff x="42729" y="2458954"/>
            <a:chExt cx="9058539" cy="2552297"/>
          </a:xfrm>
        </p:grpSpPr>
        <p:grpSp>
          <p:nvGrpSpPr>
            <p:cNvPr id="5" name="그룹 15"/>
            <p:cNvGrpSpPr/>
            <p:nvPr/>
          </p:nvGrpSpPr>
          <p:grpSpPr>
            <a:xfrm>
              <a:off x="42729" y="2458954"/>
              <a:ext cx="9058539" cy="2552297"/>
              <a:chOff x="-1128045" y="2364950"/>
              <a:chExt cx="9058539" cy="2552297"/>
            </a:xfrm>
          </p:grpSpPr>
          <p:grpSp>
            <p:nvGrpSpPr>
              <p:cNvPr id="7" name="그룹 4"/>
              <p:cNvGrpSpPr/>
              <p:nvPr/>
            </p:nvGrpSpPr>
            <p:grpSpPr>
              <a:xfrm>
                <a:off x="-1128045" y="2364950"/>
                <a:ext cx="9058539" cy="2552297"/>
                <a:chOff x="-638988" y="1690689"/>
                <a:chExt cx="9058539" cy="2552297"/>
              </a:xfrm>
            </p:grpSpPr>
            <p:pic>
              <p:nvPicPr>
                <p:cNvPr id="10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2417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1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2671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2" name="그림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38988" y="2536106"/>
                  <a:ext cx="1706880" cy="1706880"/>
                </a:xfrm>
                <a:prstGeom prst="rect">
                  <a:avLst/>
                </a:prstGeom>
              </p:spPr>
            </p:pic>
            <p:sp>
              <p:nvSpPr>
                <p:cNvPr id="13" name="오른쪽 화살표 8"/>
                <p:cNvSpPr/>
                <p:nvPr/>
              </p:nvSpPr>
              <p:spPr>
                <a:xfrm>
                  <a:off x="1153119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U자형 화살표 9"/>
                <p:cNvSpPr/>
                <p:nvPr/>
              </p:nvSpPr>
              <p:spPr>
                <a:xfrm>
                  <a:off x="1258178" y="1690689"/>
                  <a:ext cx="4819829" cy="1555005"/>
                </a:xfrm>
                <a:prstGeom prst="uturnArrow">
                  <a:avLst>
                    <a:gd name="adj1" fmla="val 8513"/>
                    <a:gd name="adj2" fmla="val 10986"/>
                    <a:gd name="adj3" fmla="val 17856"/>
                    <a:gd name="adj4" fmla="val 43750"/>
                    <a:gd name="adj5" fmla="val 9340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오른쪽 화살표 10"/>
                <p:cNvSpPr/>
                <p:nvPr/>
              </p:nvSpPr>
              <p:spPr>
                <a:xfrm>
                  <a:off x="5217239" y="3249679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덧셈 기호 11"/>
                <p:cNvSpPr/>
                <p:nvPr/>
              </p:nvSpPr>
              <p:spPr>
                <a:xfrm>
                  <a:off x="5694309" y="3140864"/>
                  <a:ext cx="418744" cy="497364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오른쪽 화살표 12"/>
                <p:cNvSpPr/>
                <p:nvPr/>
              </p:nvSpPr>
              <p:spPr>
                <a:xfrm>
                  <a:off x="6149621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모서리가 둥근 직사각형 13"/>
              <p:cNvSpPr/>
              <p:nvPr/>
            </p:nvSpPr>
            <p:spPr>
              <a:xfrm>
                <a:off x="1200418" y="3331234"/>
                <a:ext cx="1170605" cy="1465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Some Network</a:t>
                </a:r>
                <a:endParaRPr lang="ko-KR" altLang="en-US" dirty="0"/>
              </a:p>
            </p:txBody>
          </p:sp>
          <p:sp>
            <p:nvSpPr>
              <p:cNvPr id="9" name="오른쪽 화살표 14"/>
              <p:cNvSpPr/>
              <p:nvPr/>
            </p:nvSpPr>
            <p:spPr>
              <a:xfrm>
                <a:off x="2413912" y="3926611"/>
                <a:ext cx="487110" cy="2877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04049" y="389817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residual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94075" y="2869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保留基本信息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1388" y="5807631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专治各种扰动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残差模块 </a:t>
            </a:r>
            <a:r>
              <a:rPr lang="en-US" altLang="zh-CN" dirty="0" smtClean="0"/>
              <a:t>(Residual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35546" cy="4351338"/>
          </a:xfrm>
        </p:spPr>
        <p:txBody>
          <a:bodyPr/>
          <a:lstStyle/>
          <a:p>
            <a:r>
              <a:rPr lang="zh-CN" altLang="en-US" dirty="0"/>
              <a:t>不忘初心，方得始终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残差模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没加参数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H(x)==x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！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如</a:t>
            </a:r>
            <a:r>
              <a:rPr lang="en-US" altLang="zh-CN" dirty="0"/>
              <a:t>H(x</a:t>
            </a:r>
            <a:r>
              <a:rPr lang="en-US" altLang="zh-CN" dirty="0" smtClean="0"/>
              <a:t>)</a:t>
            </a:r>
            <a:r>
              <a:rPr lang="zh-CN" altLang="en-US" dirty="0" smtClean="0"/>
              <a:t>跟</a:t>
            </a:r>
            <a:r>
              <a:rPr lang="en-US" altLang="zh-CN" dirty="0" smtClean="0"/>
              <a:t>x</a:t>
            </a:r>
            <a:r>
              <a:rPr lang="zh-CN" altLang="en-US" dirty="0" smtClean="0"/>
              <a:t>接近，则小的涨落更现眼！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05" y="3888649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3" y="1421350"/>
            <a:ext cx="3169467" cy="2274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3019" y="18069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3019" y="39020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88" y="1806914"/>
            <a:ext cx="2762250" cy="681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161" y="4222677"/>
            <a:ext cx="2776538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理念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 </a:t>
            </a:r>
            <a:r>
              <a:rPr lang="en-US" altLang="zh-CN" dirty="0" smtClean="0"/>
              <a:t>(VGG-style)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 smtClean="0"/>
              <a:t>3x3</a:t>
            </a:r>
            <a:r>
              <a:rPr lang="zh-CN" altLang="en-US" dirty="0" smtClean="0"/>
              <a:t>卷积为主</a:t>
            </a:r>
            <a:endParaRPr lang="en-US" altLang="zh-CN" dirty="0" smtClean="0"/>
          </a:p>
          <a:p>
            <a:pPr lvl="1"/>
            <a:r>
              <a:rPr lang="zh-CN" altLang="en-US" dirty="0"/>
              <a:t>尺</a:t>
            </a:r>
            <a:r>
              <a:rPr lang="zh-CN" altLang="en-US" dirty="0" smtClean="0"/>
              <a:t>寸减半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卷积核</a:t>
            </a:r>
            <a:r>
              <a:rPr lang="en-US" altLang="zh-CN" dirty="0" smtClean="0"/>
              <a:t>x2</a:t>
            </a:r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简洁，突出“</a:t>
            </a:r>
            <a:r>
              <a:rPr lang="zh-CN" altLang="en-US" dirty="0"/>
              <a:t>深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其它：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掉最大池化 </a:t>
            </a:r>
            <a:r>
              <a:rPr lang="en-US" altLang="zh-CN" dirty="0" smtClean="0"/>
              <a:t>(max pooling)</a:t>
            </a:r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掉隐藏的全连接层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 </a:t>
            </a:r>
            <a:r>
              <a:rPr lang="en-US" altLang="zh-CN" dirty="0" smtClean="0"/>
              <a:t>Dropout</a:t>
            </a:r>
          </a:p>
          <a:p>
            <a:pPr lvl="1"/>
            <a:endParaRPr 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72" y="107946"/>
            <a:ext cx="2998459" cy="67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10515600" cy="33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2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25624"/>
            <a:ext cx="10538057" cy="332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&amp; Jian Sun. “Deep Residual Learning for Image Recognition”. arXiv 2015.</a:t>
            </a:r>
          </a:p>
          <a:p>
            <a:r>
              <a:rPr lang="en-US" altLang="ko-KR" dirty="0" smtClean="0"/>
              <a:t>S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Ioffe</a:t>
            </a:r>
            <a:r>
              <a:rPr lang="en-US" altLang="ko-KR" dirty="0" smtClean="0"/>
              <a:t>, C. </a:t>
            </a:r>
            <a:r>
              <a:rPr lang="en-US" altLang="ko-KR" dirty="0" err="1" smtClean="0"/>
              <a:t>Szegedy</a:t>
            </a:r>
            <a:r>
              <a:rPr lang="en-US" altLang="ko-KR" dirty="0" smtClean="0"/>
              <a:t>. “Batch Normalization: Accelerating Deep Network Training by Reducing Internal Covariate Shift”. </a:t>
            </a:r>
            <a:r>
              <a:rPr lang="en-US" altLang="zh-CN" dirty="0" smtClean="0"/>
              <a:t>In ICML,</a:t>
            </a:r>
            <a:r>
              <a:rPr lang="en-US" altLang="ko-KR" dirty="0" smtClean="0"/>
              <a:t> 2015.</a:t>
            </a:r>
          </a:p>
          <a:p>
            <a:r>
              <a:rPr lang="en-US" altLang="ko-KR" dirty="0" smtClean="0"/>
              <a:t>Slides of Deep Residual Learning @ ILSVRC &amp; COCO 2015 competitions </a:t>
            </a:r>
          </a:p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Jian </a:t>
            </a:r>
            <a:r>
              <a:rPr lang="en-US" altLang="ko-KR" dirty="0" smtClean="0"/>
              <a:t>Sun</a:t>
            </a:r>
            <a:r>
              <a:rPr lang="en-US" altLang="ko-KR" dirty="0"/>
              <a:t>. “Identity Mappings in Deep Residual Networks”. </a:t>
            </a:r>
            <a:r>
              <a:rPr lang="en-US" altLang="ko-KR" dirty="0">
                <a:hlinkClick r:id="rId3"/>
              </a:rPr>
              <a:t>arXiv</a:t>
            </a:r>
            <a:r>
              <a:rPr lang="en-US" altLang="ko-KR" dirty="0"/>
              <a:t> </a:t>
            </a:r>
            <a:r>
              <a:rPr lang="en-US" altLang="ko-KR" dirty="0" smtClean="0"/>
              <a:t>2016. </a:t>
            </a:r>
          </a:p>
          <a:p>
            <a:r>
              <a:rPr lang="en-US" dirty="0"/>
              <a:t>https://github.com/KaimingHe/deep-residual-networks</a:t>
            </a:r>
          </a:p>
        </p:txBody>
      </p:sp>
    </p:spTree>
    <p:extLst>
      <p:ext uri="{BB962C8B-B14F-4D97-AF65-F5344CB8AC3E}">
        <p14:creationId xmlns:p14="http://schemas.microsoft.com/office/powerpoint/2010/main" val="117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633600"/>
            <a:ext cx="9144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4486542"/>
            <a:ext cx="7886700" cy="1690421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Kaiming</a:t>
            </a:r>
            <a:r>
              <a:rPr lang="en-US" altLang="ko-KR" dirty="0" smtClean="0">
                <a:solidFill>
                  <a:schemeClr val="bg1"/>
                </a:solidFill>
              </a:rPr>
              <a:t> He</a:t>
            </a: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</a:rPr>
              <a:t>Dehazing</a:t>
            </a:r>
            <a:r>
              <a:rPr lang="en-US" altLang="ko-KR" dirty="0" smtClean="0">
                <a:solidFill>
                  <a:schemeClr val="bg1"/>
                </a:solidFill>
              </a:rPr>
              <a:t> using dark channel prior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Guided image filter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Computer vision using machine learning…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“深” 的优势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35" y="1916833"/>
            <a:ext cx="7512674" cy="427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4" y="1690687"/>
            <a:ext cx="9602614" cy="34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堆叠 </a:t>
            </a:r>
            <a:r>
              <a:rPr lang="en-US" altLang="zh-CN" dirty="0" smtClean="0"/>
              <a:t>3x3 </a:t>
            </a:r>
            <a:r>
              <a:rPr lang="zh-CN" altLang="en-US" dirty="0" smtClean="0"/>
              <a:t>卷积层</a:t>
            </a:r>
            <a:endParaRPr lang="en-US" altLang="zh-CN" dirty="0" smtClean="0"/>
          </a:p>
          <a:p>
            <a:r>
              <a:rPr lang="en-US" dirty="0" smtClean="0"/>
              <a:t>56</a:t>
            </a:r>
            <a:r>
              <a:rPr lang="zh-CN" altLang="en-US" dirty="0" smtClean="0"/>
              <a:t>层网络比</a:t>
            </a:r>
            <a:r>
              <a:rPr lang="en-US" altLang="zh-CN" dirty="0" smtClean="0"/>
              <a:t>20</a:t>
            </a:r>
            <a:r>
              <a:rPr lang="zh-CN" altLang="en-US" dirty="0" smtClean="0"/>
              <a:t>层</a:t>
            </a:r>
            <a:r>
              <a:rPr lang="zh-CN" altLang="en-US" b="1" dirty="0" smtClean="0">
                <a:solidFill>
                  <a:srgbClr val="FF0000"/>
                </a:solidFill>
              </a:rPr>
              <a:t>准确率低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09750"/>
            <a:ext cx="10820400" cy="3238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共性问题，各大数据集都有观察到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</a:t>
            </a:r>
            <a:endParaRPr lang="en-US" altLang="zh-CN" dirty="0" smtClean="0"/>
          </a:p>
          <a:p>
            <a:r>
              <a:rPr lang="zh-CN" altLang="en-US" dirty="0"/>
              <a:t>过拟</a:t>
            </a:r>
            <a:r>
              <a:rPr lang="zh-CN" altLang="en-US" dirty="0" smtClean="0"/>
              <a:t>合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07" y="1690688"/>
            <a:ext cx="316821" cy="55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75" y="2314942"/>
            <a:ext cx="656681" cy="49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s://d3c33hcgiwev3.cloudfront.net/imageAssetProxy.v1/bpAOvt9uEeaQlg5FcsXQDA_ecad653e01ee824b231ff8b5df7208d9_2-am.png?expiry=1515283200000&amp;hmac=PnKMuWzQtIlmuKVgbUd4qvglFu0LzHvVMX3BKwJLzL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46" y="4540249"/>
            <a:ext cx="28575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c33hcgiwev3.cloudfront.net/imageAssetProxy.v1/vqlG7t9uEeaizBK307J26A_3e3e9f42b5e3ce9e3466a0416c4368ee_ITu3antfEeam4BLcQYZr8Q_37fe6be97e7b0740d1871ba99d4c2ed9_300px-Learning1.png?expiry=1515283200000&amp;hmac=GWwkpKxTEG6Wzj8gnd3-VXouNl2Gkn4daP8pLs14t8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46" y="2928937"/>
            <a:ext cx="2857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c33hcgiwev3.cloudfront.net/imageAssetProxy.v1/I4dRkz_pEeeHpAqQsW8qwg_bed7efdd48c13e8f75624c817fb39684_fixed.png?expiry=1515283200000&amp;hmac=vWhlM7N9sCjJojuUXS8LevWfn-5UnGrtSzKNMfcE2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65125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/>
              <a:t>/</a:t>
            </a:r>
            <a:r>
              <a:rPr lang="zh-CN" altLang="en-US" dirty="0"/>
              <a:t>爆炸</a:t>
            </a:r>
            <a:r>
              <a:rPr lang="zh-CN" altLang="en-US" dirty="0" smtClean="0"/>
              <a:t>的解药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ReLU</a:t>
            </a:r>
            <a:r>
              <a:rPr lang="zh-CN" altLang="en-US" dirty="0" smtClean="0"/>
              <a:t>解决梯度弥散</a:t>
            </a:r>
            <a:endParaRPr lang="en-US" altLang="zh-CN" dirty="0" smtClean="0"/>
          </a:p>
          <a:p>
            <a:pPr lvl="1"/>
            <a:r>
              <a:rPr lang="en-US" altLang="zh-CN" dirty="0"/>
              <a:t>Dropout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残差网络</a:t>
            </a:r>
            <a:endParaRPr lang="en-US" altLang="zh-CN" dirty="0" smtClean="0"/>
          </a:p>
        </p:txBody>
      </p:sp>
      <p:pic>
        <p:nvPicPr>
          <p:cNvPr id="5" name="Picture 2" descr="https://d3c33hcgiwev3.cloudfront.net/imageAssetProxy.v1/Ul6i5teoEea1UArqXEX_3g_a36fb24a11c744d7552f0fecf2fdd752_Screenshot-2017-01-10-17.13.27.png?expiry=1515283200000&amp;hmac=R8HIlrHHbLnaIkMARaX924ZxKmCwpJ_IpQZcGpRtT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91" y="2990286"/>
            <a:ext cx="4533900" cy="24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d3c33hcgiwev3.cloudfront.net/imageAssetProxy.v1/bYLgwteoEeaX9Qr89uJd1A_73f280ff78695f84ae512f19acfa29a3_Screenshot-2017-01-10-18.16.50.png?expiry=1515283200000&amp;hmac=IvJgdJoIDNnDg56W3RGUylD7bPXUrFWHVpj6tZHCZ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91" y="416070"/>
            <a:ext cx="45339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elix\Desktop\Deep Learning Presentation Folder\Figure-3-Graph-of-the-Logistic-function-and-its-derivative-func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36" y="2664704"/>
            <a:ext cx="2329159" cy="18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296" y="5898357"/>
            <a:ext cx="4000500" cy="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 </a:t>
            </a:r>
            <a:r>
              <a:rPr lang="en-US" altLang="zh-CN" dirty="0" smtClean="0"/>
              <a:t>(Batch Normalization)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决了梯度弥散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爆炸的问题</a:t>
            </a:r>
            <a:endParaRPr lang="en-US" altLang="zh-CN" dirty="0" smtClean="0"/>
          </a:p>
          <a:p>
            <a:r>
              <a:rPr lang="zh-CN" altLang="en-US" dirty="0" smtClean="0"/>
              <a:t>大幅加快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很多倍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大型卷积网络的训练速度</a:t>
            </a:r>
            <a:endParaRPr lang="en-US" altLang="zh-CN" dirty="0" smtClean="0"/>
          </a:p>
          <a:p>
            <a:r>
              <a:rPr lang="zh-CN" altLang="en-US" dirty="0" smtClean="0"/>
              <a:t>大幅提升收敛后的分类准确率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原理介绍：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对每一个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数据的内部进行标准化处理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使输出规范化到</a:t>
            </a:r>
            <a:r>
              <a:rPr lang="en-US" altLang="zh-CN" dirty="0" smtClean="0"/>
              <a:t>N(0,1)</a:t>
            </a:r>
            <a:r>
              <a:rPr lang="zh-CN" altLang="en-US" dirty="0" smtClean="0"/>
              <a:t>的正太分布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减少了内部神经元分布的改变（</a:t>
            </a:r>
            <a:r>
              <a:rPr lang="en-US" altLang="zh-CN" dirty="0" smtClean="0"/>
              <a:t>Internal Covariate Shift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可无缝集成到向后传播 </a:t>
            </a:r>
            <a:r>
              <a:rPr lang="en-US" altLang="zh-CN" dirty="0" smtClean="0"/>
              <a:t>(BP)</a:t>
            </a:r>
            <a:r>
              <a:rPr lang="zh-CN" altLang="en-US" dirty="0" smtClean="0"/>
              <a:t>算法</a:t>
            </a:r>
            <a:r>
              <a:rPr lang="zh-CN" altLang="en-US" dirty="0"/>
              <a:t>里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419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upload-images.jianshu.io/upload_images/3970488-00b0cb309b7fa817.png?imageMogr2/auto-orient/strip%7CimageView2/2/w/4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365125"/>
            <a:ext cx="42386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-images.jianshu.io/upload_images/3970488-9e2930bb83240946.png?imageMogr2/auto-orient/strip%7CimageView2/2/w/4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529012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619</Words>
  <Application>Microsoft Office PowerPoint</Application>
  <PresentationFormat>Widescreen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Malgun Gothic</vt:lpstr>
      <vt:lpstr>Arial</vt:lpstr>
      <vt:lpstr>Calibri</vt:lpstr>
      <vt:lpstr>Calibri Light</vt:lpstr>
      <vt:lpstr>Wingdings</vt:lpstr>
      <vt:lpstr>Office Theme</vt:lpstr>
      <vt:lpstr>ResNet</vt:lpstr>
      <vt:lpstr>PowerPoint Presentation</vt:lpstr>
      <vt:lpstr>“深” 的优势</vt:lpstr>
      <vt:lpstr>退化问题</vt:lpstr>
      <vt:lpstr>退化问题</vt:lpstr>
      <vt:lpstr>为何？</vt:lpstr>
      <vt:lpstr>梯度弥散/爆炸的解药</vt:lpstr>
      <vt:lpstr>批量归一化 (Batch Normalization)</vt:lpstr>
      <vt:lpstr>批量归一化</vt:lpstr>
      <vt:lpstr>残差网络</vt:lpstr>
      <vt:lpstr>残差模块 (Residual Learning)</vt:lpstr>
      <vt:lpstr>设计理念</vt:lpstr>
      <vt:lpstr>ResNet vs. 一般深度网络</vt:lpstr>
      <vt:lpstr>ResNet vs. 一般深度网络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Yang Liu</dc:creator>
  <cp:lastModifiedBy>Yang Liu</cp:lastModifiedBy>
  <cp:revision>62</cp:revision>
  <dcterms:created xsi:type="dcterms:W3CDTF">2018-01-03T04:17:18Z</dcterms:created>
  <dcterms:modified xsi:type="dcterms:W3CDTF">2018-01-05T01:02:10Z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2018-01-03T04:17:28.8498730Z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