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13" autoAdjust="0"/>
  </p:normalViewPr>
  <p:slideViewPr>
    <p:cSldViewPr snapToGrid="0">
      <p:cViewPr varScale="1">
        <p:scale>
          <a:sx n="145" d="100"/>
          <a:sy n="145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4ED92-6C2D-42A1-889D-8092399B8C70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FB525-0BAA-41BC-8ADA-7B5EC2EC6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2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FB525-0BAA-41BC-8ADA-7B5EC2EC65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23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表示成长度相同的向量，这里广泛采用词嵌入</a:t>
            </a:r>
            <a:r>
              <a:rPr lang="en-US" altLang="zh-CN" dirty="0" smtClean="0"/>
              <a:t>(word embedding)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FB525-0BAA-41BC-8ADA-7B5EC2EC65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59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FB525-0BAA-41BC-8ADA-7B5EC2EC65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33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得到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有多种方式，最简单的方法就是把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的最后一个隐状态赋值给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，还可以对最后的隐状态做一个变换得到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，也可以对所有的隐状态做变换。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FB525-0BAA-41BC-8ADA-7B5EC2EC65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04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FB525-0BAA-41BC-8ADA-7B5EC2EC65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13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FB525-0BAA-41BC-8ADA-7B5EC2EC65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1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FB525-0BAA-41BC-8ADA-7B5EC2EC65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93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FB525-0BAA-41BC-8ADA-7B5EC2EC65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8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F8E5-EFA8-4AC9-BBDC-AD3156642FD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835-FD0D-4611-AE16-A9CAA54E2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53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F8E5-EFA8-4AC9-BBDC-AD3156642FD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835-FD0D-4611-AE16-A9CAA54E2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5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F8E5-EFA8-4AC9-BBDC-AD3156642FD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835-FD0D-4611-AE16-A9CAA54E2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9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F8E5-EFA8-4AC9-BBDC-AD3156642FD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835-FD0D-4611-AE16-A9CAA54E2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F8E5-EFA8-4AC9-BBDC-AD3156642FD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835-FD0D-4611-AE16-A9CAA54E2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4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F8E5-EFA8-4AC9-BBDC-AD3156642FD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835-FD0D-4611-AE16-A9CAA54E2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9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F8E5-EFA8-4AC9-BBDC-AD3156642FD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835-FD0D-4611-AE16-A9CAA54E2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7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F8E5-EFA8-4AC9-BBDC-AD3156642FD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835-FD0D-4611-AE16-A9CAA54E2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9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F8E5-EFA8-4AC9-BBDC-AD3156642FD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835-FD0D-4611-AE16-A9CAA54E2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0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F8E5-EFA8-4AC9-BBDC-AD3156642FD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835-FD0D-4611-AE16-A9CAA54E2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8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F8E5-EFA8-4AC9-BBDC-AD3156642FD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835-FD0D-4611-AE16-A9CAA54E2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9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CF8E5-EFA8-4AC9-BBDC-AD3156642FD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13835-FD0D-4611-AE16-A9CAA54E2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8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nmt" TargetMode="External"/><Relationship Id="rId7" Type="http://schemas.openxmlformats.org/officeDocument/2006/relationships/hyperlink" Target="https://github.com/warmheartli/ChatBotCours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.stanford.edu/class/cs20si/lectures/slides_13.pdf" TargetMode="External"/><Relationship Id="rId5" Type="http://schemas.openxmlformats.org/officeDocument/2006/relationships/hyperlink" Target="https://zhuanlan.zhihu.com/p/28054589" TargetMode="External"/><Relationship Id="rId4" Type="http://schemas.openxmlformats.org/officeDocument/2006/relationships/hyperlink" Target="https://google.github.io/seq2seq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Seq2Seq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99D17C-9CAF-4CA3-AC60-BFC1E76BF537}"/>
              </a:ext>
            </a:extLst>
          </p:cNvPr>
          <p:cNvSpPr txBox="1"/>
          <p:nvPr/>
        </p:nvSpPr>
        <p:spPr>
          <a:xfrm>
            <a:off x="10318270" y="6244120"/>
            <a:ext cx="191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BingAds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组内分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享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刘杨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2018/01/05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3602038"/>
            <a:ext cx="5715000" cy="290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9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序列形的数据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在实际应用中，我们还会遇到很多序列形的数据：</a:t>
            </a:r>
            <a:endParaRPr lang="en-US" altLang="zh-CN" dirty="0" smtClean="0"/>
          </a:p>
          <a:p>
            <a:r>
              <a:rPr lang="zh-CN" altLang="en-US" dirty="0" smtClean="0"/>
              <a:t>自然语言处理问题。</a:t>
            </a:r>
            <a:r>
              <a:rPr lang="en-US" altLang="zh-CN" dirty="0" smtClean="0"/>
              <a:t>x1</a:t>
            </a:r>
            <a:r>
              <a:rPr lang="zh-CN" altLang="en-US" dirty="0" smtClean="0"/>
              <a:t>可以看做是第一个单词，</a:t>
            </a:r>
            <a:r>
              <a:rPr lang="en-US" altLang="zh-CN" dirty="0" smtClean="0"/>
              <a:t>x2</a:t>
            </a:r>
            <a:r>
              <a:rPr lang="zh-CN" altLang="en-US" dirty="0" smtClean="0"/>
              <a:t>可以看做是第二个单词，依次类推。</a:t>
            </a:r>
            <a:endParaRPr lang="en-US" altLang="zh-CN" dirty="0" smtClean="0"/>
          </a:p>
          <a:p>
            <a:r>
              <a:rPr lang="zh-CN" altLang="en-US" dirty="0" smtClean="0"/>
              <a:t>语音处理。此时，</a:t>
            </a:r>
            <a:r>
              <a:rPr lang="en-US" altLang="zh-CN" dirty="0" smtClean="0"/>
              <a:t>x1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x3……</a:t>
            </a:r>
            <a:r>
              <a:rPr lang="zh-CN" altLang="en-US" dirty="0" smtClean="0"/>
              <a:t>是每帧的声音信号。</a:t>
            </a:r>
            <a:endParaRPr lang="en-US" altLang="zh-CN" dirty="0" smtClean="0"/>
          </a:p>
          <a:p>
            <a:r>
              <a:rPr lang="zh-CN" altLang="en-US" dirty="0" smtClean="0"/>
              <a:t>时间序列问题。例如每天的股票价格等等</a:t>
            </a:r>
            <a:endParaRPr lang="en-US" dirty="0"/>
          </a:p>
        </p:txBody>
      </p:sp>
      <p:pic>
        <p:nvPicPr>
          <p:cNvPr id="1026" name="Picture 2" descr="previe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153" y="476354"/>
            <a:ext cx="4024313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61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循环神经网络</a:t>
            </a:r>
            <a:r>
              <a:rPr lang="en-US" dirty="0" smtClean="0"/>
              <a:t> (</a:t>
            </a:r>
            <a:r>
              <a:rPr lang="en-US" dirty="0" smtClean="0"/>
              <a:t>RNN = </a:t>
            </a:r>
            <a:r>
              <a:rPr lang="en-US" sz="2800" dirty="0" smtClean="0"/>
              <a:t>Recurrent neural network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为了建模序列问题，</a:t>
            </a:r>
            <a:r>
              <a:rPr lang="zh-CN" altLang="en-US" dirty="0"/>
              <a:t>引</a:t>
            </a:r>
            <a:r>
              <a:rPr lang="zh-CN" altLang="en-US" dirty="0" smtClean="0"/>
              <a:t>入</a:t>
            </a:r>
            <a:r>
              <a:rPr lang="zh-CN" altLang="en-US" dirty="0" smtClean="0"/>
              <a:t>循环神经网络。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每一步使用的参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W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都是一样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-- </a:t>
            </a:r>
            <a:r>
              <a:rPr lang="zh-CN" altLang="en-US" b="1" dirty="0" smtClean="0">
                <a:solidFill>
                  <a:srgbClr val="7030A0"/>
                </a:solidFill>
              </a:rPr>
              <a:t>参数共享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endParaRPr lang="en-US" dirty="0"/>
          </a:p>
        </p:txBody>
      </p:sp>
      <p:pic>
        <p:nvPicPr>
          <p:cNvPr id="2054" name="Picture 6" descr="https://pic1.zhimg.com/50/v2-a5f8bc30bcc2d9eba7470810cb362850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56" y="2382997"/>
            <a:ext cx="34290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pic1.zhimg.com/50/v2-74d7ac80ca83165092579932920d0ffe_h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070" y="2568734"/>
            <a:ext cx="3429000" cy="114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pic4.zhimg.com/50/v2-bc9759f8c642208a0f8514ccd0260b31_h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14" y="2068672"/>
            <a:ext cx="34290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pic1.zhimg.com/50/v2-9f3a921d0d5c1313afa58bd3ef53af48_hd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070" y="4217988"/>
            <a:ext cx="34290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pic3.zhimg.com/50/v2-629abbab0d5cc871db396f17e9c58631_hd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001294"/>
            <a:ext cx="3429000" cy="270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rn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093" y="365125"/>
            <a:ext cx="1904762" cy="10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1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Seq2Seq</a:t>
            </a:r>
            <a:r>
              <a:rPr lang="zh-CN" altLang="en-US" dirty="0" smtClean="0"/>
              <a:t>模型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包含了三个部分，即</a:t>
            </a:r>
            <a:r>
              <a:rPr lang="en-US" altLang="zh-CN" dirty="0"/>
              <a:t>Encoder</a:t>
            </a:r>
            <a:r>
              <a:rPr lang="zh-CN" altLang="en-US" dirty="0"/>
              <a:t>、</a:t>
            </a:r>
            <a:r>
              <a:rPr lang="en-US" altLang="zh-CN" dirty="0"/>
              <a:t>Decoder</a:t>
            </a:r>
            <a:r>
              <a:rPr lang="zh-CN" altLang="en-US" dirty="0"/>
              <a:t>以及连接两者的中间状态向</a:t>
            </a:r>
            <a:r>
              <a:rPr lang="zh-CN" altLang="en-US" dirty="0" smtClean="0"/>
              <a:t>量 </a:t>
            </a:r>
            <a:r>
              <a:rPr lang="en-US" altLang="zh-CN" dirty="0" smtClean="0"/>
              <a:t>---- </a:t>
            </a:r>
            <a:r>
              <a:rPr lang="zh-CN" altLang="en-US" dirty="0" smtClean="0"/>
              <a:t>这种结构又叫</a:t>
            </a:r>
            <a:r>
              <a:rPr lang="en-US" altLang="zh-CN" dirty="0" smtClean="0"/>
              <a:t>Encoder-Decoder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先将输入数据编码成一个上下文向量</a:t>
            </a:r>
            <a:r>
              <a:rPr lang="en-US" altLang="zh-CN" dirty="0" smtClean="0"/>
              <a:t>c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拿到</a:t>
            </a:r>
            <a:r>
              <a:rPr lang="en-US" altLang="zh-CN" dirty="0" smtClean="0"/>
              <a:t>c</a:t>
            </a:r>
            <a:r>
              <a:rPr lang="zh-CN" altLang="en-US" dirty="0" smtClean="0"/>
              <a:t>之后，就用另一个</a:t>
            </a:r>
            <a:r>
              <a:rPr lang="en-US" altLang="zh-CN" dirty="0" smtClean="0"/>
              <a:t>RNN</a:t>
            </a:r>
            <a:r>
              <a:rPr lang="zh-CN" altLang="en-US" dirty="0" smtClean="0"/>
              <a:t>网络对其进行解码，这部分</a:t>
            </a:r>
            <a:r>
              <a:rPr lang="en-US" altLang="zh-CN" dirty="0" smtClean="0"/>
              <a:t>RNN</a:t>
            </a:r>
            <a:r>
              <a:rPr lang="zh-CN" altLang="en-US" dirty="0" smtClean="0"/>
              <a:t>网络被称为</a:t>
            </a:r>
            <a:r>
              <a:rPr lang="en-US" altLang="zh-CN" dirty="0" smtClean="0"/>
              <a:t>Decoder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3074" name="Picture 2" descr="https://pic3.zhimg.com/50/v2-03aaa7754bb9992858a05bb9668631a9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426" y="3943350"/>
            <a:ext cx="3429000" cy="223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pic2.zhimg.com/50/v2-77e8a977fc3d43bec8b05633dc52ff9f_h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652" y="4247356"/>
            <a:ext cx="5143500" cy="206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09652" y="3878024"/>
            <a:ext cx="4857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(1) </a:t>
            </a:r>
            <a:r>
              <a:rPr lang="en-US" dirty="0" smtClean="0"/>
              <a:t>将c当做之前的初始状态h0输入到Decoder中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8202625" y="5796278"/>
            <a:ext cx="1230826" cy="780137"/>
          </a:xfrm>
          <a:prstGeom prst="wedgeRoundRectCallout">
            <a:avLst>
              <a:gd name="adj1" fmla="val -25643"/>
              <a:gd name="adj2" fmla="val -833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包涵整个句子的信息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999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Seq2Seq</a:t>
            </a:r>
            <a:r>
              <a:rPr lang="zh-CN" altLang="en-US" dirty="0" smtClean="0"/>
              <a:t>模型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 startAt="3"/>
            </a:pPr>
            <a:r>
              <a:rPr lang="en-US" dirty="0" smtClean="0"/>
              <a:t>Encoder/Decoder </a:t>
            </a:r>
            <a:r>
              <a:rPr lang="zh-CN" altLang="en-US" dirty="0" smtClean="0"/>
              <a:t>一起训练</a:t>
            </a:r>
            <a:endParaRPr lang="en-US" dirty="0"/>
          </a:p>
        </p:txBody>
      </p:sp>
      <p:pic>
        <p:nvPicPr>
          <p:cNvPr id="4098" name="Picture 2" descr="https://pic4.zhimg.com/50/v2-e0fbb46d897400a384873fc100c442db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360" y="3333750"/>
            <a:ext cx="5143500" cy="284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38360" y="2964418"/>
            <a:ext cx="4464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(2)</a:t>
            </a:r>
            <a:r>
              <a:rPr lang="en-US" dirty="0" err="1" smtClean="0"/>
              <a:t>还有一种做法是将c当做每一步的输入</a:t>
            </a:r>
            <a:r>
              <a:rPr lang="en-US" dirty="0" smtClean="0"/>
              <a:t>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4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词嵌</a:t>
            </a:r>
            <a:r>
              <a:rPr lang="zh-CN" altLang="en-US" dirty="0" smtClean="0"/>
              <a:t>入 </a:t>
            </a:r>
            <a:r>
              <a:rPr lang="en-US" altLang="zh-CN" dirty="0" smtClean="0"/>
              <a:t>(Embedding)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49629" cy="4351338"/>
          </a:xfrm>
        </p:spPr>
        <p:txBody>
          <a:bodyPr/>
          <a:lstStyle/>
          <a:p>
            <a:r>
              <a:rPr lang="zh-CN" altLang="en-US" dirty="0" smtClean="0"/>
              <a:t>词嵌入与</a:t>
            </a:r>
            <a:r>
              <a:rPr lang="zh-CN" altLang="en-US" dirty="0"/>
              <a:t>序列</a:t>
            </a:r>
            <a:r>
              <a:rPr lang="zh-CN" altLang="en-US" dirty="0" smtClean="0"/>
              <a:t>嵌入 </a:t>
            </a:r>
            <a:r>
              <a:rPr lang="en-US" altLang="zh-CN" dirty="0" smtClean="0"/>
              <a:t>(word vs. sequence embedding)</a:t>
            </a:r>
          </a:p>
          <a:p>
            <a:endParaRPr lang="en-US" dirty="0"/>
          </a:p>
          <a:p>
            <a:r>
              <a:rPr lang="en-US" dirty="0" smtClean="0"/>
              <a:t>                        </a:t>
            </a:r>
            <a:r>
              <a:rPr lang="en-US" altLang="zh-CN" b="1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/>
              <a:t> </a:t>
            </a:r>
            <a:r>
              <a:rPr lang="zh-CN" altLang="en-US" dirty="0" smtClean="0"/>
              <a:t>就是序列嵌入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829" y="365125"/>
            <a:ext cx="6365081" cy="63507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84" y="4848202"/>
            <a:ext cx="5127877" cy="19011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44201" y="3894423"/>
            <a:ext cx="473646" cy="254610"/>
          </a:xfrm>
          <a:prstGeom prst="rect">
            <a:avLst/>
          </a:prstGeom>
          <a:solidFill>
            <a:schemeClr val="accent5">
              <a:alpha val="56000"/>
            </a:schemeClr>
          </a:solidFill>
          <a:effectLst>
            <a:glow rad="127000">
              <a:schemeClr val="accent1">
                <a:alpha val="14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82872" y="3894423"/>
            <a:ext cx="6361329" cy="953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150901" y="4149033"/>
            <a:ext cx="1966946" cy="2566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84" y="2659605"/>
            <a:ext cx="2760420" cy="217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7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</a:t>
            </a:r>
            <a:r>
              <a:rPr lang="zh-CN" altLang="en-US" dirty="0" smtClean="0"/>
              <a:t>用场景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机器翻译。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Encoder-Decoder</a:t>
            </a:r>
            <a:r>
              <a:rPr lang="zh-CN" altLang="en-US" dirty="0" smtClean="0"/>
              <a:t>的最经典应用，事实上这一结构就是在机器翻译领域最先提出的</a:t>
            </a:r>
            <a:endParaRPr lang="en-US" altLang="zh-CN" dirty="0" smtClean="0"/>
          </a:p>
          <a:p>
            <a:r>
              <a:rPr lang="zh-CN" altLang="en-US" dirty="0" smtClean="0"/>
              <a:t>文本摘要。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输入是一段文本序列，输出是这段文本序列的摘要序列。</a:t>
            </a:r>
            <a:endParaRPr lang="en-US" altLang="zh-CN" dirty="0" smtClean="0"/>
          </a:p>
          <a:p>
            <a:r>
              <a:rPr lang="zh-CN" altLang="en-US" dirty="0" smtClean="0"/>
              <a:t>阅读理解。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将输入的文章和问题分别编码，再对其进行解码得到问题的答案。</a:t>
            </a:r>
            <a:endParaRPr lang="en-US" altLang="zh-CN" dirty="0" smtClean="0"/>
          </a:p>
          <a:p>
            <a:r>
              <a:rPr lang="zh-CN" altLang="en-US" dirty="0" smtClean="0"/>
              <a:t>语音识别。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输入是语音信号序列，输出是文字序列。</a:t>
            </a:r>
            <a:endParaRPr lang="en-US" altLang="zh-CN" dirty="0" smtClean="0"/>
          </a:p>
          <a:p>
            <a:r>
              <a:rPr lang="zh-CN" altLang="en-US" dirty="0"/>
              <a:t>聊天机器</a:t>
            </a:r>
            <a:r>
              <a:rPr lang="zh-CN" altLang="en-US" dirty="0" smtClean="0"/>
              <a:t>人</a:t>
            </a:r>
            <a:endParaRPr lang="en-US" altLang="zh-CN" dirty="0" smtClean="0"/>
          </a:p>
          <a:p>
            <a:pPr lvl="1"/>
            <a:r>
              <a:rPr lang="zh-CN" altLang="en-US" dirty="0"/>
              <a:t>输</a:t>
            </a:r>
            <a:r>
              <a:rPr lang="zh-CN" altLang="en-US" dirty="0" smtClean="0"/>
              <a:t>入是</a:t>
            </a:r>
            <a:r>
              <a:rPr lang="zh-CN" altLang="en-US" dirty="0" smtClean="0"/>
              <a:t>一个句子，输出答句。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9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https://github.com/tensorflow/nmt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https://google.github.io/seq2seq/</a:t>
            </a:r>
            <a:endParaRPr lang="en-US" dirty="0" smtClean="0"/>
          </a:p>
          <a:p>
            <a:r>
              <a:rPr lang="zh-CN" altLang="en-US" dirty="0" smtClean="0"/>
              <a:t>完全图解</a:t>
            </a:r>
            <a:r>
              <a:rPr lang="en-US" dirty="0" smtClean="0"/>
              <a:t>RNN、RNN</a:t>
            </a:r>
            <a:r>
              <a:rPr lang="zh-CN" altLang="en-US" dirty="0" smtClean="0"/>
              <a:t>变体、</a:t>
            </a:r>
            <a:r>
              <a:rPr lang="en-US" dirty="0" smtClean="0"/>
              <a:t>Seq2Seq、Attention</a:t>
            </a:r>
            <a:r>
              <a:rPr lang="zh-CN" altLang="en-US" dirty="0" smtClean="0"/>
              <a:t>机制 </a:t>
            </a:r>
            <a:r>
              <a:rPr lang="en-US" altLang="zh-CN" dirty="0" smtClean="0"/>
              <a:t>(</a:t>
            </a:r>
            <a:r>
              <a:rPr lang="en-US" altLang="zh-CN" dirty="0" smtClean="0">
                <a:hlinkClick r:id="rId5"/>
              </a:rPr>
              <a:t>Link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A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Chatbot</a:t>
            </a:r>
            <a:r>
              <a:rPr lang="en-US" altLang="zh-CN" dirty="0" smtClean="0"/>
              <a:t> (</a:t>
            </a:r>
            <a:r>
              <a:rPr lang="en-US" altLang="zh-CN" dirty="0" smtClean="0">
                <a:hlinkClick r:id="rId6"/>
              </a:rPr>
              <a:t>Link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自己动手做聊天机器人教</a:t>
            </a:r>
            <a:r>
              <a:rPr lang="zh-CN" altLang="en-US" dirty="0" smtClean="0"/>
              <a:t>程 </a:t>
            </a:r>
            <a:r>
              <a:rPr lang="en-US" altLang="zh-CN" dirty="0" smtClean="0"/>
              <a:t>(</a:t>
            </a:r>
            <a:r>
              <a:rPr lang="en-US" altLang="zh-CN" dirty="0" smtClean="0">
                <a:hlinkClick r:id="rId7"/>
              </a:rPr>
              <a:t>Link</a:t>
            </a:r>
            <a:r>
              <a:rPr lang="en-US" altLang="zh-CN" dirty="0" smtClean="0"/>
              <a:t>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6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602</Words>
  <Application>Microsoft Office PowerPoint</Application>
  <PresentationFormat>Widescreen</PresentationFormat>
  <Paragraphs>57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Office Theme</vt:lpstr>
      <vt:lpstr>Seq2Seq</vt:lpstr>
      <vt:lpstr>序列形的数据</vt:lpstr>
      <vt:lpstr>循环神经网络 (RNN = Recurrent neural network)</vt:lpstr>
      <vt:lpstr>Seq2Seq模型(1)</vt:lpstr>
      <vt:lpstr>Seq2Seq模型(2)</vt:lpstr>
      <vt:lpstr>词嵌入 (Embedding)</vt:lpstr>
      <vt:lpstr>应用场景</vt:lpstr>
      <vt:lpstr>Reference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Seq2Seq</dc:title>
  <dc:creator>Yang Liu</dc:creator>
  <cp:lastModifiedBy>Yang Liu</cp:lastModifiedBy>
  <cp:revision>24</cp:revision>
  <dcterms:created xsi:type="dcterms:W3CDTF">2018-01-03T04:19:48Z</dcterms:created>
  <dcterms:modified xsi:type="dcterms:W3CDTF">2018-01-04T12:26:35Z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2018-01-03T04:19:57.1308179Z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