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8" r:id="rId4"/>
    <p:sldId id="262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09" autoAdjust="0"/>
  </p:normalViewPr>
  <p:slideViewPr>
    <p:cSldViewPr snapToGrid="0">
      <p:cViewPr varScale="1">
        <p:scale>
          <a:sx n="145" d="100"/>
          <a:sy n="145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87371-9C4B-48DE-BB0F-A66CFB715B6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6A11D-75C1-4EA4-B2B9-8580BADB3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0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A11D-75C1-4EA4-B2B9-8580BADB3A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2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A11D-75C1-4EA4-B2B9-8580BADB3A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97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RNN</a:t>
            </a:r>
            <a:r>
              <a:rPr lang="zh-CN" altLang="en-US" dirty="0" smtClean="0"/>
              <a:t>结合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en-US" dirty="0" smtClean="0"/>
              <a:t>年提出（百度）</a:t>
            </a:r>
            <a:endParaRPr lang="en-US" altLang="zh-CN" dirty="0" smtClean="0"/>
          </a:p>
          <a:p>
            <a:r>
              <a:rPr lang="en-US" altLang="zh-CN" dirty="0" smtClean="0"/>
              <a:t>2015</a:t>
            </a:r>
            <a:r>
              <a:rPr lang="zh-CN" altLang="en-US" dirty="0" smtClean="0"/>
              <a:t>年对模型各部分组成上进行更多尝试与优化</a:t>
            </a:r>
            <a:endParaRPr lang="en-US" altLang="zh-CN" dirty="0" smtClean="0"/>
          </a:p>
          <a:p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CVPR</a:t>
            </a:r>
            <a:r>
              <a:rPr lang="zh-CN" altLang="en-US" dirty="0" smtClean="0"/>
              <a:t>上成为一个热门的专题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A11D-75C1-4EA4-B2B9-8580BADB3A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7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然而难能可贵的是人家马上就自己打自己的脸！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在装了逼后，作者们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马上开始说实话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。补充了一个基于人类判断的实验，邀请人类对于自己生成的标准语句进行评级，一共分成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个等级：如上图所示，分成“描述没有错误”、“描述中有点小错误”、“多少还是和图像相关”和“和图像无关”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个等级，分别得分从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。那么，真实的对比就来了：上图中，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坐标是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得分，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坐标是表示积累分布（也就是说，输出的描述语句集合中，有百分只多少的得分大于当前的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Flickr-8k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表示的是使用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Flick8k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测试集上跑的结果的得分曲线；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表示的是是使用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测试集上跑的结果的得分曲线；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COCO-1k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表示的是是使用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COCO-1k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测试集上跑的结果的得分曲线；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Flickr-8k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表示的是另一篇论文的结果的得分曲线，这里作为一个基准；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Flickr-8k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表示的是对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Flickr-8k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图像的人工标注语句同样进项人工分等级评价的结果。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由此可见：虽然自动裁判员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BLEU-4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模型的得分超出了人类得分，但是如果让人类来当裁判员，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还差得远哪！这一结果也印证了上一篇论文中对于不同自动评价标准的分析。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A11D-75C1-4EA4-B2B9-8580BADB3A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8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r>
              <a:rPr lang="zh-CN" altLang="en-US" dirty="0" smtClean="0"/>
              <a:t>年基本都采用 </a:t>
            </a:r>
            <a:r>
              <a:rPr lang="en-US" dirty="0" smtClean="0"/>
              <a:t>Flickr 8K </a:t>
            </a:r>
            <a:r>
              <a:rPr lang="en-US" altLang="zh-CN" dirty="0" smtClean="0"/>
              <a:t>&amp; </a:t>
            </a:r>
            <a:r>
              <a:rPr lang="en-US" dirty="0" smtClean="0"/>
              <a:t>30K</a:t>
            </a:r>
            <a:r>
              <a:rPr lang="zh-CN" altLang="en-US" dirty="0" smtClean="0"/>
              <a:t>，因为数据量小，渐渐失宠。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A11D-75C1-4EA4-B2B9-8580BADB3A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9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A11D-75C1-4EA4-B2B9-8580BADB3A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4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A11D-75C1-4EA4-B2B9-8580BADB3A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691-B70F-45A7-850F-672EF7E9C0E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C75-770B-4100-9D6A-A51FF7B4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7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691-B70F-45A7-850F-672EF7E9C0E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C75-770B-4100-9D6A-A51FF7B4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1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691-B70F-45A7-850F-672EF7E9C0E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C75-770B-4100-9D6A-A51FF7B4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0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691-B70F-45A7-850F-672EF7E9C0E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C75-770B-4100-9D6A-A51FF7B4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691-B70F-45A7-850F-672EF7E9C0E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C75-770B-4100-9D6A-A51FF7B4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691-B70F-45A7-850F-672EF7E9C0E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C75-770B-4100-9D6A-A51FF7B4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691-B70F-45A7-850F-672EF7E9C0E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C75-770B-4100-9D6A-A51FF7B4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691-B70F-45A7-850F-672EF7E9C0E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C75-770B-4100-9D6A-A51FF7B4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3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691-B70F-45A7-850F-672EF7E9C0E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C75-770B-4100-9D6A-A51FF7B4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5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691-B70F-45A7-850F-672EF7E9C0E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C75-770B-4100-9D6A-A51FF7B4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4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691-B70F-45A7-850F-672EF7E9C0E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2C75-770B-4100-9D6A-A51FF7B4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4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4F691-B70F-45A7-850F-672EF7E9C0E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52C75-770B-4100-9D6A-A51FF7B4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5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240803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uanlan.zhihu.com/p/225204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Image Captioning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10318270" y="6244120"/>
            <a:ext cx="191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组内分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2018/01/26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9" y="115670"/>
            <a:ext cx="325278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3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图像标注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808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本质是视觉到语言（</a:t>
            </a:r>
            <a:r>
              <a:rPr lang="en-US" altLang="zh-CN" dirty="0" smtClean="0"/>
              <a:t>Visual-to-Language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V2L</a:t>
            </a:r>
            <a:r>
              <a:rPr lang="zh-CN" altLang="en-US" dirty="0" smtClean="0"/>
              <a:t>）的问题</a:t>
            </a:r>
            <a:endParaRPr lang="en-US" altLang="zh-CN" dirty="0" smtClean="0"/>
          </a:p>
          <a:p>
            <a:r>
              <a:rPr lang="zh-CN" altLang="en-US" dirty="0" smtClean="0"/>
              <a:t>看图说话</a:t>
            </a:r>
            <a:r>
              <a:rPr lang="zh-CN" altLang="en-US" dirty="0"/>
              <a:t>：</a:t>
            </a:r>
            <a:r>
              <a:rPr lang="zh-CN" altLang="en-US" dirty="0" smtClean="0"/>
              <a:t>根据图像给出能够描述图像内容的自然语言语句</a:t>
            </a:r>
            <a:endParaRPr lang="en-US" altLang="zh-CN" dirty="0" smtClean="0"/>
          </a:p>
          <a:p>
            <a:r>
              <a:rPr lang="zh-CN" altLang="en-US" dirty="0" smtClean="0"/>
              <a:t>在两种不同形式的信息（图像信息到文本信息）之间进行“翻译”。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https://pic1.zhimg.com/80/4c01fe630c5e0c43fab8f461add7c2e5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64" y="4953000"/>
            <a:ext cx="6858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pic3.zhimg.com/80/d2195427d901f96541ef96446961233f_h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42" y="2876550"/>
            <a:ext cx="6858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95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图像标注模型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15708" cy="4351338"/>
          </a:xfrm>
        </p:spPr>
        <p:txBody>
          <a:bodyPr/>
          <a:lstStyle/>
          <a:p>
            <a:r>
              <a:rPr lang="zh-CN" altLang="en-US" dirty="0" smtClean="0"/>
              <a:t>图像经过卷积神经网络，变成了特征</a:t>
            </a:r>
            <a:r>
              <a:rPr lang="zh-CN" altLang="en-US" dirty="0" smtClean="0"/>
              <a:t>向量</a:t>
            </a:r>
            <a:endParaRPr lang="en-US" altLang="zh-CN" dirty="0"/>
          </a:p>
          <a:p>
            <a:r>
              <a:rPr lang="zh-CN" altLang="en-US" dirty="0" smtClean="0"/>
              <a:t>只在刚开始的时候输入了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，后续没有输入</a:t>
            </a:r>
            <a:endParaRPr lang="en-US" altLang="zh-CN" dirty="0" smtClean="0"/>
          </a:p>
          <a:p>
            <a:r>
              <a:rPr lang="zh-CN" altLang="en-US" dirty="0" smtClean="0"/>
              <a:t>每个单词采取了独热（</a:t>
            </a:r>
            <a:r>
              <a:rPr lang="en-US" altLang="zh-CN" dirty="0" smtClean="0"/>
              <a:t>one-hot</a:t>
            </a:r>
            <a:r>
              <a:rPr lang="zh-CN" altLang="en-US" dirty="0" smtClean="0"/>
              <a:t>）编码，用来表示单词的是一个维度是词汇表数量的向量。</a:t>
            </a:r>
            <a:endParaRPr lang="en-US" altLang="zh-CN" dirty="0" smtClean="0"/>
          </a:p>
          <a:p>
            <a:r>
              <a:rPr lang="zh-CN" altLang="en-US" dirty="0" smtClean="0"/>
              <a:t>向量和矩阵</a:t>
            </a:r>
            <a:r>
              <a:rPr lang="en-US" altLang="zh-CN" dirty="0" err="1" smtClean="0"/>
              <a:t>W_e</a:t>
            </a:r>
            <a:r>
              <a:rPr lang="zh-CN" altLang="en-US" dirty="0" smtClean="0"/>
              <a:t>相乘后，作为输入进入到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中。</a:t>
            </a:r>
            <a:endParaRPr lang="en-US" dirty="0"/>
          </a:p>
        </p:txBody>
      </p:sp>
      <p:pic>
        <p:nvPicPr>
          <p:cNvPr id="1028" name="Picture 4" descr="https://pic4.zhimg.com/80/v2-51175dc8410f462145d8210012ce7066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254" y="1177381"/>
            <a:ext cx="5486400" cy="440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057104" y="5923047"/>
            <a:ext cx="28985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/>
              <a:t>Show and Tell: A Neural Image Caption Generator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9536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图像标注评价标准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pic4.zhimg.com/80/cda54a4f425a16b865032c9dcba879c5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96693"/>
            <a:ext cx="54864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ic3.zhimg.com/80/79db143aa3a04a40d8f9b33078690b0e_h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35368"/>
            <a:ext cx="5486400" cy="131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pic4.zhimg.com/80/a9ba6674deaa9b1e05d971d4584854ca_h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37618"/>
            <a:ext cx="5486400" cy="412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43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9764"/>
            <a:ext cx="10515600" cy="49625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MSCOCO (Common Objects in Context) </a:t>
            </a:r>
          </a:p>
          <a:p>
            <a:pPr lvl="1"/>
            <a:r>
              <a:rPr lang="en-US" altLang="zh-CN" dirty="0" smtClean="0"/>
              <a:t>330,000</a:t>
            </a:r>
            <a:r>
              <a:rPr lang="zh-CN" altLang="en-US" dirty="0" smtClean="0"/>
              <a:t>张图像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亚马逊公司的“土耳其机器人（</a:t>
            </a:r>
            <a:r>
              <a:rPr lang="en-US" dirty="0" smtClean="0"/>
              <a:t>Mechanical Turk）”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人工地为每张图像都生成了至少</a:t>
            </a:r>
            <a:r>
              <a:rPr lang="en-US" altLang="zh-CN" dirty="0" smtClean="0"/>
              <a:t>5</a:t>
            </a:r>
            <a:r>
              <a:rPr lang="zh-CN" altLang="en-US" dirty="0" smtClean="0"/>
              <a:t>句标注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Flickr </a:t>
            </a:r>
          </a:p>
          <a:p>
            <a:pPr lvl="1"/>
            <a:r>
              <a:rPr lang="zh-CN" altLang="en-US" dirty="0" smtClean="0"/>
              <a:t>来源是相册网站</a:t>
            </a:r>
            <a:r>
              <a:rPr lang="en-US" altLang="zh-CN" dirty="0" smtClean="0"/>
              <a:t>Flickr</a:t>
            </a:r>
          </a:p>
          <a:p>
            <a:pPr lvl="1"/>
            <a:r>
              <a:rPr lang="zh-CN" altLang="en-US" dirty="0" smtClean="0"/>
              <a:t>图像的数量分别是</a:t>
            </a:r>
            <a:r>
              <a:rPr lang="en-US" dirty="0" smtClean="0"/>
              <a:t>8K </a:t>
            </a:r>
            <a:r>
              <a:rPr lang="en-US" altLang="zh-CN" dirty="0" smtClean="0"/>
              <a:t>&amp; </a:t>
            </a:r>
            <a:r>
              <a:rPr lang="en-US" dirty="0" smtClean="0"/>
              <a:t>30K</a:t>
            </a:r>
          </a:p>
          <a:p>
            <a:pPr lvl="1"/>
            <a:r>
              <a:rPr lang="zh-CN" altLang="en-US" dirty="0" smtClean="0"/>
              <a:t>人工标注依旧是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句话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PASCAL 1K</a:t>
            </a:r>
          </a:p>
          <a:p>
            <a:pPr lvl="1"/>
            <a:r>
              <a:rPr lang="en-US" dirty="0" smtClean="0"/>
              <a:t>PASCAL VOC challenge</a:t>
            </a:r>
            <a:r>
              <a:rPr lang="zh-CN" altLang="en-US" dirty="0" smtClean="0"/>
              <a:t>图像数据集的一个子集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一般只用来测试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4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</a:t>
            </a:r>
            <a:r>
              <a:rPr lang="zh-CN" altLang="en-US" dirty="0" smtClean="0"/>
              <a:t>洞时间：</a:t>
            </a:r>
            <a:r>
              <a:rPr lang="en-US" altLang="zh-CN" dirty="0" smtClean="0"/>
              <a:t>txt2im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29" y="1729581"/>
            <a:ext cx="9515475" cy="4543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17554" y="631189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50" dirty="0" err="1">
                <a:latin typeface="Calibri" panose="020F0502020204030204" pitchFamily="34" charset="0"/>
              </a:rPr>
              <a:t>StackGAN</a:t>
            </a:r>
            <a:r>
              <a:rPr lang="en-US" altLang="zh-CN" sz="1050" dirty="0">
                <a:latin typeface="Calibri" panose="020F0502020204030204" pitchFamily="34" charset="0"/>
              </a:rPr>
              <a:t>: Text to Photo-realistic Image Synthesis with Stacked Generative Adversarial Networks</a:t>
            </a:r>
            <a:endParaRPr lang="zh-CN" altLang="en-US" sz="105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0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徐伟、毛俊华、杨亿、王江等（百度）</a:t>
            </a:r>
            <a:r>
              <a:rPr lang="en-US" altLang="zh-CN" dirty="0" smtClean="0"/>
              <a:t>. </a:t>
            </a:r>
            <a:r>
              <a:rPr lang="en-US" dirty="0" smtClean="0"/>
              <a:t>Explain Images with Multimodal Recurrent Neural Networks, 4 Oct 2014.</a:t>
            </a:r>
          </a:p>
          <a:p>
            <a:r>
              <a:rPr lang="en-US" altLang="zh-CN" dirty="0" err="1" smtClean="0"/>
              <a:t>Oriol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Vinyals</a:t>
            </a:r>
            <a:r>
              <a:rPr lang="en-US" altLang="zh-CN" dirty="0" smtClean="0"/>
              <a:t>, Alexander </a:t>
            </a:r>
            <a:r>
              <a:rPr lang="en-US" altLang="zh-CN" dirty="0" err="1" smtClean="0"/>
              <a:t>Toshev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Samy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Bengio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Dumitru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Erhan</a:t>
            </a:r>
            <a:r>
              <a:rPr lang="en-US" altLang="zh-CN" dirty="0" smtClean="0"/>
              <a:t>(Google). Show and Tell: A Neural Image Caption Generator, 17 Nov 2014.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杜客</a:t>
            </a:r>
            <a:r>
              <a:rPr lang="en-US" altLang="zh-CN" dirty="0" smtClean="0"/>
              <a:t>. </a:t>
            </a:r>
            <a:r>
              <a:rPr lang="zh-CN" altLang="en-US" dirty="0" smtClean="0"/>
              <a:t>看图说话的</a:t>
            </a:r>
            <a:r>
              <a:rPr lang="en-US" altLang="zh-CN" dirty="0" smtClean="0"/>
              <a:t>AI</a:t>
            </a:r>
            <a:r>
              <a:rPr lang="zh-CN" altLang="en-US" dirty="0" smtClean="0"/>
              <a:t>小朋友</a:t>
            </a:r>
            <a:r>
              <a:rPr lang="en-US" altLang="zh-CN" dirty="0" smtClean="0"/>
              <a:t>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hlinkClick r:id="rId3"/>
              </a:rPr>
              <a:t>h</a:t>
            </a:r>
            <a:r>
              <a:rPr lang="en-US" altLang="zh-CN" dirty="0" smtClean="0">
                <a:hlinkClick r:id="rId3"/>
              </a:rPr>
              <a:t>ttps://zhuanlan.zhihu.com/p/22408033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https://zhuanlan.zhihu.com/p/22520434</a:t>
            </a:r>
            <a:endParaRPr lang="en-US" dirty="0" smtClean="0"/>
          </a:p>
          <a:p>
            <a:r>
              <a:rPr lang="en-US" dirty="0" smtClean="0"/>
              <a:t>Microsoft COCO Captions: Data Collection and Evaluation Server</a:t>
            </a:r>
          </a:p>
        </p:txBody>
      </p:sp>
    </p:spTree>
    <p:extLst>
      <p:ext uri="{BB962C8B-B14F-4D97-AF65-F5344CB8AC3E}">
        <p14:creationId xmlns:p14="http://schemas.microsoft.com/office/powerpoint/2010/main" val="370261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728</Words>
  <Application>Microsoft Office PowerPoint</Application>
  <PresentationFormat>Widescreen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Image Captioning</vt:lpstr>
      <vt:lpstr>图像标注</vt:lpstr>
      <vt:lpstr>图像标注模型</vt:lpstr>
      <vt:lpstr>图像标注评价标准</vt:lpstr>
      <vt:lpstr>数据集</vt:lpstr>
      <vt:lpstr>脑洞时间：txt2im?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</dc:title>
  <dc:creator>Yang Liu</dc:creator>
  <cp:lastModifiedBy>Yang Liu</cp:lastModifiedBy>
  <cp:revision>33</cp:revision>
  <dcterms:created xsi:type="dcterms:W3CDTF">2018-01-24T10:58:24Z</dcterms:created>
  <dcterms:modified xsi:type="dcterms:W3CDTF">2018-01-24T12:09:33Z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2018-01-24T10:58:58.4044552Z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