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80" autoAdjust="0"/>
  </p:normalViewPr>
  <p:slideViewPr>
    <p:cSldViewPr snapToGrid="0">
      <p:cViewPr varScale="1">
        <p:scale>
          <a:sx n="145" d="100"/>
          <a:sy n="145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C1FE7-738C-46F8-9161-55D6DE0A464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2869D-7E88-41DE-8919-E38F09D0A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69D-7E88-41DE-8919-E38F09D0A8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7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它将整个序列的信息压缩到一个固定长度的向量中去了。对于短序列来说，这种做法可能问题不大，但如果是较长较复杂的队列，则该语义向量可能无法完全表示整个序列的信息。而且先输入的序列的信息会被后输入的序列信息稀释掉。输入序列越长，这个现象就越严重。如果我们得到一个有损的语义编码，那对后面的解码也很可能会产生影响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69D-7E88-41DE-8919-E38F09D0A8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08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模拟了人类的视觉注意机制而来，当观察某个画面时，注意力聚焦到其中某一部分，其余部分则变得模糊。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69D-7E88-41DE-8919-E38F09D0A8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9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输入的序列是“我爱中国”，因此，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就可以分别看做是“我”、“爱”、“中”、“国”所代表的信息。在翻译成英语时，第一个上下文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应该和“我”这个字最相关，因此对应的  就比较大，而相应的  、  、  就比较小。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应该和“爱”最相关，因此对应的  就比较大。最后的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最相关，因此  、  的值就比较大。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69D-7E88-41DE-8919-E38F09D0A8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15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69D-7E88-41DE-8919-E38F09D0A8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16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69D-7E88-41DE-8919-E38F09D0A8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55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69D-7E88-41DE-8919-E38F09D0A8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99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69D-7E88-41DE-8919-E38F09D0A8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9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6AA0-0664-4EB1-8E3A-72590DDF4C0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7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6AA0-0664-4EB1-8E3A-72590DDF4C0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6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6AA0-0664-4EB1-8E3A-72590DDF4C0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8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6AA0-0664-4EB1-8E3A-72590DDF4C0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6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6AA0-0664-4EB1-8E3A-72590DDF4C0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0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6AA0-0664-4EB1-8E3A-72590DDF4C0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2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6AA0-0664-4EB1-8E3A-72590DDF4C0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2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6AA0-0664-4EB1-8E3A-72590DDF4C0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8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6AA0-0664-4EB1-8E3A-72590DDF4C0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2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6AA0-0664-4EB1-8E3A-72590DDF4C0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8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6AA0-0664-4EB1-8E3A-72590DDF4C0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7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B6AA0-0664-4EB1-8E3A-72590DDF4C0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1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E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uanlan.zhihu.com/p/28054589" TargetMode="External"/><Relationship Id="rId4" Type="http://schemas.openxmlformats.org/officeDocument/2006/relationships/hyperlink" Target="http://blog.csdn.net/malefactor/article/details/5055021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  <a:r>
              <a:rPr lang="zh-CN" altLang="en-US" dirty="0" smtClean="0"/>
              <a:t>力机制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Seq2Seq</a:t>
            </a:r>
            <a:r>
              <a:rPr lang="zh-CN" altLang="en-US" dirty="0" smtClean="0"/>
              <a:t>的局限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30262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编码和解码器之间的唯一联系就是一个固定长度的语义向量</a:t>
            </a:r>
            <a:r>
              <a:rPr lang="en-US" altLang="zh-CN" dirty="0" smtClean="0"/>
              <a:t>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较长较复杂的序列，则该语义向量可能无法完全表示整个序列的信息。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输入序列越长，这个现象就越严重。</a:t>
            </a:r>
            <a:endParaRPr lang="en-US" dirty="0"/>
          </a:p>
        </p:txBody>
      </p:sp>
      <p:pic>
        <p:nvPicPr>
          <p:cNvPr id="4" name="Picture 4" descr="https://pic2.zhimg.com/50/v2-77e8a977fc3d43bec8b05633dc52ff9f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29" y="2283741"/>
            <a:ext cx="5143500" cy="20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8571902" y="3832663"/>
            <a:ext cx="1230826" cy="780137"/>
          </a:xfrm>
          <a:prstGeom prst="wedgeRoundRectCallout">
            <a:avLst>
              <a:gd name="adj1" fmla="val -25643"/>
              <a:gd name="adj2" fmla="val -833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包涵整个句子的信息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032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</a:t>
            </a:r>
            <a:r>
              <a:rPr lang="zh-CN" altLang="en-US" dirty="0"/>
              <a:t>机制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930911" cy="4351338"/>
          </a:xfrm>
        </p:spPr>
        <p:txBody>
          <a:bodyPr/>
          <a:lstStyle/>
          <a:p>
            <a:r>
              <a:rPr lang="en-US" altLang="zh-CN" dirty="0"/>
              <a:t>Attention</a:t>
            </a:r>
            <a:r>
              <a:rPr lang="zh-CN" altLang="en-US" dirty="0"/>
              <a:t>机制通过在每个时间输入不同的</a:t>
            </a:r>
            <a:r>
              <a:rPr lang="en-US" altLang="zh-CN" dirty="0"/>
              <a:t>c</a:t>
            </a:r>
            <a:r>
              <a:rPr lang="zh-CN" altLang="en-US" dirty="0"/>
              <a:t>来解决这个问题</a:t>
            </a:r>
            <a:r>
              <a:rPr lang="zh-CN" altLang="en-US" dirty="0" smtClean="0"/>
              <a:t>，</a:t>
            </a:r>
            <a:r>
              <a:rPr lang="zh-CN" altLang="en-US" dirty="0"/>
              <a:t>右</a:t>
            </a:r>
            <a:r>
              <a:rPr lang="zh-CN" altLang="en-US" dirty="0" smtClean="0"/>
              <a:t>图</a:t>
            </a:r>
            <a:r>
              <a:rPr lang="zh-CN" altLang="en-US" dirty="0"/>
              <a:t>是带有</a:t>
            </a:r>
            <a:r>
              <a:rPr lang="en-US" altLang="zh-CN" dirty="0"/>
              <a:t>Attention</a:t>
            </a:r>
            <a:r>
              <a:rPr lang="zh-CN" altLang="en-US" dirty="0"/>
              <a:t>机制的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每一个</a:t>
            </a:r>
            <a:r>
              <a:rPr lang="en-US" altLang="zh-CN" dirty="0"/>
              <a:t>c</a:t>
            </a:r>
            <a:r>
              <a:rPr lang="zh-CN" altLang="en-US" dirty="0"/>
              <a:t>会自动去选取与当前所要输出的</a:t>
            </a:r>
            <a:r>
              <a:rPr lang="en-US" altLang="zh-CN" dirty="0"/>
              <a:t>y</a:t>
            </a:r>
            <a:r>
              <a:rPr lang="zh-CN" altLang="en-US" dirty="0"/>
              <a:t>最合适的上下文信息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我们用 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ij</a:t>
            </a:r>
            <a:r>
              <a:rPr lang="en-US" altLang="zh-CN" dirty="0" smtClean="0"/>
              <a:t> </a:t>
            </a:r>
            <a:r>
              <a:rPr lang="zh-CN" altLang="en-US" dirty="0"/>
              <a:t>衡量</a:t>
            </a:r>
            <a:r>
              <a:rPr lang="en-US" altLang="zh-CN" dirty="0"/>
              <a:t>Encoder</a:t>
            </a:r>
            <a:r>
              <a:rPr lang="zh-CN" altLang="en-US" dirty="0"/>
              <a:t>中第</a:t>
            </a:r>
            <a:r>
              <a:rPr lang="en-US" altLang="zh-CN" dirty="0"/>
              <a:t>j</a:t>
            </a:r>
            <a:r>
              <a:rPr lang="zh-CN" altLang="en-US" dirty="0"/>
              <a:t>阶段的</a:t>
            </a:r>
            <a:r>
              <a:rPr lang="en-US" altLang="zh-CN" dirty="0" err="1"/>
              <a:t>h</a:t>
            </a:r>
            <a:r>
              <a:rPr lang="en-US" altLang="zh-CN" baseline="-25000" dirty="0" err="1"/>
              <a:t>j</a:t>
            </a:r>
            <a:r>
              <a:rPr lang="zh-CN" altLang="en-US" dirty="0"/>
              <a:t>和解码时第</a:t>
            </a:r>
            <a:r>
              <a:rPr lang="en-US" altLang="zh-CN" dirty="0" err="1"/>
              <a:t>i</a:t>
            </a:r>
            <a:r>
              <a:rPr lang="zh-CN" altLang="en-US" dirty="0"/>
              <a:t>阶段的相关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1"/>
            <a:r>
              <a:rPr lang="zh-CN" altLang="en-US" dirty="0"/>
              <a:t>最终</a:t>
            </a:r>
            <a:r>
              <a:rPr lang="en-US" dirty="0"/>
              <a:t>Decoder</a:t>
            </a:r>
            <a:r>
              <a:rPr lang="zh-CN" altLang="en-US" dirty="0"/>
              <a:t>中第</a:t>
            </a:r>
            <a:r>
              <a:rPr lang="en-US" dirty="0" err="1"/>
              <a:t>i</a:t>
            </a:r>
            <a:r>
              <a:rPr lang="zh-CN" altLang="en-US" dirty="0"/>
              <a:t>阶段的输入的上下文信息 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zh-CN" altLang="en-US" dirty="0"/>
              <a:t>就来自于所有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j</a:t>
            </a:r>
            <a:r>
              <a:rPr lang="en-US" dirty="0" smtClean="0"/>
              <a:t> </a:t>
            </a:r>
            <a:r>
              <a:rPr lang="zh-CN" altLang="en-US" dirty="0"/>
              <a:t>对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ij</a:t>
            </a:r>
            <a:r>
              <a:rPr lang="en-US" dirty="0" smtClean="0"/>
              <a:t> </a:t>
            </a:r>
            <a:r>
              <a:rPr lang="zh-CN" altLang="en-US" dirty="0"/>
              <a:t>的加权和。</a:t>
            </a:r>
            <a:endParaRPr lang="en-US" dirty="0"/>
          </a:p>
        </p:txBody>
      </p:sp>
      <p:pic>
        <p:nvPicPr>
          <p:cNvPr id="1026" name="Picture 2" descr="https://pic4.zhimg.com/50/v2-8da16d429d33b0f2705e47af98e66579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90688"/>
            <a:ext cx="3429000" cy="359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009" y="5187951"/>
            <a:ext cx="1300163" cy="84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5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  <a:r>
              <a:rPr lang="zh-CN" altLang="en-US" dirty="0"/>
              <a:t>机制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以机器翻译为例（将中文翻译成英文）：</a:t>
            </a:r>
            <a:endParaRPr lang="en-US" dirty="0"/>
          </a:p>
        </p:txBody>
      </p:sp>
      <p:pic>
        <p:nvPicPr>
          <p:cNvPr id="2050" name="Picture 2" descr="https://pic1.zhimg.com/50/v2-d266bf48a1d77e7e4db607978574c9fc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760" y="2562272"/>
            <a:ext cx="68580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69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权重</a:t>
            </a:r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 </a:t>
            </a:r>
            <a:r>
              <a:rPr lang="zh-CN" altLang="en-US" dirty="0" smtClean="0"/>
              <a:t>的来源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</a:t>
            </a:r>
            <a:r>
              <a:rPr lang="en-US" altLang="zh-CN" baseline="-25000" dirty="0" err="1" smtClean="0"/>
              <a:t>ij</a:t>
            </a:r>
            <a:r>
              <a:rPr lang="en-US" altLang="zh-CN" baseline="-25000" dirty="0" smtClean="0"/>
              <a:t> </a:t>
            </a:r>
            <a:r>
              <a:rPr lang="zh-CN" altLang="en-US" dirty="0" smtClean="0"/>
              <a:t>同</a:t>
            </a:r>
            <a:r>
              <a:rPr lang="zh-CN" altLang="en-US" dirty="0"/>
              <a:t>样是从模型中学出</a:t>
            </a:r>
            <a:r>
              <a:rPr lang="zh-CN" altLang="en-US" dirty="0" smtClean="0"/>
              <a:t>的 </a:t>
            </a:r>
            <a:endParaRPr lang="en-US" dirty="0"/>
          </a:p>
        </p:txBody>
      </p:sp>
      <p:pic>
        <p:nvPicPr>
          <p:cNvPr id="3074" name="Picture 2" descr="https://pic1.zhimg.com/50/v2-5561fa61321f31113043fb9711ee3263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43" y="2607531"/>
            <a:ext cx="34290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pic4.zhimg.com/50/v2-50473aa7b1c20d680abf8ca36d82c9e4_h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332" y="2607531"/>
            <a:ext cx="34290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pic3.zhimg.com/50/v2-07f7411c77901a7bd913e55884057a63_h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018" y="2607531"/>
            <a:ext cx="3429000" cy="303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07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RNNenc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传统模型</a:t>
            </a:r>
            <a:endParaRPr lang="en-US" altLang="zh-CN" dirty="0" smtClean="0"/>
          </a:p>
          <a:p>
            <a:r>
              <a:rPr lang="en-US" altLang="zh-CN" dirty="0" err="1" smtClean="0"/>
              <a:t>RNNsearch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注意力机制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4" y="2997200"/>
            <a:ext cx="5943600" cy="331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192" y="1027906"/>
            <a:ext cx="4614863" cy="4914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40872" y="6420921"/>
            <a:ext cx="35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https://arxiv.org/pdf/1409.0473.pdf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3274" y="5963351"/>
            <a:ext cx="4060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RNNsearch-50 </a:t>
            </a:r>
            <a:r>
              <a:rPr lang="zh-CN" altLang="en-US" sz="1200" dirty="0" smtClean="0"/>
              <a:t>训练出来权</a:t>
            </a:r>
            <a:r>
              <a:rPr lang="zh-CN" altLang="en-US" sz="1200" dirty="0"/>
              <a:t>重</a:t>
            </a:r>
            <a:r>
              <a:rPr lang="en-US" altLang="zh-CN" sz="1200" dirty="0" err="1"/>
              <a:t>a</a:t>
            </a:r>
            <a:r>
              <a:rPr lang="en-US" altLang="zh-CN" sz="1200" baseline="-25000" dirty="0" err="1"/>
              <a:t>ij</a:t>
            </a:r>
            <a:r>
              <a:rPr lang="en-US" altLang="zh-CN" sz="1200" dirty="0"/>
              <a:t> </a:t>
            </a:r>
            <a:r>
              <a:rPr lang="zh-CN" altLang="en-US" sz="1200" dirty="0" smtClean="0"/>
              <a:t>的可视化效果 </a:t>
            </a:r>
            <a:r>
              <a:rPr lang="en-US" altLang="zh-CN" sz="1200" dirty="0" smtClean="0"/>
              <a:t>(0: </a:t>
            </a:r>
            <a:r>
              <a:rPr lang="zh-CN" altLang="en-US" sz="1200" dirty="0" smtClean="0"/>
              <a:t>黑，</a:t>
            </a:r>
            <a:r>
              <a:rPr lang="en-US" altLang="zh-CN" sz="1200" dirty="0" smtClean="0"/>
              <a:t>1: </a:t>
            </a:r>
            <a:r>
              <a:rPr lang="zh-CN" altLang="en-US" sz="1200" dirty="0" smtClean="0"/>
              <a:t>白</a:t>
            </a:r>
            <a:r>
              <a:rPr lang="en-US" altLang="zh-CN" sz="1200" dirty="0" smtClean="0"/>
              <a:t>).</a:t>
            </a:r>
          </a:p>
          <a:p>
            <a:r>
              <a:rPr lang="en-US" altLang="zh-CN" sz="1200" dirty="0" smtClean="0"/>
              <a:t>(a-d) </a:t>
            </a:r>
            <a:r>
              <a:rPr lang="zh-CN" altLang="en-US" sz="1200" dirty="0" smtClean="0"/>
              <a:t>随机选择的长度</a:t>
            </a:r>
            <a:r>
              <a:rPr lang="en-US" altLang="zh-CN" sz="1200" dirty="0" smtClean="0"/>
              <a:t>10-20</a:t>
            </a:r>
            <a:r>
              <a:rPr lang="zh-CN" altLang="en-US" sz="1200" dirty="0" smtClean="0"/>
              <a:t>词的测试样本。</a:t>
            </a:r>
            <a:endParaRPr lang="en-US" altLang="zh-CN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08665" y="6291450"/>
            <a:ext cx="5657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根据测试样本生成法文翻译，根据</a:t>
            </a:r>
            <a:r>
              <a:rPr lang="en-US" altLang="zh-CN" sz="1200" dirty="0" smtClean="0"/>
              <a:t>NMT</a:t>
            </a:r>
            <a:r>
              <a:rPr lang="zh-CN" altLang="en-US" sz="1200" dirty="0" smtClean="0"/>
              <a:t>翻译模型</a:t>
            </a:r>
            <a:r>
              <a:rPr lang="en-US" altLang="zh-CN" sz="1200" dirty="0" smtClean="0"/>
              <a:t>, BLEU</a:t>
            </a:r>
            <a:r>
              <a:rPr lang="zh-CN" altLang="en-US" sz="1200" dirty="0" smtClean="0"/>
              <a:t>评分和法文句子长度作图。</a:t>
            </a:r>
            <a:endParaRPr lang="en-US" altLang="zh-CN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240270" y="2862263"/>
            <a:ext cx="3604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RNNsearch-50 </a:t>
            </a:r>
            <a:r>
              <a:rPr lang="zh-CN" altLang="en-US" sz="1400" dirty="0" smtClean="0"/>
              <a:t>是以最长</a:t>
            </a:r>
            <a:r>
              <a:rPr lang="en-US" altLang="zh-CN" sz="1400" dirty="0" smtClean="0"/>
              <a:t>50</a:t>
            </a:r>
            <a:r>
              <a:rPr lang="zh-CN" altLang="en-US" sz="1400" dirty="0" smtClean="0"/>
              <a:t>词的样本进行训练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497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BLEU </a:t>
            </a:r>
            <a:r>
              <a:rPr lang="en-US" altLang="zh-CN" sz="3200" dirty="0"/>
              <a:t>(Bilingual Evaluation </a:t>
            </a:r>
            <a:r>
              <a:rPr lang="en-US" altLang="zh-CN" sz="3200" dirty="0" smtClean="0"/>
              <a:t>Understudy - </a:t>
            </a:r>
            <a:r>
              <a:rPr lang="zh-CN" altLang="en-US" sz="3200" dirty="0" smtClean="0"/>
              <a:t>双</a:t>
            </a:r>
            <a:r>
              <a:rPr lang="zh-CN" altLang="en-US" sz="3200" dirty="0"/>
              <a:t>语评估考试</a:t>
            </a:r>
            <a:r>
              <a:rPr lang="en-US" altLang="zh-CN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一</a:t>
            </a:r>
            <a:r>
              <a:rPr lang="zh-CN" altLang="en-US" dirty="0"/>
              <a:t>个比较文本候选翻译与一个或多个参考翻译的分数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完美匹配得分为</a:t>
            </a:r>
            <a:r>
              <a:rPr lang="en-US" altLang="zh-CN" sz="3500" b="1" dirty="0">
                <a:solidFill>
                  <a:schemeClr val="accent6">
                    <a:lumMod val="50000"/>
                  </a:schemeClr>
                </a:solidFill>
              </a:rPr>
              <a:t>1.0</a:t>
            </a:r>
            <a:r>
              <a:rPr lang="zh-CN" altLang="en-US" dirty="0"/>
              <a:t>，而完美的不匹配则得分为</a:t>
            </a:r>
            <a:r>
              <a:rPr lang="en-US" altLang="zh-CN" b="1" dirty="0">
                <a:solidFill>
                  <a:srgbClr val="FF0000"/>
                </a:solidFill>
              </a:rPr>
              <a:t>0.0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好处：</a:t>
            </a:r>
            <a:endParaRPr lang="en-US" altLang="zh-CN" dirty="0"/>
          </a:p>
          <a:p>
            <a:pPr lvl="2"/>
            <a:r>
              <a:rPr lang="zh-CN" altLang="en-US" dirty="0"/>
              <a:t>计算速度快，成本低廉</a:t>
            </a:r>
          </a:p>
          <a:p>
            <a:pPr lvl="2"/>
            <a:r>
              <a:rPr lang="zh-CN" altLang="en-US" dirty="0"/>
              <a:t>容易理解</a:t>
            </a:r>
          </a:p>
          <a:p>
            <a:pPr lvl="2"/>
            <a:r>
              <a:rPr lang="zh-CN" altLang="en-US" dirty="0"/>
              <a:t>独立于语言</a:t>
            </a:r>
          </a:p>
          <a:p>
            <a:pPr lvl="2"/>
            <a:r>
              <a:rPr lang="zh-CN" altLang="en-US" dirty="0"/>
              <a:t>它与人的评价高度相关</a:t>
            </a:r>
          </a:p>
          <a:p>
            <a:pPr lvl="2"/>
            <a:r>
              <a:rPr lang="zh-CN" altLang="en-US" dirty="0"/>
              <a:t>它被广泛采用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尽</a:t>
            </a:r>
            <a:r>
              <a:rPr lang="zh-CN" altLang="en-US" dirty="0"/>
              <a:t>管为翻译开发，它可以用来评估为一套自然语言处理任务生成的文本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更</a:t>
            </a:r>
            <a:r>
              <a:rPr lang="zh-CN" altLang="en-US" dirty="0" smtClean="0"/>
              <a:t>多场景：</a:t>
            </a:r>
            <a:endParaRPr lang="en-US" altLang="zh-CN" dirty="0" smtClean="0"/>
          </a:p>
          <a:p>
            <a:pPr lvl="2"/>
            <a:r>
              <a:rPr lang="zh-CN" altLang="en-US" dirty="0"/>
              <a:t>语言生</a:t>
            </a:r>
            <a:r>
              <a:rPr lang="zh-CN" altLang="en-US" dirty="0" smtClean="0"/>
              <a:t>成</a:t>
            </a:r>
            <a:endParaRPr lang="zh-CN" altLang="en-US" dirty="0"/>
          </a:p>
          <a:p>
            <a:pPr lvl="2"/>
            <a:r>
              <a:rPr lang="zh-CN" altLang="en-US" dirty="0"/>
              <a:t>图像标题生</a:t>
            </a:r>
            <a:r>
              <a:rPr lang="zh-CN" altLang="en-US" dirty="0" smtClean="0"/>
              <a:t>成</a:t>
            </a:r>
            <a:endParaRPr lang="zh-CN" altLang="en-US" dirty="0"/>
          </a:p>
          <a:p>
            <a:pPr lvl="2"/>
            <a:r>
              <a:rPr lang="zh-CN" altLang="en-US" dirty="0"/>
              <a:t>文字摘</a:t>
            </a:r>
            <a:r>
              <a:rPr lang="zh-CN" altLang="en-US" dirty="0" smtClean="0"/>
              <a:t>要</a:t>
            </a:r>
            <a:endParaRPr lang="zh-CN" altLang="en-US" dirty="0"/>
          </a:p>
          <a:p>
            <a:pPr lvl="2"/>
            <a:r>
              <a:rPr lang="zh-CN" altLang="en-US" dirty="0"/>
              <a:t>语音识</a:t>
            </a:r>
            <a:r>
              <a:rPr lang="zh-CN" altLang="en-US" dirty="0" smtClean="0"/>
              <a:t>别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NLTK</a:t>
            </a:r>
            <a:r>
              <a:rPr lang="zh-CN" altLang="en-US" dirty="0" smtClean="0"/>
              <a:t>库支持对候</a:t>
            </a:r>
            <a:r>
              <a:rPr lang="zh-CN" altLang="en-US" dirty="0"/>
              <a:t>选文</a:t>
            </a:r>
            <a:r>
              <a:rPr lang="zh-CN" altLang="en-US" dirty="0" smtClean="0"/>
              <a:t>本进行</a:t>
            </a:r>
            <a:r>
              <a:rPr lang="en-US" altLang="zh-CN" dirty="0" smtClean="0"/>
              <a:t>BLEU</a:t>
            </a:r>
            <a:r>
              <a:rPr lang="zh-CN" altLang="en-US" dirty="0"/>
              <a:t>评</a:t>
            </a:r>
            <a:r>
              <a:rPr lang="zh-CN" altLang="en-US" dirty="0" smtClean="0"/>
              <a:t>分 </a:t>
            </a:r>
            <a:r>
              <a:rPr lang="en-US" altLang="zh-CN" dirty="0" smtClean="0"/>
              <a:t>-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2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Dzmitry</a:t>
            </a:r>
            <a:r>
              <a:rPr lang="en-US" dirty="0" smtClean="0"/>
              <a:t> </a:t>
            </a:r>
            <a:r>
              <a:rPr lang="en-US" dirty="0" err="1" smtClean="0"/>
              <a:t>Bahdanau</a:t>
            </a:r>
            <a:r>
              <a:rPr lang="en-US" dirty="0" smtClean="0"/>
              <a:t>, </a:t>
            </a:r>
            <a:r>
              <a:rPr lang="en-US" dirty="0" err="1" smtClean="0"/>
              <a:t>Kyunghyun</a:t>
            </a:r>
            <a:r>
              <a:rPr lang="en-US" dirty="0" smtClean="0"/>
              <a:t> Cho, </a:t>
            </a:r>
            <a:r>
              <a:rPr lang="en-US" dirty="0" err="1" smtClean="0"/>
              <a:t>Yoshua</a:t>
            </a:r>
            <a:r>
              <a:rPr lang="en-US" dirty="0" smtClean="0"/>
              <a:t> </a:t>
            </a:r>
            <a:r>
              <a:rPr lang="en-US" dirty="0" err="1" smtClean="0"/>
              <a:t>Bengio</a:t>
            </a:r>
            <a:r>
              <a:rPr lang="en-US" dirty="0" smtClean="0"/>
              <a:t>. Neural Machine Translation by Jointly Learning to Align and Translate, 2014.</a:t>
            </a:r>
          </a:p>
          <a:p>
            <a:r>
              <a:rPr lang="en-US" dirty="0" smtClean="0"/>
              <a:t>Minh-Thang Luong, </a:t>
            </a:r>
            <a:r>
              <a:rPr lang="en-US" dirty="0" err="1" smtClean="0"/>
              <a:t>Hieu</a:t>
            </a:r>
            <a:r>
              <a:rPr lang="en-US" dirty="0" smtClean="0"/>
              <a:t> Pham, Christopher D. Manning. Effective Approaches to Attention-based Neural Machine Translation, 2015</a:t>
            </a:r>
            <a:r>
              <a:rPr lang="en-US" dirty="0" smtClean="0"/>
              <a:t>.</a:t>
            </a:r>
          </a:p>
          <a:p>
            <a:r>
              <a:rPr lang="en-US" dirty="0"/>
              <a:t>Kishore </a:t>
            </a:r>
            <a:r>
              <a:rPr lang="en-US" dirty="0" err="1"/>
              <a:t>Papineni</a:t>
            </a:r>
            <a:r>
              <a:rPr lang="en-US" dirty="0"/>
              <a:t>, Salim </a:t>
            </a:r>
            <a:r>
              <a:rPr lang="en-US" dirty="0" err="1"/>
              <a:t>Roukos</a:t>
            </a:r>
            <a:r>
              <a:rPr lang="en-US" dirty="0"/>
              <a:t>, Todd Ward, and Wei-Jing </a:t>
            </a:r>
            <a:r>
              <a:rPr lang="en-US" dirty="0" smtClean="0"/>
              <a:t>Zhu. BLEU</a:t>
            </a:r>
            <a:r>
              <a:rPr lang="en-US" dirty="0"/>
              <a:t>: a Method for Automatic Evaluation of Machine </a:t>
            </a:r>
            <a:r>
              <a:rPr lang="en-US" dirty="0" smtClean="0"/>
              <a:t>Translation, 2002.</a:t>
            </a:r>
            <a:endParaRPr lang="en-US" dirty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en.wikipedia.org/wiki/BLEU</a:t>
            </a:r>
            <a:endParaRPr lang="en-US" dirty="0" smtClean="0"/>
          </a:p>
          <a:p>
            <a:r>
              <a:rPr lang="zh-CN" altLang="en-US" dirty="0"/>
              <a:t>张俊林</a:t>
            </a:r>
            <a:r>
              <a:rPr lang="en-US" altLang="zh-CN" dirty="0"/>
              <a:t>. </a:t>
            </a:r>
            <a:r>
              <a:rPr lang="zh-CN" altLang="en-US" dirty="0"/>
              <a:t>自然语言处理中的</a:t>
            </a:r>
            <a:r>
              <a:rPr lang="en-US" dirty="0"/>
              <a:t>Attention Model：</a:t>
            </a:r>
            <a:r>
              <a:rPr lang="zh-CN" altLang="en-US" dirty="0"/>
              <a:t>是什么及为什么</a:t>
            </a:r>
            <a:r>
              <a:rPr lang="en-US" altLang="zh-CN" dirty="0"/>
              <a:t>. 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hlinkClick r:id="rId4"/>
              </a:rPr>
              <a:t>Link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/>
              <a:t>何之源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完</a:t>
            </a:r>
            <a:r>
              <a:rPr lang="zh-CN" altLang="en-US" sz="2400" dirty="0"/>
              <a:t>全图解</a:t>
            </a:r>
            <a:r>
              <a:rPr lang="en-US" sz="2400" dirty="0"/>
              <a:t>RNN、RNN</a:t>
            </a:r>
            <a:r>
              <a:rPr lang="zh-CN" altLang="en-US" sz="2400" dirty="0"/>
              <a:t>变体、</a:t>
            </a:r>
            <a:r>
              <a:rPr lang="en-US" sz="2400" dirty="0"/>
              <a:t>Seq2Seq、Attention</a:t>
            </a:r>
            <a:r>
              <a:rPr lang="zh-CN" altLang="en-US" sz="2400" dirty="0"/>
              <a:t>机制 </a:t>
            </a:r>
            <a:r>
              <a:rPr lang="en-US" altLang="zh-CN" sz="2400" dirty="0"/>
              <a:t>(</a:t>
            </a:r>
            <a:r>
              <a:rPr lang="en-US" altLang="zh-CN" sz="2400" dirty="0">
                <a:hlinkClick r:id="rId5"/>
              </a:rPr>
              <a:t>Link</a:t>
            </a:r>
            <a:r>
              <a:rPr lang="en-US" altLang="zh-CN" sz="2400" dirty="0"/>
              <a:t>)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2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938</Words>
  <Application>Microsoft Office PowerPoint</Application>
  <PresentationFormat>Widescreen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Office Theme</vt:lpstr>
      <vt:lpstr>Attention</vt:lpstr>
      <vt:lpstr>Seq2Seq的局限</vt:lpstr>
      <vt:lpstr>Attention机制</vt:lpstr>
      <vt:lpstr>Attention机制</vt:lpstr>
      <vt:lpstr>权重aij 的来源</vt:lpstr>
      <vt:lpstr>效果</vt:lpstr>
      <vt:lpstr>BLEU (Bilingual Evaluation Understudy - 双语评估考试)</vt:lpstr>
      <vt:lpstr>Reference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</dc:title>
  <dc:creator>Yang Liu</dc:creator>
  <cp:lastModifiedBy>Yang Liu</cp:lastModifiedBy>
  <cp:revision>52</cp:revision>
  <dcterms:created xsi:type="dcterms:W3CDTF">2018-01-16T05:00:23Z</dcterms:created>
  <dcterms:modified xsi:type="dcterms:W3CDTF">2018-01-18T05:03:58Z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2018-01-16T07:52:09.4852073Z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