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F1CF9-0911-40D5-A4AE-567AEBAE0A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419B-2487-4801-82A2-AC9DFCE9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0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5DD0-515C-460E-A5F7-7DBF5381CE9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matic_summarization" TargetMode="External"/><Relationship Id="rId3" Type="http://schemas.openxmlformats.org/officeDocument/2006/relationships/hyperlink" Target="http://web.stanford.edu/class/cs224n/" TargetMode="External"/><Relationship Id="rId7" Type="http://schemas.openxmlformats.org/officeDocument/2006/relationships/hyperlink" Target="https://en.wikipedia.org/wiki/Neural_machine_transl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eech_recognition" TargetMode="External"/><Relationship Id="rId5" Type="http://schemas.openxmlformats.org/officeDocument/2006/relationships/hyperlink" Target="https://en.wikipedia.org/wiki/Language_model" TargetMode="External"/><Relationship Id="rId10" Type="http://schemas.openxmlformats.org/officeDocument/2006/relationships/hyperlink" Target="https://en.wikipedia.org/wiki/Question_answering" TargetMode="External"/><Relationship Id="rId4" Type="http://schemas.openxmlformats.org/officeDocument/2006/relationships/hyperlink" Target="https://arxiv.org/abs/1510.00726" TargetMode="External"/><Relationship Id="rId9" Type="http://schemas.openxmlformats.org/officeDocument/2006/relationships/hyperlink" Target="https://www.quora.com/Has-Deep-Learning-been-applied-to-automatic-text-summarization-successful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md.edu/~miyyer/pubs/2015_acl_dan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hyperlink" Target="https://arxiv.org/abs/1408.5882" TargetMode="External"/><Relationship Id="rId4" Type="http://schemas.openxmlformats.org/officeDocument/2006/relationships/hyperlink" Target="https://arxiv.org/abs/1412.105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github.com/oxford-cs-deepnlp-2017/lectures/blob/master/Lecture%2010%20-%20Text%20to%20Speech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graves/icml_200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s://www.microsoft.com/en-us/research/publication/exploring-convolutional-neural-network-structures-and-optimization-techniques-for-speech-recognition/" TargetMode="External"/><Relationship Id="rId4" Type="http://schemas.openxmlformats.org/officeDocument/2006/relationships/hyperlink" Target="https://arxiv.org/abs/1303.577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1502.03044" TargetMode="External"/><Relationship Id="rId7" Type="http://schemas.openxmlformats.org/officeDocument/2006/relationships/hyperlink" Target="https://www.google.com/url?sa=t&amp;rct=j&amp;q=&amp;esrc=s&amp;source=web&amp;cd=2&amp;cad=rja&amp;uact=8&amp;ved=0ahUKEwjLn4Gyu8zYAhVDmZQKHbn6AIQQFggpMAE&amp;url=http%3A%2F%2Fwww.who.int%2Fblindness%2FGLOBALDATAFINALforweb.pdf&amp;usg=AOvVaw1LXwJQ2V9IBVPdRoxi_kv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hyperlink" Target="https://arxiv.org/abs/1505.00487" TargetMode="External"/><Relationship Id="rId4" Type="http://schemas.openxmlformats.org/officeDocument/2006/relationships/hyperlink" Target="https://arxiv.org/abs/1411.455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hyperlink" Target="https://www.microsoft.com/en-us/research/publication/joint-language-and-translation-modeling-with-recurrent-neural-networks/" TargetMode="External"/><Relationship Id="rId4" Type="http://schemas.openxmlformats.org/officeDocument/2006/relationships/hyperlink" Target="https://arxiv.org/abs/1409.047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9.0068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hyperlink" Target="https://arxiv.org/abs/1603.07252" TargetMode="External"/><Relationship Id="rId4" Type="http://schemas.openxmlformats.org/officeDocument/2006/relationships/hyperlink" Target="https://arxiv.org/abs/1602.060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5945-teaching-machines-to-read-and-comprehen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412.1632" TargetMode="External"/><Relationship Id="rId4" Type="http://schemas.openxmlformats.org/officeDocument/2006/relationships/hyperlink" Target="http://www.aclweb.org/anthology/P15-10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Deep Learning for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2018/01/12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90" y="4107656"/>
            <a:ext cx="4886325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http://web.stanford.edu/class/cs224n/</a:t>
            </a:r>
            <a:endParaRPr lang="en-US" dirty="0" smtClean="0"/>
          </a:p>
          <a:p>
            <a:r>
              <a:rPr lang="en-US" dirty="0" err="1" smtClean="0"/>
              <a:t>Yoav</a:t>
            </a:r>
            <a:r>
              <a:rPr lang="en-US" dirty="0" smtClean="0"/>
              <a:t> Goldberg. A Primer on Neural Network Models for Natural Language Processing. </a:t>
            </a:r>
            <a:r>
              <a:rPr lang="en-US" dirty="0" smtClean="0">
                <a:hlinkClick r:id="rId4"/>
              </a:rPr>
              <a:t>https://arxiv.org/abs/1510.00726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Language model on </a:t>
            </a:r>
            <a:r>
              <a:rPr lang="en-US" dirty="0" smtClean="0">
                <a:hlinkClick r:id="rId5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6"/>
              </a:rPr>
              <a:t>Speech recognition on </a:t>
            </a:r>
            <a:r>
              <a:rPr lang="en-US" dirty="0" smtClean="0">
                <a:hlinkClick r:id="rId6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7"/>
              </a:rPr>
              <a:t>Neural machine translation on </a:t>
            </a:r>
            <a:r>
              <a:rPr lang="en-US" dirty="0" smtClean="0">
                <a:hlinkClick r:id="rId7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8"/>
              </a:rPr>
              <a:t>Automatic summarization on Wikipedia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9"/>
              </a:rPr>
              <a:t>Has Deep Learning been applied to automatic text summarization (successfully)?</a:t>
            </a:r>
            <a:endParaRPr lang="en-US" dirty="0"/>
          </a:p>
          <a:p>
            <a:r>
              <a:rPr lang="en-US" dirty="0" smtClean="0">
                <a:hlinkClick r:id="rId10"/>
              </a:rPr>
              <a:t>Question </a:t>
            </a:r>
            <a:r>
              <a:rPr lang="en-US" dirty="0">
                <a:hlinkClick r:id="rId10"/>
              </a:rPr>
              <a:t>answering on Wikipedia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</a:t>
            </a:r>
            <a:r>
              <a:rPr lang="zh-CN" altLang="en-US" dirty="0" smtClean="0"/>
              <a:t>度学习深刻影响着的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领域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文本分类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言建模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音识别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标</a:t>
            </a:r>
            <a:r>
              <a:rPr lang="zh-CN" altLang="en-US" dirty="0" smtClean="0"/>
              <a:t>题生成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</a:t>
            </a:r>
            <a:r>
              <a:rPr lang="zh-CN" altLang="en-US" dirty="0" smtClean="0"/>
              <a:t>器翻译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</a:t>
            </a:r>
            <a:r>
              <a:rPr lang="zh-CN" altLang="en-US" dirty="0" smtClean="0"/>
              <a:t>档摘要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智</a:t>
            </a:r>
            <a:r>
              <a:rPr lang="zh-CN" altLang="en-US" dirty="0" smtClean="0"/>
              <a:t>能</a:t>
            </a:r>
            <a:r>
              <a:rPr lang="zh-CN" altLang="en-US" dirty="0" smtClean="0"/>
              <a:t>答疑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</a:t>
            </a:r>
            <a:r>
              <a:rPr lang="zh-CN" altLang="en-US" dirty="0"/>
              <a:t>一</a:t>
            </a:r>
            <a:r>
              <a:rPr lang="zh-CN" altLang="en-US" dirty="0" smtClean="0"/>
              <a:t>段文字，预测预定义的类别标签。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如情感分析 </a:t>
            </a:r>
            <a:r>
              <a:rPr lang="en-US" altLang="zh-CN" dirty="0" smtClean="0"/>
              <a:t>(sentiment analysis)</a:t>
            </a:r>
            <a:r>
              <a:rPr lang="zh-CN" altLang="en-US" dirty="0" smtClean="0"/>
              <a:t>，判断情感基调是“积极”还是“消极”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/>
              <a:t>垃圾邮</a:t>
            </a:r>
            <a:r>
              <a:rPr lang="zh-CN" altLang="en-US" dirty="0" smtClean="0"/>
              <a:t>件检测</a:t>
            </a:r>
            <a:endParaRPr lang="en-US" altLang="zh-CN" dirty="0" smtClean="0"/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言识别</a:t>
            </a:r>
            <a:endParaRPr lang="en-US" altLang="zh-CN" dirty="0" smtClean="0"/>
          </a:p>
          <a:p>
            <a:pPr lvl="1"/>
            <a:r>
              <a:rPr lang="zh-CN" altLang="en-US" dirty="0"/>
              <a:t>体</a:t>
            </a:r>
            <a:r>
              <a:rPr lang="zh-CN" altLang="en-US" dirty="0" smtClean="0"/>
              <a:t>裁识别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深度学习</a:t>
            </a:r>
            <a:r>
              <a:rPr lang="zh-CN" altLang="en-US" dirty="0" smtClean="0"/>
              <a:t>加持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烂番茄电影评论的情感分析 </a:t>
            </a:r>
            <a:r>
              <a:rPr lang="en-US" sz="2200" dirty="0" smtClean="0"/>
              <a:t>(</a:t>
            </a:r>
            <a:r>
              <a:rPr lang="en-US" sz="2200" dirty="0" smtClean="0">
                <a:hlinkClick r:id="rId3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亚马逊产品评论的情感分析，</a:t>
            </a:r>
            <a:r>
              <a:rPr lang="en-US" altLang="zh-CN" sz="2200" dirty="0" smtClean="0"/>
              <a:t>IMDB</a:t>
            </a:r>
            <a:r>
              <a:rPr lang="zh-CN" altLang="en-US" sz="2200" dirty="0" smtClean="0"/>
              <a:t>电影评论和新闻文章的主题分类</a:t>
            </a:r>
            <a:r>
              <a:rPr lang="en-US" sz="2200" dirty="0" smtClean="0"/>
              <a:t>.</a:t>
            </a:r>
            <a:r>
              <a:rPr lang="en-US" sz="2200" dirty="0" smtClean="0"/>
              <a:t> (</a:t>
            </a:r>
            <a:r>
              <a:rPr lang="en-US" sz="2200" dirty="0" smtClean="0">
                <a:hlinkClick r:id="rId4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对电影评论的情感分析，将句子分类为主观或客观，分类问题类型，产品评论情感等</a:t>
            </a:r>
            <a:r>
              <a:rPr lang="en-US" sz="2200" dirty="0" smtClean="0"/>
              <a:t>. </a:t>
            </a:r>
            <a:r>
              <a:rPr lang="en-US" sz="2200" dirty="0" smtClean="0"/>
              <a:t>(</a:t>
            </a:r>
            <a:r>
              <a:rPr lang="en-US" sz="2200" dirty="0" smtClean="0">
                <a:hlinkClick r:id="rId5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给出前几个</a:t>
            </a:r>
            <a:r>
              <a:rPr lang="zh-CN" altLang="en-US" dirty="0"/>
              <a:t>词</a:t>
            </a:r>
            <a:r>
              <a:rPr lang="zh-CN" altLang="en-US" dirty="0" smtClean="0"/>
              <a:t>，预测下一个</a:t>
            </a:r>
            <a:r>
              <a:rPr lang="zh-CN" altLang="en-US" dirty="0" smtClean="0"/>
              <a:t>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是语音识别、</a:t>
            </a:r>
            <a:r>
              <a:rPr lang="en-US" altLang="zh-CN" dirty="0" smtClean="0"/>
              <a:t>OCR</a:t>
            </a:r>
            <a:r>
              <a:rPr lang="zh-CN" altLang="en-US" dirty="0" smtClean="0"/>
              <a:t>的基础，也用于拼写纠正，手写识别和统计机器翻译。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语言模型学习原文本中词之间的概率关系，以生成统计上一致的新文本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生成新的文章标题。</a:t>
            </a:r>
          </a:p>
          <a:p>
            <a:pPr lvl="1"/>
            <a:r>
              <a:rPr lang="zh-CN" altLang="en-US" dirty="0" smtClean="0"/>
              <a:t>生成新的句子，段落或文档。</a:t>
            </a:r>
          </a:p>
          <a:p>
            <a:pPr lvl="1"/>
            <a:r>
              <a:rPr lang="zh-CN" altLang="en-US" dirty="0" smtClean="0"/>
              <a:t>生成一个句子的建议下文。</a:t>
            </a:r>
            <a:endParaRPr lang="en-US" altLang="zh-CN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循环神经网络不可思议的有效性</a:t>
            </a:r>
            <a:r>
              <a:rPr lang="en-US" altLang="zh-CN" dirty="0" smtClean="0"/>
              <a:t>, 2015.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  <a:endParaRPr lang="en-US" dirty="0" smtClean="0">
              <a:hlinkClick r:id="rId4"/>
            </a:endParaRPr>
          </a:p>
          <a:p>
            <a:pPr lvl="1"/>
            <a:r>
              <a:rPr lang="zh-CN" altLang="en-US" dirty="0" smtClean="0"/>
              <a:t>基于生成模型的语音合成</a:t>
            </a:r>
            <a:r>
              <a:rPr lang="en-US" dirty="0" smtClean="0"/>
              <a:t>, Lecture 10, Oxford, 2017.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语音识别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</a:t>
            </a:r>
            <a:r>
              <a:rPr lang="zh-CN" altLang="en-US" dirty="0" smtClean="0"/>
              <a:t>文本的话语</a:t>
            </a:r>
            <a:r>
              <a:rPr lang="en-US" altLang="zh-CN" dirty="0" smtClean="0"/>
              <a:t>(</a:t>
            </a:r>
            <a:r>
              <a:rPr lang="zh-CN" altLang="en-US" dirty="0" smtClean="0"/>
              <a:t>音频数据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给</a:t>
            </a:r>
            <a:r>
              <a:rPr lang="zh-CN" altLang="en-US" dirty="0" smtClean="0"/>
              <a:t>到人类可读的文本。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转录演讲。</a:t>
            </a:r>
          </a:p>
          <a:p>
            <a:pPr lvl="1"/>
            <a:r>
              <a:rPr lang="zh-CN" altLang="en-US" dirty="0" smtClean="0"/>
              <a:t>为电影或电视节目创建文字说明。</a:t>
            </a:r>
          </a:p>
          <a:p>
            <a:pPr lvl="1"/>
            <a:r>
              <a:rPr lang="zh-CN" altLang="en-US" dirty="0" smtClean="0"/>
              <a:t>驾驶时向收音机发出指令。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循环神经网络标记非分段序列数据</a:t>
            </a:r>
            <a:r>
              <a:rPr lang="en-US" altLang="zh-CN" dirty="0" smtClean="0"/>
              <a:t>, </a:t>
            </a:r>
            <a:r>
              <a:rPr lang="en-US" altLang="zh-CN" dirty="0" smtClean="0"/>
              <a:t>2006.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基于深度</a:t>
            </a:r>
            <a:r>
              <a:rPr lang="zh-CN" altLang="en-US" dirty="0" smtClean="0"/>
              <a:t>循环</a:t>
            </a:r>
            <a:r>
              <a:rPr lang="zh-CN" altLang="en-US" dirty="0" smtClean="0"/>
              <a:t>神经网络的语音识别</a:t>
            </a:r>
            <a:r>
              <a:rPr lang="en-US" altLang="zh-CN" dirty="0" smtClean="0"/>
              <a:t>, </a:t>
            </a:r>
            <a:r>
              <a:rPr lang="en-US" altLang="zh-CN" dirty="0" smtClean="0"/>
              <a:t>2013</a:t>
            </a:r>
            <a:r>
              <a:rPr lang="en-US" altLang="zh-CN" dirty="0" smtClean="0"/>
              <a:t>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用于语音识别的卷积神经网络结构</a:t>
            </a:r>
            <a:r>
              <a:rPr lang="en-US" altLang="zh-CN" dirty="0" smtClean="0"/>
              <a:t>, 2014.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给定数字图像，如照片，生成图像内容的文本描述。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描述一个场景的内容。</a:t>
            </a:r>
          </a:p>
          <a:p>
            <a:pPr lvl="1"/>
            <a:r>
              <a:rPr lang="zh-CN" altLang="en-US" dirty="0" smtClean="0"/>
              <a:t>为照片创建标题。</a:t>
            </a:r>
          </a:p>
          <a:p>
            <a:pPr lvl="1"/>
            <a:r>
              <a:rPr lang="zh-CN" altLang="en-US" dirty="0" smtClean="0"/>
              <a:t>描述一个视频。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Show, Attend and Tell: </a:t>
            </a:r>
            <a:r>
              <a:rPr lang="zh-CN" altLang="en-US" dirty="0" smtClean="0"/>
              <a:t>基于视觉注意的神经图像字幕生成</a:t>
            </a:r>
            <a:r>
              <a:rPr lang="en-US" altLang="zh-CN" dirty="0" smtClean="0"/>
              <a:t>, 2016.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Show and tell: </a:t>
            </a:r>
            <a:r>
              <a:rPr lang="zh-CN" altLang="en-US" dirty="0" smtClean="0"/>
              <a:t>神经图像标题生成器</a:t>
            </a:r>
            <a:r>
              <a:rPr lang="en-US" altLang="zh-CN" dirty="0" smtClean="0"/>
              <a:t>, 2015.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为视频生成字幕：</a:t>
            </a:r>
            <a:r>
              <a:rPr lang="en-US" altLang="zh-CN" dirty="0" smtClean="0"/>
              <a:t>Sequence to Sequence – Video to Text, 2015.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8067" y="481391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/>
              </a:rPr>
              <a:t>数据源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5229" y="2320749"/>
            <a:ext cx="3186113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机器翻译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文本或语言</a:t>
            </a:r>
            <a:r>
              <a:rPr lang="zh-CN" altLang="en-US" dirty="0" smtClean="0"/>
              <a:t>从一种语言到另一种语言的自动翻译，是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最重要的应用之一。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RMT vs. SMT vs. NMT</a:t>
            </a:r>
          </a:p>
          <a:p>
            <a:pPr lvl="1"/>
            <a:r>
              <a:rPr lang="en-US" altLang="zh-CN" dirty="0" smtClean="0"/>
              <a:t>Rule -&gt; Statistical -&gt; Neural.</a:t>
            </a:r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将文本文件从法文翻译成英文。</a:t>
            </a:r>
          </a:p>
          <a:p>
            <a:pPr lvl="1"/>
            <a:r>
              <a:rPr lang="zh-CN" altLang="en-US" dirty="0" smtClean="0"/>
              <a:t>将西班牙语音频翻译成德语文本。</a:t>
            </a:r>
          </a:p>
          <a:p>
            <a:pPr lvl="1"/>
            <a:r>
              <a:rPr lang="zh-CN" altLang="en-US" dirty="0" smtClean="0"/>
              <a:t>将英文文本翻译成意大利语音频。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英译法：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Seq2Seq Learning with Neural Networks, 2014.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Neural Machine Translation by Jointly Learning to Align and Translate, 2014.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Joint Language and Translation Modeling with Recurrent Neural Networks, 2013.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012" y="503026"/>
            <a:ext cx="4797976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r>
              <a:rPr lang="zh-CN" altLang="en-US" dirty="0"/>
              <a:t>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创建文本文档的简要描述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为文档创建标题。</a:t>
            </a:r>
          </a:p>
          <a:p>
            <a:pPr lvl="1"/>
            <a:r>
              <a:rPr lang="zh-CN" altLang="en-US" dirty="0" smtClean="0"/>
              <a:t>创建文档的摘要。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新闻文章中的句子总结：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Neural Attention Model for Abstractive Summarization, 2015.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Abstractive Text Summarization Using Sequence-to-Sequence RNNs and Beyond, 2016.</a:t>
            </a:r>
            <a:r>
              <a:rPr lang="en-US" altLang="zh-CN" dirty="0" smtClean="0"/>
              <a:t>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Neural Summarization by Extracting Sentences and Word, 2016.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50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智能答疑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以问题的形式给到用户查询，文本形式给予回答。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深</a:t>
            </a:r>
            <a:r>
              <a:rPr lang="zh-CN" altLang="en-US" dirty="0" smtClean="0"/>
              <a:t>度学习</a:t>
            </a:r>
            <a:r>
              <a:rPr lang="zh-CN" altLang="en-US" dirty="0" smtClean="0"/>
              <a:t>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回答有关新闻文章的问题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回答关于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文章的常识问题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 smtClean="0"/>
              <a:t>回答</a:t>
            </a:r>
            <a:r>
              <a:rPr lang="zh-CN" altLang="en-US" dirty="0" smtClean="0"/>
              <a:t>给出具体文件的事实问题 </a:t>
            </a: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1045</Words>
  <Application>Microsoft Office PowerPoint</Application>
  <PresentationFormat>Widescreen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Applications of Deep Learning for Natural Language Processing</vt:lpstr>
      <vt:lpstr>深度学习深刻影响着的NLP领域</vt:lpstr>
      <vt:lpstr>文本分类</vt:lpstr>
      <vt:lpstr>语言建模</vt:lpstr>
      <vt:lpstr>语音识别</vt:lpstr>
      <vt:lpstr>标题生成</vt:lpstr>
      <vt:lpstr>机器翻译</vt:lpstr>
      <vt:lpstr>文档摘要</vt:lpstr>
      <vt:lpstr>智能答疑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Deep Learning for Natural Language Processing</dc:title>
  <dc:creator>Yang Liu</dc:creator>
  <cp:lastModifiedBy>Yang Liu</cp:lastModifiedBy>
  <cp:revision>34</cp:revision>
  <dcterms:created xsi:type="dcterms:W3CDTF">2018-01-10T01:56:40Z</dcterms:created>
  <dcterms:modified xsi:type="dcterms:W3CDTF">2018-01-10T05:00:54Z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2018-01-10T01:57:13.9137547Z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