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61" r:id="rId4"/>
    <p:sldId id="262" r:id="rId5"/>
    <p:sldId id="263" r:id="rId6"/>
    <p:sldId id="264" r:id="rId7"/>
    <p:sldId id="258" r:id="rId8"/>
    <p:sldId id="265"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75" autoAdjust="0"/>
  </p:normalViewPr>
  <p:slideViewPr>
    <p:cSldViewPr snapToGrid="0">
      <p:cViewPr varScale="1">
        <p:scale>
          <a:sx n="66" d="100"/>
          <a:sy n="66"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CA314-816A-49D7-963A-CD9EFBA5957B}"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1F79-E11C-4C8F-A0DA-0FE33154B4E3}" type="slidenum">
              <a:rPr lang="en-US" smtClean="0"/>
              <a:t>‹#›</a:t>
            </a:fld>
            <a:endParaRPr lang="en-US"/>
          </a:p>
        </p:txBody>
      </p:sp>
    </p:spTree>
    <p:extLst>
      <p:ext uri="{BB962C8B-B14F-4D97-AF65-F5344CB8AC3E}">
        <p14:creationId xmlns:p14="http://schemas.microsoft.com/office/powerpoint/2010/main" val="1945861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21F79-E11C-4C8F-A0DA-0FE33154B4E3}" type="slidenum">
              <a:rPr lang="en-US" smtClean="0"/>
              <a:t>1</a:t>
            </a:fld>
            <a:endParaRPr lang="en-US"/>
          </a:p>
        </p:txBody>
      </p:sp>
    </p:spTree>
    <p:extLst>
      <p:ext uri="{BB962C8B-B14F-4D97-AF65-F5344CB8AC3E}">
        <p14:creationId xmlns:p14="http://schemas.microsoft.com/office/powerpoint/2010/main" val="1274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2016 </a:t>
            </a:r>
            <a:r>
              <a:rPr lang="en-US" altLang="zh-CN" sz="1200" b="0" i="0" kern="1200" dirty="0" err="1" smtClean="0">
                <a:solidFill>
                  <a:schemeClr val="tx1"/>
                </a:solidFill>
                <a:effectLst/>
                <a:latin typeface="+mn-lt"/>
                <a:ea typeface="+mn-ea"/>
                <a:cs typeface="+mn-cs"/>
              </a:rPr>
              <a:t>emnlp</a:t>
            </a:r>
            <a:r>
              <a:rPr lang="zh-CN" altLang="en-US" sz="1200" b="0" i="0" kern="1200" dirty="0" smtClean="0">
                <a:solidFill>
                  <a:schemeClr val="tx1"/>
                </a:solidFill>
                <a:effectLst/>
                <a:latin typeface="+mn-lt"/>
                <a:ea typeface="+mn-ea"/>
                <a:cs typeface="+mn-cs"/>
              </a:rPr>
              <a:t>会议上，</a:t>
            </a:r>
            <a:r>
              <a:rPr lang="en-US" altLang="zh-CN" sz="1200" b="0" i="0" kern="1200" dirty="0" err="1" smtClean="0">
                <a:solidFill>
                  <a:schemeClr val="tx1"/>
                </a:solidFill>
                <a:effectLst/>
                <a:latin typeface="+mn-lt"/>
                <a:ea typeface="+mn-ea"/>
                <a:cs typeface="+mn-cs"/>
              </a:rPr>
              <a:t>Rajpurkar</a:t>
            </a:r>
            <a:r>
              <a:rPr lang="zh-CN" altLang="en-US" sz="1200" b="0" i="0" kern="1200" dirty="0" smtClean="0">
                <a:solidFill>
                  <a:schemeClr val="tx1"/>
                </a:solidFill>
                <a:effectLst/>
                <a:latin typeface="+mn-lt"/>
                <a:ea typeface="+mn-ea"/>
                <a:cs typeface="+mn-cs"/>
              </a:rPr>
              <a:t>等人</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提出了</a:t>
            </a:r>
            <a:r>
              <a:rPr lang="en-US" altLang="zh-CN" sz="1200" b="0" i="0" kern="1200" dirty="0" err="1" smtClean="0">
                <a:solidFill>
                  <a:schemeClr val="tx1"/>
                </a:solidFill>
                <a:effectLst/>
                <a:latin typeface="+mn-lt"/>
                <a:ea typeface="+mn-ea"/>
                <a:cs typeface="+mn-cs"/>
              </a:rPr>
              <a:t>SQuAD</a:t>
            </a:r>
            <a:r>
              <a:rPr lang="zh-CN" altLang="en-US" sz="1200" b="0" i="0" kern="1200" dirty="0" smtClean="0">
                <a:solidFill>
                  <a:schemeClr val="tx1"/>
                </a:solidFill>
                <a:effectLst/>
                <a:latin typeface="+mn-lt"/>
                <a:ea typeface="+mn-ea"/>
                <a:cs typeface="+mn-cs"/>
              </a:rPr>
              <a:t>数据集，这是首个大规模文本段类型的问答数据集。在给定文档</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，给定问题</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的情况下，答案</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是</a:t>
            </a:r>
            <a:r>
              <a:rPr lang="en-US" altLang="zh-CN" sz="1200" b="1" i="0" kern="1200" dirty="0" smtClean="0">
                <a:solidFill>
                  <a:schemeClr val="tx1"/>
                </a:solidFill>
                <a:effectLst/>
                <a:latin typeface="+mn-lt"/>
                <a:ea typeface="+mn-ea"/>
                <a:cs typeface="+mn-cs"/>
              </a:rPr>
              <a:t>D</a:t>
            </a:r>
            <a:r>
              <a:rPr lang="zh-CN" altLang="en-US" sz="1200" b="1" i="0" kern="1200" dirty="0" smtClean="0">
                <a:solidFill>
                  <a:schemeClr val="tx1"/>
                </a:solidFill>
                <a:effectLst/>
                <a:latin typeface="+mn-lt"/>
                <a:ea typeface="+mn-ea"/>
                <a:cs typeface="+mn-cs"/>
              </a:rPr>
              <a:t>中的一个</a:t>
            </a:r>
            <a:r>
              <a:rPr lang="en-US" altLang="zh-CN" sz="1200" b="1" i="0" kern="1200" dirty="0" smtClean="0">
                <a:solidFill>
                  <a:schemeClr val="tx1"/>
                </a:solidFill>
                <a:effectLst/>
                <a:latin typeface="+mn-lt"/>
                <a:ea typeface="+mn-ea"/>
                <a:cs typeface="+mn-cs"/>
              </a:rPr>
              <a:t>text span</a:t>
            </a:r>
            <a:r>
              <a:rPr lang="zh-CN" alt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2</a:t>
            </a:fld>
            <a:endParaRPr lang="en-US"/>
          </a:p>
        </p:txBody>
      </p:sp>
    </p:spTree>
    <p:extLst>
      <p:ext uri="{BB962C8B-B14F-4D97-AF65-F5344CB8AC3E}">
        <p14:creationId xmlns:p14="http://schemas.microsoft.com/office/powerpoint/2010/main" val="65329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超级碗</a:t>
            </a:r>
            <a:r>
              <a:rPr lang="en-US" altLang="zh-CN" dirty="0" smtClean="0"/>
              <a:t>50</a:t>
            </a:r>
            <a:r>
              <a:rPr lang="zh-CN" altLang="en-US" dirty="0" smtClean="0"/>
              <a:t>是一个美式足球比赛，以确定</a:t>
            </a:r>
            <a:r>
              <a:rPr lang="en-US" altLang="zh-CN" dirty="0" smtClean="0"/>
              <a:t>2015</a:t>
            </a:r>
            <a:r>
              <a:rPr lang="zh-CN" altLang="en-US" dirty="0" smtClean="0"/>
              <a:t>年赛季国家橄榄球联盟（</a:t>
            </a:r>
            <a:r>
              <a:rPr lang="en-US" altLang="zh-CN" dirty="0" smtClean="0"/>
              <a:t>NFL</a:t>
            </a:r>
            <a:r>
              <a:rPr lang="zh-CN" altLang="en-US" dirty="0" smtClean="0"/>
              <a:t>）的冠军。 美国足球大会冠军丹佛野马队以</a:t>
            </a:r>
            <a:r>
              <a:rPr lang="en-US" altLang="zh-CN" dirty="0" smtClean="0"/>
              <a:t>24-10</a:t>
            </a:r>
            <a:r>
              <a:rPr lang="zh-CN" altLang="en-US" dirty="0" smtClean="0"/>
              <a:t>击败国家足球大会（</a:t>
            </a:r>
            <a:r>
              <a:rPr lang="en-US" altLang="zh-CN" dirty="0" smtClean="0"/>
              <a:t>NFC</a:t>
            </a:r>
            <a:r>
              <a:rPr lang="zh-CN" altLang="en-US" dirty="0" smtClean="0"/>
              <a:t>）冠军卡罗莱纳黑豹队，获得第三个超级杯冠军。 比赛于</a:t>
            </a:r>
            <a:r>
              <a:rPr lang="en-US" altLang="zh-CN" dirty="0" smtClean="0"/>
              <a:t>2016</a:t>
            </a:r>
            <a:r>
              <a:rPr lang="zh-CN" altLang="en-US" dirty="0" smtClean="0"/>
              <a:t>年</a:t>
            </a:r>
            <a:r>
              <a:rPr lang="en-US" altLang="zh-CN" dirty="0" smtClean="0"/>
              <a:t>2</a:t>
            </a:r>
            <a:r>
              <a:rPr lang="zh-CN" altLang="en-US" dirty="0" smtClean="0"/>
              <a:t>月</a:t>
            </a:r>
            <a:r>
              <a:rPr lang="en-US" altLang="zh-CN" dirty="0" smtClean="0"/>
              <a:t>7</a:t>
            </a:r>
            <a:r>
              <a:rPr lang="zh-CN" altLang="en-US" dirty="0" smtClean="0"/>
              <a:t>日在加利福尼亚州圣克拉拉的旧金山湾区利维体育场举行。 由于这是第</a:t>
            </a:r>
            <a:r>
              <a:rPr lang="en-US" altLang="zh-CN" dirty="0" smtClean="0"/>
              <a:t>50</a:t>
            </a:r>
            <a:r>
              <a:rPr lang="zh-CN" altLang="en-US" dirty="0" smtClean="0"/>
              <a:t>届超级碗赛，联赛强调了各种以黄金为主题的“金色周年纪念”，并且暂时中止了用罗马数字命名每个超级碗比赛的传统（在这个比赛中，这个比赛被称为“ 超级碗</a:t>
            </a:r>
            <a:r>
              <a:rPr lang="en-US" altLang="zh-CN" dirty="0" smtClean="0"/>
              <a:t>L“</a:t>
            </a:r>
            <a:r>
              <a:rPr lang="zh-CN" altLang="en-US" dirty="0" smtClean="0"/>
              <a:t>），以便标志可以突出显示阿拉伯数字</a:t>
            </a:r>
            <a:r>
              <a:rPr lang="en-US" altLang="zh-CN" dirty="0" smtClean="0"/>
              <a:t>50</a:t>
            </a:r>
            <a:r>
              <a:rPr lang="zh-CN" altLang="en-US" dirty="0" smtClean="0"/>
              <a:t>。</a:t>
            </a:r>
            <a:endParaRPr lang="en-US" altLang="zh-CN" dirty="0" smtClean="0"/>
          </a:p>
          <a:p>
            <a:endParaRPr lang="en-US" dirty="0" smtClean="0"/>
          </a:p>
          <a:p>
            <a:r>
              <a:rPr lang="zh-CN" altLang="en-US" dirty="0" smtClean="0"/>
              <a:t>哪个</a:t>
            </a:r>
            <a:r>
              <a:rPr lang="en-US" altLang="zh-CN" dirty="0" smtClean="0"/>
              <a:t>NFL</a:t>
            </a:r>
            <a:r>
              <a:rPr lang="zh-CN" altLang="en-US" dirty="0" smtClean="0"/>
              <a:t>球队代表超级碗</a:t>
            </a:r>
            <a:r>
              <a:rPr lang="en-US" altLang="zh-CN" dirty="0" smtClean="0"/>
              <a:t>50</a:t>
            </a:r>
            <a:r>
              <a:rPr lang="zh-CN" altLang="en-US" dirty="0" smtClean="0"/>
              <a:t>的</a:t>
            </a:r>
            <a:r>
              <a:rPr lang="en-US" altLang="zh-CN" dirty="0" smtClean="0"/>
              <a:t>AFC</a:t>
            </a:r>
            <a:r>
              <a:rPr lang="zh-CN" altLang="en-US" dirty="0" smtClean="0"/>
              <a:t>？</a:t>
            </a:r>
          </a:p>
          <a:p>
            <a:endParaRPr lang="zh-CN" altLang="en-US" dirty="0" smtClean="0"/>
          </a:p>
          <a:p>
            <a:r>
              <a:rPr lang="zh-CN" altLang="en-US" dirty="0" smtClean="0"/>
              <a:t>地面真相的答案：丹佛野马丹佛野马丹佛野马</a:t>
            </a:r>
          </a:p>
          <a:p>
            <a:endParaRPr lang="zh-CN" altLang="en-US" dirty="0" smtClean="0"/>
          </a:p>
          <a:p>
            <a:r>
              <a:rPr lang="zh-CN" altLang="en-US" dirty="0" smtClean="0"/>
              <a:t>预测：丹佛野马队</a:t>
            </a:r>
          </a:p>
          <a:p>
            <a:endParaRPr lang="zh-CN" altLang="en-US" dirty="0" smtClean="0"/>
          </a:p>
          <a:p>
            <a:r>
              <a:rPr lang="zh-CN" altLang="en-US" dirty="0" smtClean="0"/>
              <a:t>哪个</a:t>
            </a:r>
            <a:r>
              <a:rPr lang="en-US" altLang="zh-CN" dirty="0" smtClean="0"/>
              <a:t>NFL</a:t>
            </a:r>
            <a:r>
              <a:rPr lang="zh-CN" altLang="en-US" dirty="0" smtClean="0"/>
              <a:t>球队在超级碗</a:t>
            </a:r>
            <a:r>
              <a:rPr lang="en-US" altLang="zh-CN" dirty="0" smtClean="0"/>
              <a:t>50</a:t>
            </a:r>
            <a:r>
              <a:rPr lang="zh-CN" altLang="en-US" dirty="0" smtClean="0"/>
              <a:t>代表</a:t>
            </a:r>
            <a:r>
              <a:rPr lang="en-US" altLang="zh-CN" dirty="0" smtClean="0"/>
              <a:t>NFC</a:t>
            </a:r>
            <a:r>
              <a:rPr lang="zh-CN" altLang="en-US" dirty="0" smtClean="0"/>
              <a:t>？</a:t>
            </a:r>
          </a:p>
          <a:p>
            <a:endParaRPr lang="zh-CN" altLang="en-US" dirty="0" smtClean="0"/>
          </a:p>
          <a:p>
            <a:r>
              <a:rPr lang="zh-CN" altLang="en-US" dirty="0" smtClean="0"/>
              <a:t>地面真相的答案：卡罗莱纳州黑豹卡罗琳娜豹卡罗琳娜豹</a:t>
            </a:r>
          </a:p>
          <a:p>
            <a:endParaRPr lang="zh-CN" altLang="en-US" dirty="0" smtClean="0"/>
          </a:p>
          <a:p>
            <a:r>
              <a:rPr lang="zh-CN" altLang="en-US" dirty="0" smtClean="0"/>
              <a:t>预言：卡罗莱纳黑豹</a:t>
            </a:r>
          </a:p>
          <a:p>
            <a:endParaRPr lang="zh-CN" altLang="en-US" dirty="0" smtClean="0"/>
          </a:p>
          <a:p>
            <a:r>
              <a:rPr lang="zh-CN" altLang="en-US" dirty="0" smtClean="0"/>
              <a:t>超级碗</a:t>
            </a:r>
            <a:r>
              <a:rPr lang="en-US" altLang="zh-CN" dirty="0" smtClean="0"/>
              <a:t>50</a:t>
            </a:r>
            <a:r>
              <a:rPr lang="zh-CN" altLang="en-US" dirty="0" smtClean="0"/>
              <a:t>在哪里举行？</a:t>
            </a:r>
          </a:p>
          <a:p>
            <a:endParaRPr lang="zh-CN" altLang="en-US" dirty="0" smtClean="0"/>
          </a:p>
          <a:p>
            <a:r>
              <a:rPr lang="zh-CN" altLang="en-US" dirty="0" smtClean="0"/>
              <a:t>基础真相回答：加利福尼亚州圣克拉拉列维体育场位于加利福尼亚州圣克拉拉旧金山湾区的列维体育场。</a:t>
            </a:r>
          </a:p>
          <a:p>
            <a:endParaRPr lang="zh-CN" altLang="en-US" dirty="0" smtClean="0"/>
          </a:p>
          <a:p>
            <a:r>
              <a:rPr lang="zh-CN" altLang="en-US" dirty="0" smtClean="0"/>
              <a:t>预测：位于加利福尼亚州圣克拉拉旧金山湾区的列维体育场</a:t>
            </a:r>
          </a:p>
          <a:p>
            <a:endParaRPr lang="zh-CN" altLang="en-US" dirty="0" smtClean="0"/>
          </a:p>
          <a:p>
            <a:r>
              <a:rPr lang="zh-CN" altLang="en-US" dirty="0" smtClean="0"/>
              <a:t>哪个</a:t>
            </a:r>
            <a:r>
              <a:rPr lang="en-US" altLang="zh-CN" dirty="0" smtClean="0"/>
              <a:t>NFL</a:t>
            </a:r>
            <a:r>
              <a:rPr lang="zh-CN" altLang="en-US" dirty="0" smtClean="0"/>
              <a:t>球队赢得超级碗</a:t>
            </a:r>
            <a:r>
              <a:rPr lang="en-US" altLang="zh-CN" dirty="0" smtClean="0"/>
              <a:t>50</a:t>
            </a:r>
            <a:r>
              <a:rPr lang="zh-CN" altLang="en-US" dirty="0" smtClean="0"/>
              <a:t>？</a:t>
            </a:r>
          </a:p>
          <a:p>
            <a:endParaRPr lang="zh-CN" altLang="en-US" dirty="0" smtClean="0"/>
          </a:p>
          <a:p>
            <a:r>
              <a:rPr lang="zh-CN" altLang="en-US" dirty="0" smtClean="0"/>
              <a:t>地面真相的答案：丹佛野马丹佛野马丹佛野马</a:t>
            </a:r>
          </a:p>
          <a:p>
            <a:endParaRPr lang="zh-CN" altLang="en-US" dirty="0" smtClean="0"/>
          </a:p>
          <a:p>
            <a:r>
              <a:rPr lang="zh-CN" altLang="en-US" dirty="0" smtClean="0"/>
              <a:t>预测：丹佛野马队</a:t>
            </a:r>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3</a:t>
            </a:fld>
            <a:endParaRPr lang="en-US"/>
          </a:p>
        </p:txBody>
      </p:sp>
    </p:spTree>
    <p:extLst>
      <p:ext uri="{BB962C8B-B14F-4D97-AF65-F5344CB8AC3E}">
        <p14:creationId xmlns:p14="http://schemas.microsoft.com/office/powerpoint/2010/main" val="1046643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免疫系统是生物体内许多生物结构和过程的系统，可防止疾病。 为了正常运作，免疫系统必须检测从病毒到寄生虫的多种病原体，称为病原体，并将其与生物体自身的健康组织区分开来。 在许多物种中，免疫系统可以分为子系统，如先天免疫系统与适应性免疫系统，或体液免疫与细胞免疫。 在人类中，血脑屏障，血脑脊液屏障和类似的脑液屏障将外周免疫系统与保护大脑的神经免疫系统分开。</a:t>
            </a:r>
          </a:p>
          <a:p>
            <a:endParaRPr lang="en-US" dirty="0" smtClean="0"/>
          </a:p>
          <a:p>
            <a:r>
              <a:rPr lang="zh-CN" altLang="en-US" dirty="0" smtClean="0"/>
              <a:t>什么是免疫系统？</a:t>
            </a:r>
          </a:p>
          <a:p>
            <a:endParaRPr lang="zh-CN" altLang="en-US" dirty="0" smtClean="0"/>
          </a:p>
          <a:p>
            <a:r>
              <a:rPr lang="zh-CN" altLang="en-US" dirty="0" smtClean="0"/>
              <a:t>基础真相的答案：一个生物体内许多生物结构和过程的系统，可以防止许多生物结构和过程的疾病系统，生物体内许多生物结构和过程的生物系统内的许多生物结构和过程的系统</a:t>
            </a:r>
          </a:p>
          <a:p>
            <a:endParaRPr lang="zh-CN" altLang="en-US" dirty="0" smtClean="0"/>
          </a:p>
          <a:p>
            <a:r>
              <a:rPr lang="zh-CN" altLang="en-US" dirty="0" smtClean="0"/>
              <a:t>预测：一种有机体内许多生物结构和过程的系统，可以预防疾病</a:t>
            </a:r>
          </a:p>
          <a:p>
            <a:endParaRPr lang="zh-CN" altLang="en-US" dirty="0" smtClean="0"/>
          </a:p>
          <a:p>
            <a:r>
              <a:rPr lang="zh-CN" altLang="en-US" dirty="0" smtClean="0"/>
              <a:t>免疫系统可以保护什么？</a:t>
            </a:r>
          </a:p>
          <a:p>
            <a:endParaRPr lang="zh-CN" altLang="en-US" dirty="0" smtClean="0"/>
          </a:p>
          <a:p>
            <a:r>
              <a:rPr lang="zh-CN" altLang="en-US" dirty="0" smtClean="0"/>
              <a:t>基础真相的答案：各种各样的被称为病原体的病原体，从病毒到寄生虫病，</a:t>
            </a:r>
          </a:p>
          <a:p>
            <a:endParaRPr lang="zh-CN" altLang="en-US" dirty="0" smtClean="0"/>
          </a:p>
          <a:p>
            <a:r>
              <a:rPr lang="zh-CN" altLang="en-US" dirty="0" smtClean="0"/>
              <a:t>预测：疾病</a:t>
            </a:r>
          </a:p>
          <a:p>
            <a:endParaRPr lang="zh-CN" altLang="en-US" dirty="0" smtClean="0"/>
          </a:p>
          <a:p>
            <a:r>
              <a:rPr lang="zh-CN" altLang="en-US" dirty="0" smtClean="0"/>
              <a:t>它的两个子系统是什么？</a:t>
            </a:r>
          </a:p>
          <a:p>
            <a:endParaRPr lang="zh-CN" altLang="en-US" dirty="0" smtClean="0"/>
          </a:p>
          <a:p>
            <a:r>
              <a:rPr lang="zh-CN" altLang="en-US" dirty="0" smtClean="0"/>
              <a:t>基础真相回答：先天免疫系统与适应性免疫系统相比，免疫系统适应性免疫系统与适应性免疫系统相比，免疫系统相对于适应性免疫系统</a:t>
            </a:r>
          </a:p>
          <a:p>
            <a:endParaRPr lang="zh-CN" altLang="en-US" dirty="0" smtClean="0"/>
          </a:p>
          <a:p>
            <a:r>
              <a:rPr lang="zh-CN" altLang="en-US" dirty="0" smtClean="0"/>
              <a:t>预测：先天免疫系统与适应性免疫系统，或体液免疫相对于细胞介导的免疫</a:t>
            </a:r>
          </a:p>
          <a:p>
            <a:endParaRPr lang="zh-CN" altLang="en-US" dirty="0" smtClean="0"/>
          </a:p>
          <a:p>
            <a:r>
              <a:rPr lang="zh-CN" altLang="en-US" dirty="0" smtClean="0"/>
              <a:t>什么是保护人脑的子系统？</a:t>
            </a:r>
          </a:p>
          <a:p>
            <a:endParaRPr lang="zh-CN" altLang="en-US" dirty="0" smtClean="0"/>
          </a:p>
          <a:p>
            <a:r>
              <a:rPr lang="zh-CN" altLang="en-US" dirty="0" smtClean="0"/>
              <a:t>基础真相回答：神经免疫系统神经免疫系统神经免疫系统神经免疫系统</a:t>
            </a:r>
          </a:p>
          <a:p>
            <a:endParaRPr lang="zh-CN" altLang="en-US" dirty="0" smtClean="0"/>
          </a:p>
          <a:p>
            <a:r>
              <a:rPr lang="zh-CN" altLang="en-US" dirty="0" smtClean="0"/>
              <a:t>预测：神经免疫系统</a:t>
            </a:r>
          </a:p>
          <a:p>
            <a:endParaRPr lang="zh-CN" altLang="en-US" dirty="0" smtClean="0"/>
          </a:p>
          <a:p>
            <a:r>
              <a:rPr lang="zh-CN" altLang="en-US" dirty="0" smtClean="0"/>
              <a:t>什么是免疫系统？</a:t>
            </a:r>
          </a:p>
          <a:p>
            <a:endParaRPr lang="zh-CN" altLang="en-US" dirty="0" smtClean="0"/>
          </a:p>
          <a:p>
            <a:r>
              <a:rPr lang="zh-CN" altLang="en-US" dirty="0" smtClean="0"/>
              <a:t>基础真相答案：许多生物结构和过程的生物系统中的生物结构和过程在有机体内的许多生物结构和过程的生物系统内的许多生物结构和过程的系统</a:t>
            </a:r>
          </a:p>
          <a:p>
            <a:endParaRPr lang="zh-CN" altLang="en-US" dirty="0" smtClean="0"/>
          </a:p>
          <a:p>
            <a:r>
              <a:rPr lang="zh-CN" altLang="en-US" dirty="0" smtClean="0"/>
              <a:t>预测：一种有机体内许多生物结构和过程的系统，可以预防疾病</a:t>
            </a:r>
          </a:p>
          <a:p>
            <a:endParaRPr lang="zh-CN" altLang="en-US" dirty="0" smtClean="0"/>
          </a:p>
          <a:p>
            <a:r>
              <a:rPr lang="zh-CN" altLang="en-US" dirty="0" smtClean="0"/>
              <a:t>免疫系统可以保护什么？</a:t>
            </a:r>
          </a:p>
          <a:p>
            <a:endParaRPr lang="zh-CN" altLang="en-US" dirty="0" smtClean="0"/>
          </a:p>
          <a:p>
            <a:r>
              <a:rPr lang="zh-CN" altLang="en-US" dirty="0" smtClean="0"/>
              <a:t>基础真相回答：病原体，从病毒到寄生虫病，都是疾病</a:t>
            </a:r>
          </a:p>
          <a:p>
            <a:endParaRPr lang="zh-CN" altLang="en-US" dirty="0" smtClean="0"/>
          </a:p>
          <a:p>
            <a:r>
              <a:rPr lang="zh-CN" altLang="en-US" dirty="0" smtClean="0"/>
              <a:t>预测：疾病</a:t>
            </a:r>
          </a:p>
          <a:p>
            <a:endParaRPr lang="zh-CN" altLang="en-US" dirty="0" smtClean="0"/>
          </a:p>
          <a:p>
            <a:r>
              <a:rPr lang="zh-CN" altLang="en-US" dirty="0" smtClean="0"/>
              <a:t>它的两个子系统是什么？</a:t>
            </a:r>
          </a:p>
          <a:p>
            <a:endParaRPr lang="zh-CN" altLang="en-US" dirty="0" smtClean="0"/>
          </a:p>
          <a:p>
            <a:r>
              <a:rPr lang="zh-CN" altLang="en-US" dirty="0" smtClean="0"/>
              <a:t>基础真相回答：先天性免疫系统与适应性免疫系统相比，免疫系统适应性免疫系统与适应性免疫系统相比，</a:t>
            </a:r>
          </a:p>
          <a:p>
            <a:endParaRPr lang="zh-CN" altLang="en-US" dirty="0" smtClean="0"/>
          </a:p>
          <a:p>
            <a:r>
              <a:rPr lang="zh-CN" altLang="en-US" dirty="0" smtClean="0"/>
              <a:t>预测：先天免疫系统与适应性免疫系统，或体液免疫相对于细胞介导的免疫</a:t>
            </a:r>
          </a:p>
          <a:p>
            <a:endParaRPr lang="zh-CN" altLang="en-US" dirty="0" smtClean="0"/>
          </a:p>
          <a:p>
            <a:r>
              <a:rPr lang="zh-CN" altLang="en-US" dirty="0" smtClean="0"/>
              <a:t>免疫系统保护生物体免受什么？</a:t>
            </a:r>
          </a:p>
          <a:p>
            <a:endParaRPr lang="zh-CN" altLang="en-US" dirty="0" smtClean="0"/>
          </a:p>
          <a:p>
            <a:r>
              <a:rPr lang="zh-CN" altLang="en-US" dirty="0" smtClean="0"/>
              <a:t>基础真相回答：</a:t>
            </a:r>
            <a:r>
              <a:rPr lang="en-US" altLang="zh-CN" dirty="0" err="1" smtClean="0"/>
              <a:t>diseaseiseasediseasedaseisease</a:t>
            </a:r>
            <a:endParaRPr lang="en-US" altLang="zh-CN" dirty="0" smtClean="0"/>
          </a:p>
          <a:p>
            <a:endParaRPr lang="en-US" altLang="zh-CN" dirty="0" smtClean="0"/>
          </a:p>
          <a:p>
            <a:r>
              <a:rPr lang="zh-CN" altLang="en-US" dirty="0" smtClean="0"/>
              <a:t>预测：疾病</a:t>
            </a:r>
          </a:p>
          <a:p>
            <a:endParaRPr lang="zh-CN" altLang="en-US" dirty="0" smtClean="0"/>
          </a:p>
          <a:p>
            <a:r>
              <a:rPr lang="zh-CN" altLang="en-US" dirty="0" smtClean="0"/>
              <a:t>免疫系统检测到的代理是什么？</a:t>
            </a:r>
          </a:p>
          <a:p>
            <a:endParaRPr lang="zh-CN" altLang="en-US" dirty="0" smtClean="0"/>
          </a:p>
          <a:p>
            <a:r>
              <a:rPr lang="zh-CN" altLang="en-US" dirty="0" smtClean="0"/>
              <a:t>地面真相答案：病原体</a:t>
            </a:r>
            <a:r>
              <a:rPr lang="en-US" altLang="zh-CN" dirty="0" err="1" smtClean="0"/>
              <a:t>pathogengenspathogenspathogens</a:t>
            </a:r>
            <a:endParaRPr lang="en-US" altLang="zh-CN" dirty="0" smtClean="0"/>
          </a:p>
          <a:p>
            <a:endParaRPr lang="en-US" altLang="zh-CN" dirty="0" smtClean="0"/>
          </a:p>
          <a:p>
            <a:r>
              <a:rPr lang="zh-CN" altLang="en-US" dirty="0" smtClean="0"/>
              <a:t>预测：病原体</a:t>
            </a:r>
          </a:p>
          <a:p>
            <a:endParaRPr lang="zh-CN" altLang="en-US" dirty="0" smtClean="0"/>
          </a:p>
          <a:p>
            <a:r>
              <a:rPr lang="zh-CN" altLang="en-US" dirty="0" smtClean="0"/>
              <a:t>免疫系统的哪一部分保护大脑？</a:t>
            </a:r>
          </a:p>
          <a:p>
            <a:endParaRPr lang="zh-CN" altLang="en-US" dirty="0" smtClean="0"/>
          </a:p>
          <a:p>
            <a:r>
              <a:rPr lang="zh-CN" altLang="en-US" dirty="0" smtClean="0"/>
              <a:t>基础真相回答：神经免疫系统神经免疫神经免疫神经免疫系统</a:t>
            </a:r>
          </a:p>
          <a:p>
            <a:endParaRPr lang="zh-CN" altLang="en-US" dirty="0" smtClean="0"/>
          </a:p>
          <a:p>
            <a:r>
              <a:rPr lang="zh-CN" altLang="en-US" dirty="0" smtClean="0"/>
              <a:t>预测：神经免疫系统</a:t>
            </a:r>
          </a:p>
          <a:p>
            <a:endParaRPr lang="zh-CN" altLang="en-US" dirty="0" smtClean="0"/>
          </a:p>
          <a:p>
            <a:r>
              <a:rPr lang="zh-CN" altLang="en-US" dirty="0" smtClean="0"/>
              <a:t>神经免疫系统和外周免疫系统在人体内分开了什么？</a:t>
            </a:r>
          </a:p>
          <a:p>
            <a:endParaRPr lang="zh-CN" altLang="en-US" dirty="0" smtClean="0"/>
          </a:p>
          <a:p>
            <a:r>
              <a:rPr lang="zh-CN" altLang="en-US" dirty="0" smtClean="0"/>
              <a:t>地面真相答案：血脑屏障，血脑脊液屏障，血脑屏障，血脑脊液屏障，以及类似的流体脑屏障，血脑屏障，血脑脊液屏障和类似的流脑屏障，流脑屏障</a:t>
            </a:r>
          </a:p>
          <a:p>
            <a:endParaRPr lang="zh-CN" altLang="en-US" dirty="0" smtClean="0"/>
          </a:p>
          <a:p>
            <a:r>
              <a:rPr lang="zh-CN" altLang="en-US" dirty="0" smtClean="0"/>
              <a:t>预测：血脑屏障，血脑脊液屏障和类似的流脑障碍</a:t>
            </a:r>
          </a:p>
          <a:p>
            <a:endParaRPr lang="zh-CN" altLang="en-US" dirty="0" smtClean="0"/>
          </a:p>
          <a:p>
            <a:r>
              <a:rPr lang="zh-CN" altLang="en-US" dirty="0" smtClean="0"/>
              <a:t>什么是免疫系统检测到的代理？</a:t>
            </a:r>
          </a:p>
          <a:p>
            <a:endParaRPr lang="zh-CN" altLang="en-US" dirty="0" smtClean="0"/>
          </a:p>
          <a:p>
            <a:r>
              <a:rPr lang="zh-CN" altLang="en-US" dirty="0" smtClean="0"/>
              <a:t>地面真相答案：病原体</a:t>
            </a:r>
            <a:r>
              <a:rPr lang="en-US" altLang="zh-CN" dirty="0" err="1" smtClean="0"/>
              <a:t>pathogengenspathogenspathogens</a:t>
            </a:r>
            <a:endParaRPr lang="en-US" altLang="zh-CN" dirty="0" smtClean="0"/>
          </a:p>
          <a:p>
            <a:endParaRPr lang="en-US" altLang="zh-CN" dirty="0" smtClean="0"/>
          </a:p>
          <a:p>
            <a:r>
              <a:rPr lang="zh-CN" altLang="en-US" dirty="0" smtClean="0"/>
              <a:t>预测：病原体</a:t>
            </a:r>
          </a:p>
          <a:p>
            <a:endParaRPr lang="zh-CN" altLang="en-US" dirty="0" smtClean="0"/>
          </a:p>
          <a:p>
            <a:r>
              <a:rPr lang="zh-CN" altLang="en-US" dirty="0" smtClean="0"/>
              <a:t>免疫系统的两个主要子系统是什么？</a:t>
            </a:r>
          </a:p>
          <a:p>
            <a:endParaRPr lang="zh-CN" altLang="en-US" dirty="0" smtClean="0"/>
          </a:p>
          <a:p>
            <a:r>
              <a:rPr lang="zh-CN" altLang="en-US" dirty="0" smtClean="0"/>
              <a:t>基础真相回答：先天性免疫系统与适应性免疫系统相比，免疫系统适应性免疫系统与适应性免疫系统相对于适应性免疫系统</a:t>
            </a:r>
          </a:p>
          <a:p>
            <a:endParaRPr lang="zh-CN" altLang="en-US" dirty="0" smtClean="0"/>
          </a:p>
          <a:p>
            <a:r>
              <a:rPr lang="zh-CN" altLang="en-US" dirty="0" smtClean="0"/>
              <a:t>预测：先天免疫系统与适应性免疫系统，或体液免疫相对于细胞介导的免疫</a:t>
            </a:r>
          </a:p>
          <a:p>
            <a:endParaRPr lang="zh-CN" altLang="en-US" dirty="0" smtClean="0"/>
          </a:p>
          <a:p>
            <a:r>
              <a:rPr lang="zh-CN" altLang="en-US" dirty="0" smtClean="0"/>
              <a:t>两种不同类型的豁免是什么？</a:t>
            </a:r>
          </a:p>
          <a:p>
            <a:endParaRPr lang="zh-CN" altLang="en-US" dirty="0" smtClean="0"/>
          </a:p>
          <a:p>
            <a:r>
              <a:rPr lang="zh-CN" altLang="en-US" dirty="0" smtClean="0"/>
              <a:t>基础真相回答：体液免疫与细胞介导的免疫相关的肿瘤免疫与细胞介导的免疫相关的肿瘤免疫与细胞介导的免疫相关的肿瘤免疫相对于细胞介导的免疫</a:t>
            </a:r>
          </a:p>
          <a:p>
            <a:endParaRPr lang="zh-CN" altLang="en-US" dirty="0" smtClean="0"/>
          </a:p>
          <a:p>
            <a:r>
              <a:rPr lang="zh-CN" altLang="en-US" dirty="0" smtClean="0"/>
              <a:t>预测：体液免疫与细胞介导的免疫性</a:t>
            </a:r>
          </a:p>
          <a:p>
            <a:endParaRPr lang="zh-CN" altLang="en-US" dirty="0" smtClean="0"/>
          </a:p>
          <a:p>
            <a:r>
              <a:rPr lang="zh-CN" altLang="en-US" dirty="0" smtClean="0"/>
              <a:t>什么是脑筋膜的免疫系统？</a:t>
            </a:r>
          </a:p>
          <a:p>
            <a:endParaRPr lang="zh-CN" altLang="en-US" dirty="0" smtClean="0"/>
          </a:p>
          <a:p>
            <a:r>
              <a:rPr lang="zh-CN" altLang="en-US" dirty="0" smtClean="0"/>
              <a:t>基础真相回答：神经免疫系统神经免疫神经免疫系统神经免疫系统</a:t>
            </a:r>
          </a:p>
          <a:p>
            <a:endParaRPr lang="zh-CN" altLang="en-US" dirty="0" smtClean="0"/>
          </a:p>
          <a:p>
            <a:r>
              <a:rPr lang="zh-CN" altLang="en-US" dirty="0" smtClean="0"/>
              <a:t>预测：病原体</a:t>
            </a:r>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4</a:t>
            </a:fld>
            <a:endParaRPr lang="en-US"/>
          </a:p>
        </p:txBody>
      </p:sp>
    </p:spTree>
    <p:extLst>
      <p:ext uri="{BB962C8B-B14F-4D97-AF65-F5344CB8AC3E}">
        <p14:creationId xmlns:p14="http://schemas.microsoft.com/office/powerpoint/2010/main" val="215537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教师的角色往往是正式的，正在进行，在学校或其他正规教育地点进行。 在许多国家，想要成为教师的人必须首先从大学或学院获得指定的专业资格或证书。 这些专业资格可能包括教育学的研究，教学科学。 教师和其他专业人士一样，在获得资格后可能需要继续学习，这个过程称为持续专业发展。 教师可以使用课程计划来促进学生的学习，提供一个称为课程的课程。</a:t>
            </a:r>
            <a:endParaRPr lang="en-US" altLang="zh-CN" dirty="0" smtClean="0"/>
          </a:p>
          <a:p>
            <a:endParaRPr lang="en-US" dirty="0" smtClean="0"/>
          </a:p>
          <a:p>
            <a:r>
              <a:rPr lang="zh-CN" altLang="en-US" dirty="0" smtClean="0"/>
              <a:t>什么是学习课程？</a:t>
            </a:r>
          </a:p>
          <a:p>
            <a:endParaRPr lang="zh-CN" altLang="en-US" dirty="0" smtClean="0"/>
          </a:p>
          <a:p>
            <a:r>
              <a:rPr lang="zh-CN" altLang="en-US" dirty="0" smtClean="0"/>
              <a:t>基础真相答案：课程。课程资料</a:t>
            </a:r>
          </a:p>
          <a:p>
            <a:endParaRPr lang="zh-CN" altLang="en-US" dirty="0" smtClean="0"/>
          </a:p>
          <a:p>
            <a:r>
              <a:rPr lang="zh-CN" altLang="en-US" dirty="0" smtClean="0"/>
              <a:t>预测：课程</a:t>
            </a:r>
          </a:p>
          <a:p>
            <a:endParaRPr lang="zh-CN" altLang="en-US" dirty="0" smtClean="0"/>
          </a:p>
          <a:p>
            <a:r>
              <a:rPr lang="zh-CN" altLang="en-US" dirty="0" smtClean="0"/>
              <a:t>描述教学科学的另一个名字是什么？</a:t>
            </a:r>
          </a:p>
          <a:p>
            <a:endParaRPr lang="zh-CN" altLang="en-US" dirty="0" smtClean="0"/>
          </a:p>
          <a:p>
            <a:r>
              <a:rPr lang="zh-CN" altLang="en-US" dirty="0" smtClean="0"/>
              <a:t>基础真相的答案：教育类型的形式教育</a:t>
            </a:r>
          </a:p>
          <a:p>
            <a:endParaRPr lang="zh-CN" altLang="en-US" dirty="0" smtClean="0"/>
          </a:p>
          <a:p>
            <a:r>
              <a:rPr lang="zh-CN" altLang="en-US" dirty="0" smtClean="0"/>
              <a:t>预测：教育学</a:t>
            </a:r>
          </a:p>
          <a:p>
            <a:endParaRPr lang="zh-CN" altLang="en-US" dirty="0" smtClean="0"/>
          </a:p>
          <a:p>
            <a:r>
              <a:rPr lang="zh-CN" altLang="en-US" dirty="0" smtClean="0"/>
              <a:t>大多数教师从哪里获得学历证书？</a:t>
            </a:r>
          </a:p>
          <a:p>
            <a:endParaRPr lang="zh-CN" altLang="en-US" dirty="0" smtClean="0"/>
          </a:p>
          <a:p>
            <a:r>
              <a:rPr lang="zh-CN" altLang="en-US" dirty="0" smtClean="0"/>
              <a:t>基本真理答案：大学或学院。大学或学院</a:t>
            </a:r>
          </a:p>
          <a:p>
            <a:endParaRPr lang="zh-CN" altLang="en-US" dirty="0" smtClean="0"/>
          </a:p>
          <a:p>
            <a:r>
              <a:rPr lang="zh-CN" altLang="en-US" dirty="0" smtClean="0"/>
              <a:t>预测：大学或学院</a:t>
            </a:r>
          </a:p>
          <a:p>
            <a:endParaRPr lang="zh-CN" altLang="en-US" dirty="0" smtClean="0"/>
          </a:p>
          <a:p>
            <a:r>
              <a:rPr lang="zh-CN" altLang="en-US" dirty="0" smtClean="0"/>
              <a:t>老师可以用什么来帮助学生学习？</a:t>
            </a:r>
          </a:p>
          <a:p>
            <a:endParaRPr lang="zh-CN" altLang="en-US" dirty="0" smtClean="0"/>
          </a:p>
          <a:p>
            <a:r>
              <a:rPr lang="zh-CN" altLang="en-US" dirty="0" smtClean="0"/>
              <a:t>基础真相的答案：课程</a:t>
            </a:r>
            <a:r>
              <a:rPr lang="en-US" altLang="zh-CN" dirty="0" err="1" smtClean="0"/>
              <a:t>planlesson</a:t>
            </a:r>
            <a:r>
              <a:rPr lang="en-US" altLang="zh-CN" dirty="0" smtClean="0"/>
              <a:t> </a:t>
            </a:r>
            <a:r>
              <a:rPr lang="en-US" altLang="zh-CN" dirty="0" err="1" smtClean="0"/>
              <a:t>planlesson</a:t>
            </a:r>
            <a:r>
              <a:rPr lang="zh-CN" altLang="en-US" dirty="0" smtClean="0"/>
              <a:t>计划</a:t>
            </a:r>
          </a:p>
          <a:p>
            <a:endParaRPr lang="zh-CN" altLang="en-US" dirty="0" smtClean="0"/>
          </a:p>
          <a:p>
            <a:r>
              <a:rPr lang="zh-CN" altLang="en-US" dirty="0" smtClean="0"/>
              <a:t>预测：课程计划</a:t>
            </a:r>
          </a:p>
          <a:p>
            <a:endParaRPr lang="zh-CN" altLang="en-US" dirty="0" smtClean="0"/>
          </a:p>
          <a:p>
            <a:r>
              <a:rPr lang="zh-CN" altLang="en-US" dirty="0" smtClean="0"/>
              <a:t>老师最可能在哪里教书？</a:t>
            </a:r>
          </a:p>
          <a:p>
            <a:endParaRPr lang="zh-CN" altLang="en-US" dirty="0" smtClean="0"/>
          </a:p>
          <a:p>
            <a:r>
              <a:rPr lang="zh-CN" altLang="en-US" dirty="0" smtClean="0"/>
              <a:t>基础真相回答：</a:t>
            </a:r>
            <a:r>
              <a:rPr lang="en-US" altLang="zh-CN" dirty="0" err="1" smtClean="0"/>
              <a:t>schoolschoolschool</a:t>
            </a:r>
            <a:endParaRPr lang="en-US" altLang="zh-CN" dirty="0" smtClean="0"/>
          </a:p>
          <a:p>
            <a:endParaRPr lang="en-US" altLang="zh-CN" dirty="0" smtClean="0"/>
          </a:p>
          <a:p>
            <a:r>
              <a:rPr lang="zh-CN" altLang="en-US" dirty="0" smtClean="0"/>
              <a:t>预测：一所学校或其他正规教育场所</a:t>
            </a:r>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5</a:t>
            </a:fld>
            <a:endParaRPr lang="en-US"/>
          </a:p>
        </p:txBody>
      </p:sp>
    </p:spTree>
    <p:extLst>
      <p:ext uri="{BB962C8B-B14F-4D97-AF65-F5344CB8AC3E}">
        <p14:creationId xmlns:p14="http://schemas.microsoft.com/office/powerpoint/2010/main" val="68696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21F79-E11C-4C8F-A0DA-0FE33154B4E3}" type="slidenum">
              <a:rPr lang="en-US" smtClean="0"/>
              <a:t>6</a:t>
            </a:fld>
            <a:endParaRPr lang="en-US"/>
          </a:p>
        </p:txBody>
      </p:sp>
    </p:spTree>
    <p:extLst>
      <p:ext uri="{BB962C8B-B14F-4D97-AF65-F5344CB8AC3E}">
        <p14:creationId xmlns:p14="http://schemas.microsoft.com/office/powerpoint/2010/main" val="254918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7</a:t>
            </a:fld>
            <a:endParaRPr lang="en-US"/>
          </a:p>
        </p:txBody>
      </p:sp>
    </p:spTree>
    <p:extLst>
      <p:ext uri="{BB962C8B-B14F-4D97-AF65-F5344CB8AC3E}">
        <p14:creationId xmlns:p14="http://schemas.microsoft.com/office/powerpoint/2010/main" val="3007961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21F79-E11C-4C8F-A0DA-0FE33154B4E3}" type="slidenum">
              <a:rPr lang="en-US" smtClean="0"/>
              <a:t>8</a:t>
            </a:fld>
            <a:endParaRPr lang="en-US"/>
          </a:p>
        </p:txBody>
      </p:sp>
    </p:spTree>
    <p:extLst>
      <p:ext uri="{BB962C8B-B14F-4D97-AF65-F5344CB8AC3E}">
        <p14:creationId xmlns:p14="http://schemas.microsoft.com/office/powerpoint/2010/main" val="1552949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21F79-E11C-4C8F-A0DA-0FE33154B4E3}" type="slidenum">
              <a:rPr lang="en-US" smtClean="0"/>
              <a:t>9</a:t>
            </a:fld>
            <a:endParaRPr lang="en-US"/>
          </a:p>
        </p:txBody>
      </p:sp>
    </p:spTree>
    <p:extLst>
      <p:ext uri="{BB962C8B-B14F-4D97-AF65-F5344CB8AC3E}">
        <p14:creationId xmlns:p14="http://schemas.microsoft.com/office/powerpoint/2010/main" val="1320304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D852DE-36C7-4725-876B-FDAD84BA2C97}"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414856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852DE-36C7-4725-876B-FDAD84BA2C97}"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51853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852DE-36C7-4725-876B-FDAD84BA2C97}"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47754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852DE-36C7-4725-876B-FDAD84BA2C97}"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299166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D852DE-36C7-4725-876B-FDAD84BA2C97}"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148733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D852DE-36C7-4725-876B-FDAD84BA2C97}"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243411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D852DE-36C7-4725-876B-FDAD84BA2C97}"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151519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D852DE-36C7-4725-876B-FDAD84BA2C97}"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290619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852DE-36C7-4725-876B-FDAD84BA2C97}"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269684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D852DE-36C7-4725-876B-FDAD84BA2C97}"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402283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D852DE-36C7-4725-876B-FDAD84BA2C97}"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F7031-2F69-4786-8746-B7F2FE31F688}" type="slidenum">
              <a:rPr lang="en-US" smtClean="0"/>
              <a:t>‹#›</a:t>
            </a:fld>
            <a:endParaRPr lang="en-US"/>
          </a:p>
        </p:txBody>
      </p:sp>
    </p:spTree>
    <p:extLst>
      <p:ext uri="{BB962C8B-B14F-4D97-AF65-F5344CB8AC3E}">
        <p14:creationId xmlns:p14="http://schemas.microsoft.com/office/powerpoint/2010/main" val="54196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852DE-36C7-4725-876B-FDAD84BA2C97}" type="datetimeFigureOut">
              <a:rPr lang="en-US" smtClean="0"/>
              <a:t>1/25/2018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F7031-2F69-4786-8746-B7F2FE31F688}" type="slidenum">
              <a:rPr lang="en-US" smtClean="0"/>
              <a:t>‹#›</a:t>
            </a:fld>
            <a:endParaRPr lang="en-US"/>
          </a:p>
        </p:txBody>
      </p:sp>
    </p:spTree>
    <p:extLst>
      <p:ext uri="{BB962C8B-B14F-4D97-AF65-F5344CB8AC3E}">
        <p14:creationId xmlns:p14="http://schemas.microsoft.com/office/powerpoint/2010/main" val="3954797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ajpurkar.github.io/SQuAD-explorer/explore/1.1/dev/Super_Bowl_50.html?model=r-net+%20(ensemble)%20(Microsoft%20Research%20Asi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ajpurkar.github.io/SQuAD-explorer/explore/1.1/dev/Super_Bowl_50.html?model=r-net+%20(ensemble)%20(Microsoft%20Research%20Asi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ajpurkar.github.io/SQuAD-explorer/explore/1.1/dev/Immune_system.html?model=r-net+%20(ensemble)%20(Microsoft%20Research%20Asi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lp.stanford.edu/projects/glov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minsangkim142/R-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R-net</a:t>
            </a:r>
            <a:endParaRPr lang="en-US" dirty="0"/>
          </a:p>
        </p:txBody>
      </p:sp>
      <p:sp>
        <p:nvSpPr>
          <p:cNvPr id="3" name="Subtitle 2"/>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EC99D17C-9CAF-4CA3-AC60-BFC1E76BF537}"/>
              </a:ext>
            </a:extLst>
          </p:cNvPr>
          <p:cNvSpPr txBox="1"/>
          <p:nvPr/>
        </p:nvSpPr>
        <p:spPr>
          <a:xfrm>
            <a:off x="10318270" y="6244120"/>
            <a:ext cx="1914370" cy="923330"/>
          </a:xfrm>
          <a:prstGeom prst="rect">
            <a:avLst/>
          </a:prstGeom>
          <a:noFill/>
        </p:spPr>
        <p:txBody>
          <a:bodyPr wrap="none" rtlCol="0">
            <a:spAutoFit/>
          </a:bodyPr>
          <a:lstStyle/>
          <a:p>
            <a:pPr algn="r"/>
            <a:r>
              <a:rPr lang="en-US" altLang="zh-CN" dirty="0" err="1">
                <a:solidFill>
                  <a:schemeClr val="tx1">
                    <a:lumMod val="65000"/>
                    <a:lumOff val="35000"/>
                  </a:schemeClr>
                </a:solidFill>
              </a:rPr>
              <a:t>BingAds</a:t>
            </a:r>
            <a:r>
              <a:rPr lang="en-US" altLang="zh-CN" dirty="0">
                <a:solidFill>
                  <a:schemeClr val="tx1">
                    <a:lumMod val="65000"/>
                    <a:lumOff val="35000"/>
                  </a:schemeClr>
                </a:solidFill>
              </a:rPr>
              <a:t> </a:t>
            </a:r>
            <a:r>
              <a:rPr lang="zh-CN" altLang="en-US" dirty="0" smtClean="0">
                <a:solidFill>
                  <a:schemeClr val="tx1">
                    <a:lumMod val="65000"/>
                    <a:lumOff val="35000"/>
                  </a:schemeClr>
                </a:solidFill>
              </a:rPr>
              <a:t>组内分</a:t>
            </a:r>
            <a:r>
              <a:rPr lang="zh-CN" altLang="en-US" dirty="0">
                <a:solidFill>
                  <a:schemeClr val="tx1">
                    <a:lumMod val="65000"/>
                    <a:lumOff val="35000"/>
                  </a:schemeClr>
                </a:solidFill>
              </a:rPr>
              <a:t>享</a:t>
            </a:r>
            <a:endParaRPr lang="en-US" altLang="zh-CN" dirty="0">
              <a:solidFill>
                <a:schemeClr val="tx1">
                  <a:lumMod val="65000"/>
                  <a:lumOff val="35000"/>
                </a:schemeClr>
              </a:solidFill>
            </a:endParaRPr>
          </a:p>
          <a:p>
            <a:pPr algn="r"/>
            <a:r>
              <a:rPr lang="zh-CN" altLang="en-US" dirty="0">
                <a:solidFill>
                  <a:schemeClr val="tx1">
                    <a:lumMod val="65000"/>
                    <a:lumOff val="35000"/>
                  </a:schemeClr>
                </a:solidFill>
              </a:rPr>
              <a:t>刘杨</a:t>
            </a:r>
            <a:r>
              <a:rPr lang="en-US" altLang="zh-CN" dirty="0">
                <a:solidFill>
                  <a:schemeClr val="tx1">
                    <a:lumMod val="65000"/>
                    <a:lumOff val="35000"/>
                  </a:schemeClr>
                </a:solidFill>
              </a:rPr>
              <a:t> </a:t>
            </a:r>
            <a:r>
              <a:rPr lang="en-US" dirty="0" smtClean="0">
                <a:solidFill>
                  <a:schemeClr val="tx1">
                    <a:lumMod val="65000"/>
                    <a:lumOff val="35000"/>
                  </a:schemeClr>
                </a:solidFill>
              </a:rPr>
              <a:t>2018/01/26</a:t>
            </a:r>
            <a:endParaRPr lang="en-US" dirty="0">
              <a:solidFill>
                <a:schemeClr val="tx1">
                  <a:lumMod val="65000"/>
                  <a:lumOff val="35000"/>
                </a:schemeClr>
              </a:solidFill>
            </a:endParaRPr>
          </a:p>
          <a:p>
            <a:pPr algn="r"/>
            <a:endParaRPr lang="en-US" altLang="zh-CN" dirty="0">
              <a:solidFill>
                <a:schemeClr val="tx1">
                  <a:lumMod val="65000"/>
                  <a:lumOff val="35000"/>
                </a:schemeClr>
              </a:solidFill>
            </a:endParaRPr>
          </a:p>
        </p:txBody>
      </p:sp>
    </p:spTree>
    <p:extLst>
      <p:ext uri="{BB962C8B-B14F-4D97-AF65-F5344CB8AC3E}">
        <p14:creationId xmlns:p14="http://schemas.microsoft.com/office/powerpoint/2010/main" val="431212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Stanford Question Answering Dataset</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405389" y="-706293"/>
            <a:ext cx="11344275" cy="14068425"/>
          </a:xfrm>
          <a:prstGeom prst="rect">
            <a:avLst/>
          </a:prstGeom>
        </p:spPr>
      </p:pic>
      <p:sp>
        <p:nvSpPr>
          <p:cNvPr id="6" name="TextBox 5"/>
          <p:cNvSpPr txBox="1"/>
          <p:nvPr/>
        </p:nvSpPr>
        <p:spPr>
          <a:xfrm>
            <a:off x="11625819" y="6596390"/>
            <a:ext cx="566181" cy="261610"/>
          </a:xfrm>
          <a:prstGeom prst="rect">
            <a:avLst/>
          </a:prstGeom>
          <a:noFill/>
        </p:spPr>
        <p:txBody>
          <a:bodyPr wrap="none" rtlCol="0">
            <a:spAutoFit/>
          </a:bodyPr>
          <a:lstStyle/>
          <a:p>
            <a:r>
              <a:rPr lang="en-US" altLang="zh-CN" sz="1050" dirty="0" smtClean="0">
                <a:hlinkClick r:id="rId4"/>
              </a:rPr>
              <a:t>source</a:t>
            </a:r>
            <a:endParaRPr lang="en-US" sz="1050" dirty="0"/>
          </a:p>
        </p:txBody>
      </p:sp>
    </p:spTree>
    <p:extLst>
      <p:ext uri="{BB962C8B-B14F-4D97-AF65-F5344CB8AC3E}">
        <p14:creationId xmlns:p14="http://schemas.microsoft.com/office/powerpoint/2010/main" val="336893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85812" y="447675"/>
            <a:ext cx="10620375" cy="5962650"/>
          </a:xfrm>
          <a:prstGeom prst="rect">
            <a:avLst/>
          </a:prstGeom>
        </p:spPr>
      </p:pic>
      <p:sp>
        <p:nvSpPr>
          <p:cNvPr id="5" name="TextBox 4"/>
          <p:cNvSpPr txBox="1"/>
          <p:nvPr/>
        </p:nvSpPr>
        <p:spPr>
          <a:xfrm>
            <a:off x="11625819" y="6596390"/>
            <a:ext cx="566181" cy="261610"/>
          </a:xfrm>
          <a:prstGeom prst="rect">
            <a:avLst/>
          </a:prstGeom>
          <a:noFill/>
        </p:spPr>
        <p:txBody>
          <a:bodyPr wrap="none" rtlCol="0">
            <a:spAutoFit/>
          </a:bodyPr>
          <a:lstStyle/>
          <a:p>
            <a:r>
              <a:rPr lang="en-US" altLang="zh-CN" sz="1050" dirty="0" smtClean="0">
                <a:hlinkClick r:id="rId4"/>
              </a:rPr>
              <a:t>source</a:t>
            </a:r>
            <a:endParaRPr lang="en-US" sz="1050" dirty="0"/>
          </a:p>
        </p:txBody>
      </p:sp>
    </p:spTree>
    <p:extLst>
      <p:ext uri="{BB962C8B-B14F-4D97-AF65-F5344CB8AC3E}">
        <p14:creationId xmlns:p14="http://schemas.microsoft.com/office/powerpoint/2010/main" val="3417668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71537" y="523875"/>
            <a:ext cx="10448925" cy="5810250"/>
          </a:xfrm>
          <a:prstGeom prst="rect">
            <a:avLst/>
          </a:prstGeom>
        </p:spPr>
      </p:pic>
      <p:sp>
        <p:nvSpPr>
          <p:cNvPr id="5" name="TextBox 4"/>
          <p:cNvSpPr txBox="1"/>
          <p:nvPr/>
        </p:nvSpPr>
        <p:spPr>
          <a:xfrm>
            <a:off x="11625819" y="6596390"/>
            <a:ext cx="566181" cy="261610"/>
          </a:xfrm>
          <a:prstGeom prst="rect">
            <a:avLst/>
          </a:prstGeom>
          <a:noFill/>
        </p:spPr>
        <p:txBody>
          <a:bodyPr wrap="none" rtlCol="0">
            <a:spAutoFit/>
          </a:bodyPr>
          <a:lstStyle/>
          <a:p>
            <a:r>
              <a:rPr lang="en-US" altLang="zh-CN" sz="1050" dirty="0" smtClean="0">
                <a:hlinkClick r:id="rId4"/>
              </a:rPr>
              <a:t>source</a:t>
            </a:r>
            <a:endParaRPr lang="en-US" sz="1050" dirty="0"/>
          </a:p>
        </p:txBody>
      </p:sp>
    </p:spTree>
    <p:extLst>
      <p:ext uri="{BB962C8B-B14F-4D97-AF65-F5344CB8AC3E}">
        <p14:creationId xmlns:p14="http://schemas.microsoft.com/office/powerpoint/2010/main" val="2042718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52487" y="504825"/>
            <a:ext cx="10487025" cy="5848350"/>
          </a:xfrm>
          <a:prstGeom prst="rect">
            <a:avLst/>
          </a:prstGeom>
        </p:spPr>
      </p:pic>
    </p:spTree>
    <p:extLst>
      <p:ext uri="{BB962C8B-B14F-4D97-AF65-F5344CB8AC3E}">
        <p14:creationId xmlns:p14="http://schemas.microsoft.com/office/powerpoint/2010/main" val="3226770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算法</a:t>
            </a:r>
            <a:endParaRPr lang="en-US" dirty="0"/>
          </a:p>
        </p:txBody>
      </p:sp>
      <p:sp>
        <p:nvSpPr>
          <p:cNvPr id="3" name="Content Placeholder 2"/>
          <p:cNvSpPr>
            <a:spLocks noGrp="1"/>
          </p:cNvSpPr>
          <p:nvPr>
            <p:ph idx="1"/>
          </p:nvPr>
        </p:nvSpPr>
        <p:spPr/>
        <p:txBody>
          <a:bodyPr/>
          <a:lstStyle/>
          <a:p>
            <a:r>
              <a:rPr lang="zh-CN" altLang="en-US" dirty="0"/>
              <a:t>目前主流的阅读理解模型使用深度学习来做。</a:t>
            </a:r>
            <a:endParaRPr lang="en-US" altLang="zh-CN" dirty="0" smtClean="0"/>
          </a:p>
          <a:p>
            <a:endParaRPr lang="en-US" altLang="zh-CN" dirty="0" smtClean="0"/>
          </a:p>
          <a:p>
            <a:r>
              <a:rPr lang="zh-CN" altLang="en-US" dirty="0" smtClean="0"/>
              <a:t>简</a:t>
            </a:r>
            <a:r>
              <a:rPr lang="zh-CN" altLang="en-US" dirty="0"/>
              <a:t>单来说就是一个匹配问题。问题的求解思路基本是：</a:t>
            </a:r>
          </a:p>
          <a:p>
            <a:pPr marL="914400" lvl="1" indent="-457200">
              <a:buFont typeface="+mj-lt"/>
              <a:buAutoNum type="arabicPeriod"/>
            </a:pPr>
            <a:r>
              <a:rPr lang="zh-CN" altLang="en-US" dirty="0"/>
              <a:t>获取文档中词的表示</a:t>
            </a:r>
          </a:p>
          <a:p>
            <a:pPr marL="914400" lvl="1" indent="-457200">
              <a:buFont typeface="+mj-lt"/>
              <a:buAutoNum type="arabicPeriod"/>
            </a:pPr>
            <a:r>
              <a:rPr lang="zh-CN" altLang="en-US" dirty="0"/>
              <a:t>获取问题的表示</a:t>
            </a:r>
          </a:p>
          <a:p>
            <a:pPr marL="914400" lvl="1" indent="-457200">
              <a:buFont typeface="+mj-lt"/>
              <a:buAutoNum type="arabicPeriod"/>
            </a:pPr>
            <a:r>
              <a:rPr lang="zh-CN" altLang="en-US" dirty="0"/>
              <a:t>计算文档中词和问题的匹配得分，选出最优</a:t>
            </a:r>
          </a:p>
          <a:p>
            <a:endParaRPr lang="en-US" dirty="0"/>
          </a:p>
        </p:txBody>
      </p:sp>
    </p:spTree>
    <p:extLst>
      <p:ext uri="{BB962C8B-B14F-4D97-AF65-F5344CB8AC3E}">
        <p14:creationId xmlns:p14="http://schemas.microsoft.com/office/powerpoint/2010/main" val="835503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R-NET </a:t>
            </a:r>
            <a:endParaRPr lang="en-US" dirty="0"/>
          </a:p>
        </p:txBody>
      </p:sp>
      <p:pic>
        <p:nvPicPr>
          <p:cNvPr id="4" name="Picture 2" descr="http://7xpqrs.com1.z0.glb.clouddn.com/Fhtyn80-JLdW1KKkJa8qXUshS6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772" y="1027906"/>
            <a:ext cx="8201025" cy="52959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20914" y="1825625"/>
            <a:ext cx="4151086" cy="4351338"/>
          </a:xfrm>
        </p:spPr>
        <p:txBody>
          <a:bodyPr>
            <a:normAutofit/>
          </a:bodyPr>
          <a:lstStyle/>
          <a:p>
            <a:pPr marL="0" indent="0">
              <a:buNone/>
            </a:pPr>
            <a:r>
              <a:rPr lang="zh-CN" altLang="en-US" sz="2000" dirty="0"/>
              <a:t>四部</a:t>
            </a:r>
            <a:r>
              <a:rPr lang="zh-CN" altLang="en-US" sz="2000" dirty="0" smtClean="0"/>
              <a:t>分</a:t>
            </a:r>
            <a:r>
              <a:rPr lang="zh-CN" altLang="en-US" sz="2000" dirty="0"/>
              <a:t>组成</a:t>
            </a:r>
            <a:r>
              <a:rPr lang="zh-CN" altLang="en-US" sz="2000" dirty="0" smtClean="0"/>
              <a:t>：</a:t>
            </a:r>
            <a:endParaRPr lang="en-US" altLang="zh-CN" sz="2000" dirty="0" smtClean="0"/>
          </a:p>
          <a:p>
            <a:pPr marL="0" indent="0">
              <a:buNone/>
            </a:pPr>
            <a:r>
              <a:rPr lang="en-US" altLang="zh-CN" sz="2000" dirty="0" smtClean="0"/>
              <a:t>1</a:t>
            </a:r>
            <a:r>
              <a:rPr lang="zh-CN" altLang="en-US" sz="2000" dirty="0" smtClean="0"/>
              <a:t>）编</a:t>
            </a:r>
            <a:r>
              <a:rPr lang="zh-CN" altLang="en-US" sz="2000" dirty="0"/>
              <a:t>码</a:t>
            </a:r>
            <a:r>
              <a:rPr lang="zh-CN" altLang="en-US" sz="2000" dirty="0" smtClean="0"/>
              <a:t>器，分别建</a:t>
            </a:r>
            <a:r>
              <a:rPr lang="zh-CN" altLang="en-US" sz="2000" dirty="0"/>
              <a:t>立问题和段</a:t>
            </a:r>
            <a:r>
              <a:rPr lang="zh-CN" altLang="en-US" sz="2000" dirty="0" smtClean="0"/>
              <a:t>落的表示；</a:t>
            </a:r>
            <a:endParaRPr lang="zh-CN" altLang="en-US" sz="2000" dirty="0"/>
          </a:p>
          <a:p>
            <a:pPr marL="0" indent="0">
              <a:buNone/>
            </a:pPr>
            <a:endParaRPr lang="en-US" altLang="zh-CN" sz="2000" dirty="0" smtClean="0"/>
          </a:p>
          <a:p>
            <a:pPr marL="0" indent="0">
              <a:buNone/>
            </a:pPr>
            <a:r>
              <a:rPr lang="en-US" altLang="zh-CN" sz="2000" dirty="0" smtClean="0"/>
              <a:t>2</a:t>
            </a:r>
            <a:r>
              <a:rPr lang="zh-CN" altLang="en-US" sz="2000" dirty="0"/>
              <a:t>）门控匹配</a:t>
            </a:r>
            <a:r>
              <a:rPr lang="zh-CN" altLang="en-US" sz="2000" dirty="0" smtClean="0"/>
              <a:t>层，匹</a:t>
            </a:r>
            <a:r>
              <a:rPr lang="zh-CN" altLang="en-US" sz="2000" dirty="0"/>
              <a:t>配问题</a:t>
            </a:r>
            <a:r>
              <a:rPr lang="zh-CN" altLang="en-US" sz="2000" dirty="0" smtClean="0"/>
              <a:t>和</a:t>
            </a:r>
            <a:r>
              <a:rPr lang="zh-CN" altLang="en-US" sz="2000" dirty="0"/>
              <a:t>段</a:t>
            </a:r>
            <a:r>
              <a:rPr lang="zh-CN" altLang="en-US" sz="2000" dirty="0" smtClean="0"/>
              <a:t>落</a:t>
            </a:r>
            <a:r>
              <a:rPr lang="zh-CN" altLang="en-US" sz="2000" dirty="0"/>
              <a:t>；</a:t>
            </a:r>
            <a:endParaRPr lang="en-US" altLang="zh-CN" sz="2000" dirty="0" smtClean="0"/>
          </a:p>
          <a:p>
            <a:pPr marL="0" indent="0">
              <a:buNone/>
            </a:pPr>
            <a:endParaRPr lang="en-US" altLang="zh-CN" sz="2000" dirty="0" smtClean="0"/>
          </a:p>
          <a:p>
            <a:pPr marL="0" indent="0">
              <a:buNone/>
            </a:pPr>
            <a:r>
              <a:rPr lang="en-US" altLang="zh-CN" sz="2000" dirty="0" smtClean="0"/>
              <a:t>3</a:t>
            </a:r>
            <a:r>
              <a:rPr lang="zh-CN" altLang="en-US" sz="2000" dirty="0"/>
              <a:t>）自匹配</a:t>
            </a:r>
            <a:r>
              <a:rPr lang="zh-CN" altLang="en-US" sz="2000" dirty="0" smtClean="0"/>
              <a:t>层，从</a:t>
            </a:r>
            <a:r>
              <a:rPr lang="zh-CN" altLang="en-US" sz="2000" dirty="0"/>
              <a:t>整个段落汇总信</a:t>
            </a:r>
            <a:r>
              <a:rPr lang="zh-CN" altLang="en-US" sz="2000" dirty="0" smtClean="0"/>
              <a:t>息，以获得更佳的段落表示。</a:t>
            </a:r>
            <a:endParaRPr lang="en-US" altLang="zh-CN" sz="2000" dirty="0" smtClean="0"/>
          </a:p>
          <a:p>
            <a:pPr marL="0" indent="0">
              <a:buNone/>
            </a:pPr>
            <a:endParaRPr lang="en-US" altLang="zh-CN" sz="2000" dirty="0" smtClean="0"/>
          </a:p>
          <a:p>
            <a:pPr marL="0" indent="0">
              <a:buNone/>
            </a:pPr>
            <a:r>
              <a:rPr lang="en-US" altLang="zh-CN" sz="2000" dirty="0" smtClean="0"/>
              <a:t>4</a:t>
            </a:r>
            <a:r>
              <a:rPr lang="zh-CN" altLang="en-US" sz="2000" dirty="0" smtClean="0"/>
              <a:t>）基于指针网络的回答边界预</a:t>
            </a:r>
            <a:r>
              <a:rPr lang="zh-CN" altLang="en-US" sz="2000" dirty="0"/>
              <a:t>测层。</a:t>
            </a:r>
            <a:endParaRPr lang="en-US" sz="2000" dirty="0"/>
          </a:p>
        </p:txBody>
      </p:sp>
    </p:spTree>
    <p:extLst>
      <p:ext uri="{BB962C8B-B14F-4D97-AF65-F5344CB8AC3E}">
        <p14:creationId xmlns:p14="http://schemas.microsoft.com/office/powerpoint/2010/main" val="1367759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a:t>
            </a:r>
            <a:endParaRPr lang="en-US" dirty="0"/>
          </a:p>
        </p:txBody>
      </p:sp>
      <p:sp>
        <p:nvSpPr>
          <p:cNvPr id="3" name="Content Placeholder 2"/>
          <p:cNvSpPr>
            <a:spLocks noGrp="1"/>
          </p:cNvSpPr>
          <p:nvPr>
            <p:ph idx="1"/>
          </p:nvPr>
        </p:nvSpPr>
        <p:spPr/>
        <p:txBody>
          <a:bodyPr/>
          <a:lstStyle/>
          <a:p>
            <a:r>
              <a:rPr lang="zh-CN" altLang="en-US" dirty="0"/>
              <a:t>阅读理解本身是一个非常重要的技术，有很多潜在可以应用的点，比如问答系统、对话系统等等。</a:t>
            </a:r>
          </a:p>
          <a:p>
            <a:endParaRPr lang="zh-CN" altLang="en-US" dirty="0"/>
          </a:p>
          <a:p>
            <a:r>
              <a:rPr lang="zh-CN" altLang="en-US" dirty="0"/>
              <a:t>但目前的阅读理解技术离实际应用还有一段距离。主要问题是，目前的阅读理解评估形式仍然离真实场景较远。</a:t>
            </a:r>
            <a:endParaRPr lang="en-US" dirty="0"/>
          </a:p>
        </p:txBody>
      </p:sp>
    </p:spTree>
    <p:extLst>
      <p:ext uri="{BB962C8B-B14F-4D97-AF65-F5344CB8AC3E}">
        <p14:creationId xmlns:p14="http://schemas.microsoft.com/office/powerpoint/2010/main" val="3884913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a:t>Chen, </a:t>
            </a:r>
            <a:r>
              <a:rPr lang="en-US" dirty="0" err="1"/>
              <a:t>Danqi</a:t>
            </a:r>
            <a:r>
              <a:rPr lang="en-US" dirty="0"/>
              <a:t>, et al. "Reading Wikipedia to Answer Open-Domain Questions." </a:t>
            </a:r>
            <a:r>
              <a:rPr lang="en-US" i="1" dirty="0" err="1"/>
              <a:t>arXiv</a:t>
            </a:r>
            <a:r>
              <a:rPr lang="en-US" i="1" dirty="0"/>
              <a:t> preprint arXiv:1704.00051</a:t>
            </a:r>
            <a:r>
              <a:rPr lang="en-US" dirty="0"/>
              <a:t> (2017).</a:t>
            </a:r>
            <a:endParaRPr lang="en-US" dirty="0" smtClean="0"/>
          </a:p>
          <a:p>
            <a:r>
              <a:rPr lang="en-US" dirty="0" err="1" smtClean="0"/>
              <a:t>Pretrained</a:t>
            </a:r>
            <a:r>
              <a:rPr lang="en-US" dirty="0" smtClean="0"/>
              <a:t> </a:t>
            </a:r>
            <a:r>
              <a:rPr lang="en-US" dirty="0"/>
              <a:t>GloVe </a:t>
            </a:r>
            <a:r>
              <a:rPr lang="en-US" dirty="0" err="1" smtClean="0"/>
              <a:t>embeddings</a:t>
            </a:r>
            <a:r>
              <a:rPr lang="en-US" dirty="0" smtClean="0"/>
              <a:t> </a:t>
            </a:r>
            <a:r>
              <a:rPr lang="en-US" dirty="0" smtClean="0">
                <a:hlinkClick r:id="rId3"/>
              </a:rPr>
              <a:t>https</a:t>
            </a:r>
            <a:r>
              <a:rPr lang="en-US" dirty="0">
                <a:hlinkClick r:id="rId3"/>
              </a:rPr>
              <a:t>://nlp.stanford.edu/projects/glove</a:t>
            </a:r>
            <a:r>
              <a:rPr lang="en-US" dirty="0" smtClean="0">
                <a:hlinkClick r:id="rId3"/>
              </a:rPr>
              <a:t>/</a:t>
            </a:r>
            <a:endParaRPr lang="en-US" dirty="0" smtClean="0"/>
          </a:p>
          <a:p>
            <a:r>
              <a:rPr lang="en-US" dirty="0" smtClean="0">
                <a:hlinkClick r:id="rId4"/>
              </a:rPr>
              <a:t>https</a:t>
            </a:r>
            <a:r>
              <a:rPr lang="en-US" dirty="0">
                <a:hlinkClick r:id="rId4"/>
              </a:rPr>
              <a:t>://</a:t>
            </a:r>
            <a:r>
              <a:rPr lang="en-US" dirty="0" smtClean="0">
                <a:hlinkClick r:id="rId4"/>
              </a:rPr>
              <a:t>github.com/minsangkim142/R-net</a:t>
            </a:r>
            <a:endParaRPr lang="en-US" dirty="0" smtClean="0"/>
          </a:p>
          <a:p>
            <a:endParaRPr lang="en-US" dirty="0"/>
          </a:p>
        </p:txBody>
      </p:sp>
    </p:spTree>
    <p:extLst>
      <p:ext uri="{BB962C8B-B14F-4D97-AF65-F5344CB8AC3E}">
        <p14:creationId xmlns:p14="http://schemas.microsoft.com/office/powerpoint/2010/main" val="3679106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3069</TotalTime>
  <Words>2373</Words>
  <Application>Microsoft Office PowerPoint</Application>
  <PresentationFormat>Widescreen</PresentationFormat>
  <Paragraphs>188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等线</vt:lpstr>
      <vt:lpstr>等线 Light</vt:lpstr>
      <vt:lpstr>Arial</vt:lpstr>
      <vt:lpstr>Calibri</vt:lpstr>
      <vt:lpstr>Calibri Light</vt:lpstr>
      <vt:lpstr>Office Theme</vt:lpstr>
      <vt:lpstr>R-net</vt:lpstr>
      <vt:lpstr>Stanford Question Answering Dataset</vt:lpstr>
      <vt:lpstr>PowerPoint Presentation</vt:lpstr>
      <vt:lpstr>PowerPoint Presentation</vt:lpstr>
      <vt:lpstr>PowerPoint Presentation</vt:lpstr>
      <vt:lpstr>算法</vt:lpstr>
      <vt:lpstr>R-NET </vt:lpstr>
      <vt:lpstr>应用</vt:lpstr>
      <vt:lpstr>Reference </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R-net</dc:title>
  <dc:creator>Yang Liu</dc:creator>
  <cp:lastModifiedBy>Yang Liu</cp:lastModifiedBy>
  <cp:revision>30</cp:revision>
  <dcterms:created xsi:type="dcterms:W3CDTF">2018-01-16T05:00:47Z</dcterms:created>
  <dcterms:modified xsi:type="dcterms:W3CDTF">2018-01-26T07:25:11Z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2018-01-16T05:00:54.7790182Z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