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4184" autoAdjust="0"/>
  </p:normalViewPr>
  <p:slideViewPr>
    <p:cSldViewPr snapToGrid="0">
      <p:cViewPr varScale="1">
        <p:scale>
          <a:sx n="110" d="100"/>
          <a:sy n="110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A1EB6-340D-43E7-9494-C3474AD76D90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3600C-9E55-46EC-B1CF-DF787412D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2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94%9F%E6%88%90%E5%AF%B9%E6%8A%97%E7%BD%91%E7%BB%9C#cite_note-ITT_GANs-3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zh.wikipedia.org/wiki/%E7%94%9F%E6%88%90%E5%AF%B9%E6%8A%97%E7%BD%91%E7%BB%9C#cite_note-5" TargetMode="External"/><Relationship Id="rId4" Type="http://schemas.openxmlformats.org/officeDocument/2006/relationships/hyperlink" Target="https://zh.wikipedia.org/wiki/%E7%94%9F%E6%88%90%E5%AF%B9%E6%8A%97%E7%BD%91%E7%BB%9C#cite_note-4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Lecun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赞叹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是机器学习近十年来最有意思的想法。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3600C-9E55-46EC-B1CF-DF787412DA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45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生成对抗网络常用于生成以假乱真的图片。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[3]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此外，该方法还被用于生成视频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[4]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、三维物体模型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[5]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3600C-9E55-46EC-B1CF-DF787412DA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74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You basically</a:t>
            </a:r>
            <a:r>
              <a:rPr lang="en-US" altLang="zh-CN" baseline="0" dirty="0" smtClean="0"/>
              <a:t> use your training data from class A to build a model of class A. Separately, you build a model of class B, you build a model of class c, you build a model of class d.</a:t>
            </a:r>
          </a:p>
          <a:p>
            <a:r>
              <a:rPr lang="en-US" baseline="0" dirty="0" smtClean="0"/>
              <a:t>Then you are given a new example, you say well does model A explain it better, or model B, or model C. Whichever one explains it better, that’s my, that’s the one I pick.</a:t>
            </a:r>
          </a:p>
          <a:p>
            <a:r>
              <a:rPr lang="en-US" baseline="0" dirty="0" smtClean="0"/>
              <a:t>And it’s referred to as generative because the idea is that I have a model that describes sort of all the different possible things that would be of class A.  </a:t>
            </a:r>
            <a:r>
              <a:rPr lang="zh-CN" altLang="en-US" baseline="0" dirty="0" smtClean="0"/>
              <a:t>以至于我们可以据此生成</a:t>
            </a:r>
            <a:r>
              <a:rPr lang="en-US" altLang="zh-CN" baseline="0" dirty="0" smtClean="0"/>
              <a:t>class A </a:t>
            </a:r>
            <a:r>
              <a:rPr lang="zh-CN" altLang="en-US" baseline="0" dirty="0" smtClean="0"/>
              <a:t>的样本。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Discriminative says, well here’s A, and here’s a bunch of things that are not A, and let me learn how to discriminate between them.</a:t>
            </a: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生成模型：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y|x</a:t>
            </a:r>
            <a:r>
              <a:rPr lang="en-US" altLang="zh-CN" dirty="0" smtClean="0"/>
              <a:t>) = P(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)/P(x)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3600C-9E55-46EC-B1CF-DF787412DA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2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3600C-9E55-46EC-B1CF-DF787412DA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9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3600C-9E55-46EC-B1CF-DF787412DA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2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3600C-9E55-46EC-B1CF-DF787412DA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07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3600C-9E55-46EC-B1CF-DF787412DA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6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9BB3-95BF-4FB3-817B-C0A30706357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8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9BB3-95BF-4FB3-817B-C0A30706357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5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9BB3-95BF-4FB3-817B-C0A30706357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9BB3-95BF-4FB3-817B-C0A30706357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0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9BB3-95BF-4FB3-817B-C0A30706357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9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9BB3-95BF-4FB3-817B-C0A30706357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3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9BB3-95BF-4FB3-817B-C0A30706357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7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9BB3-95BF-4FB3-817B-C0A30706357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6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9BB3-95BF-4FB3-817B-C0A30706357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1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9BB3-95BF-4FB3-817B-C0A30706357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1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9BB3-95BF-4FB3-817B-C0A30706357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0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B9BB3-95BF-4FB3-817B-C0A30706357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ian-goodfellow-b7187213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hmaelbelghazi.github.io/ALI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6.266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oatienza/Deep-Learning-Experiments/" TargetMode="External"/><Relationship Id="rId4" Type="http://schemas.openxmlformats.org/officeDocument/2006/relationships/hyperlink" Target="https://arxiv.org/abs/1511.064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GAN (Generative Adversarial Network)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生成对抗网络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4429919"/>
            <a:ext cx="7505700" cy="21955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77474" y="6176962"/>
            <a:ext cx="1914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BingAds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部分享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刘杨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2017/12/29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59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扬</a:t>
            </a:r>
            <a:r>
              <a:rPr lang="en-US" altLang="zh-CN" dirty="0" smtClean="0">
                <a:latin typeface="+mj-ea"/>
                <a:ea typeface="+mj-ea"/>
              </a:rPr>
              <a:t>·</a:t>
            </a:r>
            <a:r>
              <a:rPr lang="zh-CN" altLang="en-US" dirty="0" smtClean="0">
                <a:latin typeface="+mj-ea"/>
                <a:ea typeface="+mj-ea"/>
              </a:rPr>
              <a:t>古德费洛 </a:t>
            </a:r>
            <a:r>
              <a:rPr lang="en-US" altLang="zh-CN" dirty="0" smtClean="0">
                <a:latin typeface="+mj-ea"/>
                <a:ea typeface="+mj-ea"/>
              </a:rPr>
              <a:t>(</a:t>
            </a:r>
            <a:r>
              <a:rPr lang="en-US" altLang="zh-CN" dirty="0" err="1" smtClean="0">
                <a:latin typeface="+mj-ea"/>
                <a:ea typeface="+mj-ea"/>
              </a:rPr>
              <a:t>Goodfellow</a:t>
            </a:r>
            <a:r>
              <a:rPr lang="en-US" altLang="zh-CN" dirty="0" smtClean="0">
                <a:latin typeface="+mj-ea"/>
                <a:ea typeface="+mj-ea"/>
              </a:rPr>
              <a:t>) </a:t>
            </a:r>
            <a:r>
              <a:rPr lang="zh-CN" altLang="en-US" dirty="0" smtClean="0">
                <a:latin typeface="+mj-ea"/>
                <a:ea typeface="+mj-ea"/>
              </a:rPr>
              <a:t>等人于</a:t>
            </a:r>
            <a:r>
              <a:rPr lang="en-US" altLang="zh-CN" dirty="0" smtClean="0">
                <a:latin typeface="+mj-ea"/>
                <a:ea typeface="+mj-ea"/>
              </a:rPr>
              <a:t>2014</a:t>
            </a:r>
            <a:r>
              <a:rPr lang="zh-CN" altLang="en-US" dirty="0" smtClean="0">
                <a:latin typeface="+mj-ea"/>
                <a:ea typeface="+mj-ea"/>
              </a:rPr>
              <a:t>年提出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非监督式学习的一种方法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由一个生成网络与一个判别网络组成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生成网络</a:t>
            </a:r>
            <a:r>
              <a:rPr lang="zh-CN" altLang="en-US" dirty="0" smtClean="0">
                <a:latin typeface="+mj-ea"/>
                <a:ea typeface="+mj-ea"/>
              </a:rPr>
              <a:t>从潜在空间（</a:t>
            </a:r>
            <a:r>
              <a:rPr lang="en-US" altLang="zh-CN" dirty="0" smtClean="0">
                <a:latin typeface="+mj-ea"/>
                <a:ea typeface="+mj-ea"/>
              </a:rPr>
              <a:t>latent space</a:t>
            </a:r>
            <a:r>
              <a:rPr lang="zh-CN" altLang="en-US" dirty="0" smtClean="0">
                <a:latin typeface="+mj-ea"/>
                <a:ea typeface="+mj-ea"/>
              </a:rPr>
              <a:t>）中随机采样作为输入，其输出结果需要尽量模仿训练集中的真实样本。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b="1" dirty="0" smtClean="0">
                <a:solidFill>
                  <a:srgbClr val="0000CC"/>
                </a:solidFill>
                <a:latin typeface="+mj-ea"/>
                <a:ea typeface="+mj-ea"/>
              </a:rPr>
              <a:t>判别网络</a:t>
            </a:r>
            <a:r>
              <a:rPr lang="zh-CN" altLang="en-US" dirty="0" smtClean="0">
                <a:latin typeface="+mj-ea"/>
                <a:ea typeface="+mj-ea"/>
              </a:rPr>
              <a:t>的输入则为真实样本或生成网络的输出，其目的是将生成网络的输出从真实样本中尽可能分辨出来。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而生成网络则要尽可能地欺骗判别网络。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endParaRPr lang="en-US" dirty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两个网络相互对抗、不断调整参数，最终目的是使判别网络无法判断生成网络的输出结果是否真实。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0" y="365125"/>
            <a:ext cx="1733550" cy="1724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42718" y="2089150"/>
            <a:ext cx="161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Ian </a:t>
            </a:r>
            <a:r>
              <a:rPr lang="en-US" dirty="0" err="1">
                <a:hlinkClick r:id="rId4"/>
              </a:rPr>
              <a:t>Goodfellow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生成</a:t>
            </a:r>
            <a:r>
              <a:rPr lang="en-US" altLang="zh-CN" sz="4000" dirty="0" smtClean="0"/>
              <a:t>(Generative)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vs. </a:t>
            </a:r>
            <a:r>
              <a:rPr lang="zh-CN" altLang="en-US" sz="4000" dirty="0" smtClean="0"/>
              <a:t>判别</a:t>
            </a:r>
            <a:r>
              <a:rPr lang="en-US" altLang="zh-CN" sz="4000" dirty="0" smtClean="0"/>
              <a:t>(Discriminative</a:t>
            </a:r>
            <a:r>
              <a:rPr lang="en-US" altLang="zh-CN" sz="4000" dirty="0"/>
              <a:t>)</a:t>
            </a:r>
            <a:r>
              <a:rPr lang="zh-CN" altLang="en-US" sz="4000" dirty="0" smtClean="0"/>
              <a:t>模型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有监督机器学</a:t>
            </a:r>
            <a:r>
              <a:rPr lang="zh-CN" altLang="en-US" dirty="0" smtClean="0"/>
              <a:t>习的两个策略：生</a:t>
            </a:r>
            <a:r>
              <a:rPr lang="zh-CN" altLang="en-US" dirty="0"/>
              <a:t>成方法和判别方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1"/>
            <a:r>
              <a:rPr lang="zh-CN" altLang="en-US" dirty="0"/>
              <a:t>生成方</a:t>
            </a:r>
            <a:r>
              <a:rPr lang="zh-CN" altLang="en-US" dirty="0" smtClean="0"/>
              <a:t>法：用训练数据构建</a:t>
            </a:r>
            <a:r>
              <a:rPr lang="zh-CN" altLang="en-US" dirty="0" smtClean="0">
                <a:solidFill>
                  <a:srgbClr val="FF0000"/>
                </a:solidFill>
              </a:rPr>
              <a:t>表示</a:t>
            </a:r>
            <a:r>
              <a:rPr lang="zh-CN" altLang="en-US" dirty="0" smtClean="0"/>
              <a:t>概率</a:t>
            </a:r>
            <a:r>
              <a:rPr lang="zh-CN" altLang="en-US" dirty="0" smtClean="0">
                <a:solidFill>
                  <a:srgbClr val="FF0000"/>
                </a:solidFill>
              </a:rPr>
              <a:t>模型</a:t>
            </a:r>
            <a:r>
              <a:rPr lang="zh-CN" altLang="en-US" dirty="0" smtClean="0"/>
              <a:t>，专注同类数据内在关联。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常见生</a:t>
            </a:r>
            <a:r>
              <a:rPr lang="zh-CN" altLang="en-US" dirty="0"/>
              <a:t>成方</a:t>
            </a:r>
            <a:r>
              <a:rPr lang="zh-CN" altLang="en-US" dirty="0" smtClean="0"/>
              <a:t>法</a:t>
            </a:r>
            <a:r>
              <a:rPr lang="zh-CN" altLang="en-US" dirty="0"/>
              <a:t>：</a:t>
            </a:r>
            <a:r>
              <a:rPr lang="zh-CN" altLang="en-US" dirty="0" smtClean="0"/>
              <a:t>混</a:t>
            </a:r>
            <a:r>
              <a:rPr lang="zh-CN" altLang="en-US" dirty="0"/>
              <a:t>合高斯模型、朴素贝叶斯法和隐形马尔科夫模型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/>
              <a:t>判别方</a:t>
            </a:r>
            <a:r>
              <a:rPr lang="zh-CN" altLang="en-US" dirty="0" smtClean="0"/>
              <a:t>法：构建不同类型样本间的决策</a:t>
            </a:r>
            <a:r>
              <a:rPr lang="zh-CN" altLang="en-US" dirty="0" smtClean="0">
                <a:solidFill>
                  <a:srgbClr val="FF0000"/>
                </a:solidFill>
              </a:rPr>
              <a:t>边界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常见</a:t>
            </a:r>
            <a:r>
              <a:rPr lang="zh-CN" altLang="en-US" dirty="0"/>
              <a:t>判</a:t>
            </a:r>
            <a:r>
              <a:rPr lang="zh-CN" altLang="en-US" dirty="0" smtClean="0"/>
              <a:t>别</a:t>
            </a:r>
            <a:r>
              <a:rPr lang="zh-CN" altLang="en-US" dirty="0"/>
              <a:t>方法</a:t>
            </a:r>
            <a:r>
              <a:rPr lang="zh-CN" altLang="en-US" dirty="0" smtClean="0"/>
              <a:t>：</a:t>
            </a:r>
            <a:r>
              <a:rPr lang="en-US" altLang="zh-CN" dirty="0"/>
              <a:t> SVM</a:t>
            </a:r>
            <a:r>
              <a:rPr lang="zh-CN" altLang="en-US" dirty="0"/>
              <a:t>、</a:t>
            </a:r>
            <a:r>
              <a:rPr lang="en-US" altLang="zh-CN" dirty="0" smtClean="0"/>
              <a:t>LR</a:t>
            </a:r>
            <a:r>
              <a:rPr lang="zh-CN" altLang="en-US" dirty="0"/>
              <a:t>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Boosting</a:t>
            </a:r>
            <a:r>
              <a:rPr lang="zh-CN" altLang="en-US" dirty="0"/>
              <a:t> </a:t>
            </a:r>
            <a:r>
              <a:rPr lang="zh-CN" altLang="en-US" dirty="0" smtClean="0"/>
              <a:t>、神经网络等</a:t>
            </a:r>
            <a:endParaRPr lang="en-US" altLang="zh-CN" dirty="0" smtClean="0"/>
          </a:p>
          <a:p>
            <a:r>
              <a:rPr lang="zh-CN" altLang="en-US" dirty="0" smtClean="0"/>
              <a:t>生</a:t>
            </a:r>
            <a:r>
              <a:rPr lang="zh-CN" altLang="en-US" dirty="0"/>
              <a:t>成方法学习出的是生成模型，判别方法学习出的是判别模型。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00245"/>
              </p:ext>
            </p:extLst>
          </p:nvPr>
        </p:nvGraphicFramePr>
        <p:xfrm>
          <a:off x="993775" y="4405841"/>
          <a:ext cx="10493376" cy="2145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125">
                  <a:extLst>
                    <a:ext uri="{9D8B030D-6E8A-4147-A177-3AD203B41FA5}">
                      <a16:colId xmlns:a16="http://schemas.microsoft.com/office/drawing/2014/main" val="2190209834"/>
                    </a:ext>
                  </a:extLst>
                </a:gridCol>
                <a:gridCol w="4295775">
                  <a:extLst>
                    <a:ext uri="{9D8B030D-6E8A-4147-A177-3AD203B41FA5}">
                      <a16:colId xmlns:a16="http://schemas.microsoft.com/office/drawing/2014/main" val="1825446451"/>
                    </a:ext>
                  </a:extLst>
                </a:gridCol>
                <a:gridCol w="4943476">
                  <a:extLst>
                    <a:ext uri="{9D8B030D-6E8A-4147-A177-3AD203B41FA5}">
                      <a16:colId xmlns:a16="http://schemas.microsoft.com/office/drawing/2014/main" val="2346458833"/>
                    </a:ext>
                  </a:extLst>
                </a:gridCol>
              </a:tblGrid>
              <a:tr h="4995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559695"/>
                  </a:ext>
                </a:extLst>
              </a:tr>
              <a:tr h="7316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生成模型</a:t>
                      </a:r>
                      <a:endParaRPr lang="en-US" altLang="zh-CN" dirty="0" smtClean="0"/>
                    </a:p>
                    <a:p>
                      <a:r>
                        <a:rPr lang="en-US" dirty="0" smtClean="0"/>
                        <a:t>P(y, 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根据联合概率可生成数据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增量学习：加一类不影响已有模型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不适合高纬度、大量数据</a:t>
                      </a: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浪费计算资源、需要更多训练样本</a:t>
                      </a: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更适用于无监督的任务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30730"/>
                  </a:ext>
                </a:extLst>
              </a:tr>
              <a:tr h="7316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判别模型</a:t>
                      </a:r>
                      <a:endParaRPr lang="en-US" altLang="zh-CN" dirty="0" smtClean="0"/>
                    </a:p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y|x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能处理高维大量数据样本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准确率往往较生成模型高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不能反映训练数据本身的特性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只能判断</a:t>
                      </a:r>
                      <a:r>
                        <a:rPr lang="en-US" altLang="zh-CN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8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2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 </a:t>
            </a:r>
            <a:r>
              <a:rPr lang="zh-CN" altLang="en-US" dirty="0" smtClean="0">
                <a:latin typeface="+mj-ea"/>
              </a:rPr>
              <a:t>的原理</a:t>
            </a:r>
            <a:endParaRPr lang="en-US" dirty="0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真实采集的人脸样本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没标签（同属一类）</a:t>
            </a:r>
            <a:endParaRPr lang="en-US" altLang="zh-CN" dirty="0" smtClean="0"/>
          </a:p>
          <a:p>
            <a:r>
              <a:rPr lang="zh-CN" altLang="en-US" dirty="0"/>
              <a:t>目</a:t>
            </a:r>
            <a:r>
              <a:rPr lang="zh-CN" altLang="en-US" dirty="0" smtClean="0"/>
              <a:t>标：</a:t>
            </a:r>
            <a:endParaRPr lang="en-US" altLang="zh-CN" dirty="0" smtClean="0"/>
          </a:p>
          <a:p>
            <a:pPr lvl="1"/>
            <a:r>
              <a:rPr lang="zh-CN" altLang="en-US" dirty="0"/>
              <a:t>输</a:t>
            </a:r>
            <a:r>
              <a:rPr lang="zh-CN" altLang="en-US" dirty="0" smtClean="0"/>
              <a:t>入一个噪声，得到</a:t>
            </a:r>
            <a:r>
              <a:rPr lang="zh-CN" altLang="en-US" dirty="0"/>
              <a:t>一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张可以假乱真的人脸图片</a:t>
            </a:r>
            <a:endParaRPr lang="en-US" altLang="zh-CN" dirty="0" smtClean="0"/>
          </a:p>
          <a:p>
            <a:pPr lvl="1"/>
            <a:r>
              <a:rPr lang="zh-CN" altLang="en-US" dirty="0"/>
              <a:t>生</a:t>
            </a:r>
            <a:r>
              <a:rPr lang="zh-CN" altLang="en-US" dirty="0" smtClean="0"/>
              <a:t>成网络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判别网络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生成网络取得最后胜利！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1026" name="Picture 2" descr="最简单易懂的GAN（生成对抗网络）教程：从理论到实践（附代码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3110706"/>
            <a:ext cx="7048500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850" y="148431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800975" y="2593508"/>
            <a:ext cx="40989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rgbClr val="4D5054"/>
                </a:solidFill>
                <a:latin typeface="Open Sans"/>
              </a:rPr>
              <a:t>GAN overview. Source: </a:t>
            </a:r>
            <a:r>
              <a:rPr lang="en-US" sz="1100" i="1" dirty="0">
                <a:solidFill>
                  <a:srgbClr val="2196F3"/>
                </a:solidFill>
                <a:latin typeface="Open Sans"/>
                <a:hlinkClick r:id="rId5"/>
              </a:rPr>
              <a:t>https://ishmaelbelghazi.github.io/ALI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1151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DCGAN (Deep Convolutional GAN)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9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DCGAN (Deep Convolutional GAN)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8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</a:t>
            </a:r>
            <a:r>
              <a:rPr lang="zh-CN" altLang="en-US" dirty="0" smtClean="0"/>
              <a:t>考文献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Generative Adversarial </a:t>
            </a:r>
            <a:r>
              <a:rPr lang="en-US" dirty="0" smtClean="0">
                <a:hlinkClick r:id="rId3"/>
              </a:rPr>
              <a:t>Networks</a:t>
            </a:r>
            <a:r>
              <a:rPr lang="en-US" dirty="0" smtClean="0"/>
              <a:t> by </a:t>
            </a:r>
            <a:r>
              <a:rPr lang="en-US" dirty="0" err="1"/>
              <a:t>Goodfellow</a:t>
            </a:r>
            <a:r>
              <a:rPr lang="en-US" dirty="0"/>
              <a:t> et al. 2014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4"/>
              </a:rPr>
              <a:t>Unsupervised Representation Learning with Deep Convolutional Generative Adversarial </a:t>
            </a:r>
            <a:r>
              <a:rPr lang="en-US" dirty="0" smtClean="0">
                <a:hlinkClick r:id="rId4"/>
              </a:rPr>
              <a:t>Networks </a:t>
            </a:r>
            <a:r>
              <a:rPr lang="en-US" dirty="0" smtClean="0"/>
              <a:t>by Radford et al. 2015.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github.com/roatienza/Deep-Learning-Experiments/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5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877</Words>
  <Application>Microsoft Office PowerPoint</Application>
  <PresentationFormat>Widescreen</PresentationFormat>
  <Paragraphs>76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Open Sans</vt:lpstr>
      <vt:lpstr>Arial</vt:lpstr>
      <vt:lpstr>Calibri</vt:lpstr>
      <vt:lpstr>Calibri Light</vt:lpstr>
      <vt:lpstr>Office Theme</vt:lpstr>
      <vt:lpstr>GAN (Generative Adversarial Network)</vt:lpstr>
      <vt:lpstr>介绍</vt:lpstr>
      <vt:lpstr>生成(Generative) vs. 判别(Discriminative)模型</vt:lpstr>
      <vt:lpstr>GAN 的原理</vt:lpstr>
      <vt:lpstr>DCGAN (Deep Convolutional GAN)</vt:lpstr>
      <vt:lpstr>DEMO – DCGAN (Deep Convolutional GAN)</vt:lpstr>
      <vt:lpstr>参考文献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Liu</dc:creator>
  <cp:lastModifiedBy>Yang Liu</cp:lastModifiedBy>
  <cp:revision>39</cp:revision>
  <dcterms:created xsi:type="dcterms:W3CDTF">2017-12-22T08:08:03Z</dcterms:created>
  <dcterms:modified xsi:type="dcterms:W3CDTF">2017-12-27T05:44:27Z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2017-12-22T08:08:07.7852331Z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