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9" r:id="rId4"/>
    <p:sldId id="260" r:id="rId5"/>
    <p:sldId id="261" r:id="rId6"/>
    <p:sldId id="263" r:id="rId7"/>
    <p:sldId id="257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0" autoAdjust="0"/>
  </p:normalViewPr>
  <p:slideViewPr>
    <p:cSldViewPr snapToGrid="0">
      <p:cViewPr varScale="1">
        <p:scale>
          <a:sx n="145" d="100"/>
          <a:sy n="145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BDE0-198F-4DF1-84F5-12909140614B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A53AC-E063-4570-8186-B1E5BF17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这张图介绍了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是如何表示图像的内容和风格。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为了把星空的风格转移到风景上去，可以从一张随机的白噪音的图片开始，把损失函数定义为到内容和风格的距离，然后使用梯度下降把损失函数降低到最小就可以了</a:t>
            </a:r>
            <a:r>
              <a:rPr lang="en-US" altLang="zh-C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</a:t>
            </a:r>
            <a:r>
              <a:rPr lang="zh-CN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内积常用来衡量向量之间的相似性，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A53AC-E063-4570-8186-B1E5BF177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B79-5EFF-4115-AB63-CE063A9B6B1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FEB3-3AF3-4A77-B4C5-75D33F5D5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7568/d13a82f7afa4be79f09c295940e48ec6db8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ishathalye/neural-style.git" TargetMode="External"/><Relationship Id="rId4" Type="http://schemas.openxmlformats.org/officeDocument/2006/relationships/hyperlink" Target="http://dataguild.org/?p=75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Style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研究艺术的科学。研究科学的艺术。提升你的感知，特别是观察的方法。最终你会意识到事物之间是互相联系的。</a:t>
            </a:r>
          </a:p>
          <a:p>
            <a:pPr algn="r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莱昂纳多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·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达芬奇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5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Leon A. </a:t>
            </a:r>
            <a:r>
              <a:rPr lang="en-US" dirty="0" err="1" smtClean="0"/>
              <a:t>Gatys</a:t>
            </a:r>
            <a:r>
              <a:rPr lang="en-US" dirty="0" smtClean="0"/>
              <a:t>, Alexander S. Ecker, Matthias </a:t>
            </a:r>
            <a:r>
              <a:rPr lang="en-US" dirty="0" err="1" smtClean="0"/>
              <a:t>Bethge.Image</a:t>
            </a:r>
            <a:r>
              <a:rPr lang="en-US" dirty="0" smtClean="0"/>
              <a:t> Style Transfer Using Convolutional Neural Networks.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http://dataguild.org/?p=7512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https://github.com/anishathalye/neural-style.git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8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风格迁移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Gatys</a:t>
            </a:r>
            <a:r>
              <a:rPr lang="zh-CN" altLang="en-US" dirty="0"/>
              <a:t>等德国学者提出了基于人工智能的艺术风格算法，通过卷积神经网络（</a:t>
            </a:r>
            <a:r>
              <a:rPr lang="en-US" altLang="zh-CN" dirty="0"/>
              <a:t>Convolutional Neural Network</a:t>
            </a:r>
            <a:r>
              <a:rPr lang="zh-CN" altLang="en-US" dirty="0"/>
              <a:t>，</a:t>
            </a:r>
            <a:r>
              <a:rPr lang="en-US" altLang="zh-CN" dirty="0"/>
              <a:t>CNN</a:t>
            </a:r>
            <a:r>
              <a:rPr lang="zh-CN" altLang="en-US" dirty="0"/>
              <a:t>）自动学习出图片的内容（</a:t>
            </a:r>
            <a:r>
              <a:rPr lang="en-US" altLang="zh-CN" dirty="0"/>
              <a:t>Content</a:t>
            </a:r>
            <a:r>
              <a:rPr lang="zh-CN" altLang="en-US" dirty="0"/>
              <a:t>）和风格（</a:t>
            </a:r>
            <a:r>
              <a:rPr lang="en-US" altLang="zh-CN" dirty="0"/>
              <a:t>Style</a:t>
            </a:r>
            <a:r>
              <a:rPr lang="zh-CN" altLang="en-US" dirty="0"/>
              <a:t>），然后通过算法把艺术风格传递到新的图片上去。</a:t>
            </a:r>
            <a:endParaRPr lang="en-US" dirty="0"/>
          </a:p>
        </p:txBody>
      </p:sp>
      <p:pic>
        <p:nvPicPr>
          <p:cNvPr id="2052" name="Picture 4" descr="http://www.cin.uni-tuebingen.de/fileadmin/_processed_/csm_Gatys_Leon_0f6514143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50" y="400129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0750" y="5830094"/>
            <a:ext cx="121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Leon </a:t>
            </a:r>
            <a:r>
              <a:rPr lang="en-US" dirty="0" err="1" smtClean="0"/>
              <a:t>Gatys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风格迁移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并克隆源代码：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下载改造后的</a:t>
            </a:r>
            <a:r>
              <a:rPr lang="en-US" altLang="zh-CN" dirty="0"/>
              <a:t>19</a:t>
            </a:r>
            <a:r>
              <a:rPr lang="zh-CN" altLang="en-US" dirty="0"/>
              <a:t>层</a:t>
            </a:r>
            <a:r>
              <a:rPr lang="en-US" altLang="zh-CN" dirty="0"/>
              <a:t>VGG</a:t>
            </a:r>
            <a:r>
              <a:rPr lang="zh-CN" altLang="en-US" dirty="0"/>
              <a:t>网络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7298" y="2370965"/>
            <a:ext cx="558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https://github.com/anishathalye/neural-style.git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7298" y="3811396"/>
            <a:ext cx="8695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wget</a:t>
            </a:r>
            <a:r>
              <a:rPr lang="en-US" dirty="0" smtClean="0"/>
              <a:t> http://www.vlfeat.org/matconvnet/models/beta16/imagenet-vgg-verydeep-19.mat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33" y="4454525"/>
            <a:ext cx="9344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3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风格迁移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72875"/>
            <a:ext cx="6096000" cy="3990975"/>
          </a:xfrm>
        </p:spPr>
      </p:pic>
      <p:sp>
        <p:nvSpPr>
          <p:cNvPr id="5" name="Rectangle 4"/>
          <p:cNvSpPr/>
          <p:nvPr/>
        </p:nvSpPr>
        <p:spPr>
          <a:xfrm>
            <a:off x="838200" y="1921720"/>
            <a:ext cx="10766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</a:t>
            </a:r>
            <a:r>
              <a:rPr lang="zh-CN" altLang="en-US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软苏州研究院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的照片为例，先让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根据自动学习出建筑、树木等内容：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风格迁移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6176" y="1825625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然后让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学习梵高印象派的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星空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16" y="2329894"/>
            <a:ext cx="5414768" cy="42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风格迁移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根据梵高的风格，画出来的作品如下：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4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03555" cy="4351338"/>
          </a:xfrm>
        </p:spPr>
        <p:txBody>
          <a:bodyPr/>
          <a:lstStyle/>
          <a:p>
            <a:r>
              <a:rPr lang="zh-CN" altLang="en-US" dirty="0"/>
              <a:t>上面的星空图是提供风</a:t>
            </a:r>
            <a:r>
              <a:rPr lang="zh-CN" altLang="en-US" dirty="0" smtClean="0"/>
              <a:t>格，下面的风景图是提供内容。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层数越高则细节丢失越严重但结构信息仍然保留。</a:t>
            </a:r>
            <a:endParaRPr lang="en-US" dirty="0"/>
          </a:p>
        </p:txBody>
      </p:sp>
      <p:pic>
        <p:nvPicPr>
          <p:cNvPr id="1026" name="Picture 2" descr="http://dataguild.org/wp-content/uploads/2017/04/science-and-art-via-cnn-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44" y="1405731"/>
            <a:ext cx="76485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813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从一张随机的白噪音图片开始，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把损失函数定义为到内容和风格的</a:t>
            </a:r>
            <a:r>
              <a:rPr lang="zh-CN" altLang="en-US" dirty="0"/>
              <a:t>加权</a:t>
            </a:r>
            <a:r>
              <a:rPr lang="zh-CN" altLang="en-US" dirty="0" smtClean="0"/>
              <a:t>距离，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使用梯度下降把损失函数降低到最小即可。</a:t>
            </a:r>
            <a:endParaRPr lang="en-US" dirty="0"/>
          </a:p>
        </p:txBody>
      </p:sp>
      <p:pic>
        <p:nvPicPr>
          <p:cNvPr id="3076" name="Picture 4" descr="http://dataguild.org/wp-content/uploads/2017/04/science-and-art-via-cnn-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737216"/>
            <a:ext cx="73342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向量集合</a:t>
            </a:r>
            <a:r>
              <a:rPr lang="en-US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(</a:t>
            </a:r>
            <a:r>
              <a:rPr lang="en-US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athJax_Main"/>
              </a:rPr>
              <a:t>1</a:t>
            </a:r>
            <a:r>
              <a:rPr lang="en-US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,…,</a:t>
            </a:r>
            <a:r>
              <a:rPr lang="en-US" altLang="en-US" dirty="0" err="1">
                <a:solidFill>
                  <a:srgbClr val="3F3F3F"/>
                </a:solidFill>
                <a:latin typeface="Microsoft YaHei" panose="020B0503020204020204" pitchFamily="34" charset="-122"/>
                <a:ea typeface="MathJax_Math-italic"/>
              </a:rPr>
              <a:t>v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athJax_Math-italic"/>
              </a:rPr>
              <a:t>n</a:t>
            </a:r>
            <a:r>
              <a:rPr lang="en-US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)</a:t>
            </a:r>
            <a:r>
              <a:rPr lang="zh-CN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的</a:t>
            </a:r>
            <a:r>
              <a:rPr lang="en-US" altLang="zh-CN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Gram</a:t>
            </a:r>
            <a:r>
              <a:rPr lang="zh-CN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矩阵</a:t>
            </a:r>
            <a:r>
              <a:rPr lang="en-US" altLang="zh-CN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G</a:t>
            </a:r>
            <a:r>
              <a:rPr lang="zh-CN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athJax_Main"/>
              </a:rPr>
              <a:t>是向量内积</a:t>
            </a:r>
            <a:r>
              <a:rPr lang="zh-CN" altLang="en-US" dirty="0"/>
              <a:t>矩</a:t>
            </a:r>
            <a:r>
              <a:rPr lang="zh-CN" altLang="en-US" dirty="0" smtClean="0"/>
              <a:t>阵：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vivj</a:t>
            </a:r>
            <a:r>
              <a:rPr lang="zh-CN" altLang="en-US" dirty="0" smtClean="0"/>
              <a:t>之间的相似度 </a:t>
            </a:r>
            <a:r>
              <a:rPr lang="en-US" dirty="0" smtClean="0"/>
              <a:t>(</a:t>
            </a:r>
            <a:r>
              <a:rPr lang="en-US" dirty="0" smtClean="0"/>
              <a:t>Cosine Similarity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风格损失：</a:t>
            </a:r>
            <a:endParaRPr lang="en-US" dirty="0"/>
          </a:p>
        </p:txBody>
      </p:sp>
      <p:pic>
        <p:nvPicPr>
          <p:cNvPr id="4098" name="Picture 2" descr="还在路上，稍等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8065"/>
            <a:ext cx="3810000" cy="125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-300082"/>
            <a:ext cx="1847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athJax_Main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athJax_Main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6529" y="2422032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G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ij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=</a:t>
            </a: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v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Ti</a:t>
            </a: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v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j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=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np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.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dot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(</a:t>
            </a: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v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i</a:t>
            </a: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,</a:t>
            </a:r>
            <a:r>
              <a:rPr lang="en-US" altLang="en-US" sz="3200" dirty="0" err="1">
                <a:solidFill>
                  <a:srgbClr val="3F3F3F"/>
                </a:solidFill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v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F3F3F"/>
                </a:solidFill>
                <a:effectLst/>
                <a:latin typeface="MV Boli" panose="02000500030200090000" pitchFamily="2" charset="0"/>
                <a:ea typeface="MathJax_Math-italic"/>
                <a:cs typeface="MV Boli" panose="02000500030200090000" pitchFamily="2" charset="0"/>
              </a:rPr>
              <a:t>j</a:t>
            </a:r>
            <a:r>
              <a:rPr lang="en-US" altLang="en-US" sz="3200" dirty="0">
                <a:solidFill>
                  <a:srgbClr val="3F3F3F"/>
                </a:solidFill>
                <a:latin typeface="MV Boli" panose="02000500030200090000" pitchFamily="2" charset="0"/>
                <a:ea typeface="MathJax_Main"/>
                <a:cs typeface="MV Boli" panose="02000500030200090000" pitchFamily="2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102" name="Picture 6" descr="cos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006807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5480197"/>
            <a:ext cx="5048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575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MathJax_Main</vt:lpstr>
      <vt:lpstr>MathJax_Math-italic</vt:lpstr>
      <vt:lpstr>Microsoft YaHei</vt:lpstr>
      <vt:lpstr>Yu Gothic</vt:lpstr>
      <vt:lpstr>Arial</vt:lpstr>
      <vt:lpstr>Calibri</vt:lpstr>
      <vt:lpstr>Calibri Light</vt:lpstr>
      <vt:lpstr>MV Boli</vt:lpstr>
      <vt:lpstr>Office Theme</vt:lpstr>
      <vt:lpstr>Style Transfer</vt:lpstr>
      <vt:lpstr>风格迁移</vt:lpstr>
      <vt:lpstr>风格迁移</vt:lpstr>
      <vt:lpstr>风格迁移</vt:lpstr>
      <vt:lpstr>风格迁移</vt:lpstr>
      <vt:lpstr>风格迁移</vt:lpstr>
      <vt:lpstr>工作原理</vt:lpstr>
      <vt:lpstr>工作原理</vt:lpstr>
      <vt:lpstr>Gram Matrix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Transfer</dc:title>
  <dc:creator>Yang Liu</dc:creator>
  <cp:lastModifiedBy>Yang Liu</cp:lastModifiedBy>
  <cp:revision>22</cp:revision>
  <dcterms:created xsi:type="dcterms:W3CDTF">2018-01-10T01:58:36Z</dcterms:created>
  <dcterms:modified xsi:type="dcterms:W3CDTF">2018-01-10T08:43:54Z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2018-01-10T02:00:37.2426184Z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