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F1CF9-0911-40D5-A4AE-567AEBAE0A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419B-2487-4801-82A2-AC9DFCE9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C91D-5A52-4C79-8558-36D432064E7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6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LM loss case. Current LM is nGram. It is not friendly to super tail queries. And nGram is a statistic model the terms have to be continued appear, and order sensitive.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C91D-5A52-4C79-8558-36D432064E7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4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9.006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hyperlink" Target="https://arxiv.org/abs/1603.07252" TargetMode="External"/><Relationship Id="rId4" Type="http://schemas.openxmlformats.org/officeDocument/2006/relationships/hyperlink" Target="https://arxiv.org/abs/1602.0602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5945-teaching-machines-to-read-and-comprehe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412.1632" TargetMode="External"/><Relationship Id="rId4" Type="http://schemas.openxmlformats.org/officeDocument/2006/relationships/hyperlink" Target="http://www.aclweb.org/anthology/P15-1026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utomatic_summarization" TargetMode="External"/><Relationship Id="rId3" Type="http://schemas.openxmlformats.org/officeDocument/2006/relationships/hyperlink" Target="http://web.stanford.edu/class/cs224n/" TargetMode="External"/><Relationship Id="rId7" Type="http://schemas.openxmlformats.org/officeDocument/2006/relationships/hyperlink" Target="https://en.wikipedia.org/wiki/Neural_machine_transl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peech_recognition" TargetMode="External"/><Relationship Id="rId5" Type="http://schemas.openxmlformats.org/officeDocument/2006/relationships/hyperlink" Target="https://en.wikipedia.org/wiki/Language_model" TargetMode="External"/><Relationship Id="rId10" Type="http://schemas.openxmlformats.org/officeDocument/2006/relationships/hyperlink" Target="https://en.wikipedia.org/wiki/Question_answering" TargetMode="External"/><Relationship Id="rId4" Type="http://schemas.openxmlformats.org/officeDocument/2006/relationships/hyperlink" Target="https://arxiv.org/abs/1510.00726" TargetMode="External"/><Relationship Id="rId9" Type="http://schemas.openxmlformats.org/officeDocument/2006/relationships/hyperlink" Target="https://www.quora.com/Has-Deep-Learning-been-applied-to-automatic-text-summarization-successfull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umd.edu/~miyyer/pubs/2015_acl_dan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hyperlink" Target="https://arxiv.org/abs/1408.5882" TargetMode="External"/><Relationship Id="rId4" Type="http://schemas.openxmlformats.org/officeDocument/2006/relationships/hyperlink" Target="https://arxiv.org/abs/1412.105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https://github.com/oxford-cs-deepnlp-2017/lectures/blob/master/Lecture%2010%20-%20Text%20to%20Speech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graves/icml_2006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hyperlink" Target="https://www.microsoft.com/en-us/research/publication/exploring-convolutional-neural-network-structures-and-optimization-techniques-for-speech-recognition/" TargetMode="External"/><Relationship Id="rId4" Type="http://schemas.openxmlformats.org/officeDocument/2006/relationships/hyperlink" Target="https://arxiv.org/abs/1303.577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xiv.org/abs/1502.03044" TargetMode="External"/><Relationship Id="rId7" Type="http://schemas.openxmlformats.org/officeDocument/2006/relationships/hyperlink" Target="https://www.google.com/url?sa=t&amp;rct=j&amp;q=&amp;esrc=s&amp;source=web&amp;cd=2&amp;cad=rja&amp;uact=8&amp;ved=0ahUKEwjLn4Gyu8zYAhVDmZQKHbn6AIQQFggpMAE&amp;url=http://www.who.int/blindness/GLOBALDATAFINALforweb.pdf&amp;usg=AOvVaw1LXwJQ2V9IBVPdRoxi_kv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hyperlink" Target="https://arxiv.org/abs/1505.00487" TargetMode="External"/><Relationship Id="rId4" Type="http://schemas.openxmlformats.org/officeDocument/2006/relationships/hyperlink" Target="https://arxiv.org/abs/1411.455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hyperlink" Target="https://www.microsoft.com/en-us/research/publication/joint-language-and-translation-modeling-with-recurrent-neural-networks/" TargetMode="External"/><Relationship Id="rId4" Type="http://schemas.openxmlformats.org/officeDocument/2006/relationships/hyperlink" Target="https://arxiv.org/abs/1409.047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Deep Learning for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2018/01/12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90" y="4107656"/>
            <a:ext cx="4886325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Neural Translation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748031" cy="4351338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CN" sz="3200" u="sng" dirty="0"/>
              <a:t>Seq2Seq Generative Model</a:t>
            </a:r>
          </a:p>
          <a:p>
            <a:r>
              <a:rPr lang="en-US" altLang="zh-CN" sz="2800" dirty="0">
                <a:latin typeface="+mn-lt"/>
              </a:rPr>
              <a:t>RNN encoder-decoder</a:t>
            </a:r>
          </a:p>
          <a:p>
            <a:r>
              <a:rPr lang="en-US" altLang="zh-CN" sz="2800" dirty="0">
                <a:latin typeface="+mn-lt"/>
              </a:rPr>
              <a:t>Attention mechanism</a:t>
            </a:r>
          </a:p>
          <a:p>
            <a:r>
              <a:rPr lang="en-US" altLang="zh-CN" sz="2800" dirty="0">
                <a:latin typeface="+mn-lt"/>
              </a:rPr>
              <a:t>Incorporate </a:t>
            </a:r>
            <a:r>
              <a:rPr lang="en-US" altLang="zh-CN" dirty="0"/>
              <a:t>symbolic </a:t>
            </a:r>
            <a:r>
              <a:rPr lang="en-US" altLang="zh-CN" sz="2800" dirty="0">
                <a:latin typeface="+mn-lt"/>
              </a:rPr>
              <a:t>signal using gate</a:t>
            </a:r>
          </a:p>
          <a:p>
            <a:r>
              <a:rPr lang="en-US" altLang="zh-CN" dirty="0"/>
              <a:t>Copy mechanism </a:t>
            </a:r>
            <a:endParaRPr lang="en-US" altLang="zh-CN" sz="2800" dirty="0">
              <a:latin typeface="+mn-lt"/>
            </a:endParaRPr>
          </a:p>
          <a:p>
            <a:endParaRPr lang="en-US" altLang="zh-CN" sz="2800" dirty="0">
              <a:latin typeface="+mn-lt"/>
            </a:endParaRPr>
          </a:p>
        </p:txBody>
      </p:sp>
      <p:grpSp>
        <p:nvGrpSpPr>
          <p:cNvPr id="4" name="Group 3">
            <a:extLst/>
          </p:cNvPr>
          <p:cNvGrpSpPr/>
          <p:nvPr/>
        </p:nvGrpSpPr>
        <p:grpSpPr>
          <a:xfrm>
            <a:off x="5515965" y="1690688"/>
            <a:ext cx="5510458" cy="4594832"/>
            <a:chOff x="6186242" y="2064806"/>
            <a:chExt cx="5510458" cy="4594832"/>
          </a:xfrm>
        </p:grpSpPr>
        <p:sp>
          <p:nvSpPr>
            <p:cNvPr id="5" name="Rectangle 4">
              <a:extLst/>
            </p:cNvPr>
            <p:cNvSpPr/>
            <p:nvPr/>
          </p:nvSpPr>
          <p:spPr>
            <a:xfrm>
              <a:off x="7325546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Rectangle 5">
              <a:extLst/>
            </p:cNvPr>
            <p:cNvSpPr/>
            <p:nvPr/>
          </p:nvSpPr>
          <p:spPr>
            <a:xfrm>
              <a:off x="7752928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Rectangle 6">
              <a:extLst/>
            </p:cNvPr>
            <p:cNvSpPr/>
            <p:nvPr/>
          </p:nvSpPr>
          <p:spPr>
            <a:xfrm>
              <a:off x="8180310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Rectangle 7">
              <a:extLst/>
            </p:cNvPr>
            <p:cNvSpPr/>
            <p:nvPr/>
          </p:nvSpPr>
          <p:spPr>
            <a:xfrm>
              <a:off x="8604378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Rectangle 8">
              <a:extLst/>
            </p:cNvPr>
            <p:cNvSpPr/>
            <p:nvPr/>
          </p:nvSpPr>
          <p:spPr>
            <a:xfrm>
              <a:off x="9028446" y="4632299"/>
              <a:ext cx="139148" cy="417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Flowchart: Summing Junction 9">
              <a:extLst/>
            </p:cNvPr>
            <p:cNvSpPr/>
            <p:nvPr/>
          </p:nvSpPr>
          <p:spPr>
            <a:xfrm>
              <a:off x="8604378" y="5434055"/>
              <a:ext cx="139150" cy="139150"/>
            </a:xfrm>
            <a:prstGeom prst="flowChartSummingJunct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Oval 10">
              <a:extLst/>
            </p:cNvPr>
            <p:cNvSpPr/>
            <p:nvPr/>
          </p:nvSpPr>
          <p:spPr>
            <a:xfrm>
              <a:off x="8281353" y="5927697"/>
              <a:ext cx="162339" cy="162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Oval 11">
              <a:extLst/>
            </p:cNvPr>
            <p:cNvSpPr/>
            <p:nvPr/>
          </p:nvSpPr>
          <p:spPr>
            <a:xfrm>
              <a:off x="9016850" y="5922225"/>
              <a:ext cx="162339" cy="16233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Oval 12">
              <a:extLst/>
            </p:cNvPr>
            <p:cNvSpPr/>
            <p:nvPr/>
          </p:nvSpPr>
          <p:spPr>
            <a:xfrm>
              <a:off x="9853409" y="5922225"/>
              <a:ext cx="162339" cy="1623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4" name="Connector: Elbow 13">
              <a:extLst/>
            </p:cNvPr>
            <p:cNvCxnSpPr>
              <a:stCxn id="11" idx="0"/>
              <a:endCxn id="10" idx="2"/>
            </p:cNvCxnSpPr>
            <p:nvPr/>
          </p:nvCxnSpPr>
          <p:spPr>
            <a:xfrm rot="5400000" flipH="1" flipV="1">
              <a:off x="8271417" y="5594737"/>
              <a:ext cx="424067" cy="241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/>
            </p:cNvPr>
            <p:cNvCxnSpPr>
              <a:stCxn id="12" idx="0"/>
              <a:endCxn id="10" idx="6"/>
            </p:cNvCxnSpPr>
            <p:nvPr/>
          </p:nvCxnSpPr>
          <p:spPr>
            <a:xfrm rot="16200000" flipV="1">
              <a:off x="8711477" y="5535682"/>
              <a:ext cx="418595" cy="3544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/>
            </p:cNvPr>
            <p:cNvCxnSpPr>
              <a:stCxn id="13" idx="0"/>
              <a:endCxn id="10" idx="6"/>
            </p:cNvCxnSpPr>
            <p:nvPr/>
          </p:nvCxnSpPr>
          <p:spPr>
            <a:xfrm rot="16200000" flipV="1">
              <a:off x="9129757" y="5117402"/>
              <a:ext cx="418595" cy="11910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/>
            </p:cNvPr>
            <p:cNvCxnSpPr>
              <a:stCxn id="10" idx="0"/>
              <a:endCxn id="8" idx="2"/>
            </p:cNvCxnSpPr>
            <p:nvPr/>
          </p:nvCxnSpPr>
          <p:spPr>
            <a:xfrm flipH="1" flipV="1">
              <a:off x="8673952" y="5049743"/>
              <a:ext cx="1" cy="38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6">
              <a:extLst/>
            </p:cNvPr>
            <p:cNvSpPr txBox="1"/>
            <p:nvPr/>
          </p:nvSpPr>
          <p:spPr>
            <a:xfrm>
              <a:off x="7572772" y="6136418"/>
              <a:ext cx="10883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Embedding(semantic)</a:t>
              </a:r>
              <a:endParaRPr lang="zh-CN" altLang="en-US"/>
            </a:p>
          </p:txBody>
        </p:sp>
        <p:cxnSp>
          <p:nvCxnSpPr>
            <p:cNvPr id="19" name="Straight Arrow Connector 18">
              <a:extLst/>
            </p:cNvPr>
            <p:cNvCxnSpPr>
              <a:stCxn id="5" idx="3"/>
              <a:endCxn id="6" idx="1"/>
            </p:cNvCxnSpPr>
            <p:nvPr/>
          </p:nvCxnSpPr>
          <p:spPr>
            <a:xfrm>
              <a:off x="7464694" y="4841021"/>
              <a:ext cx="288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/>
            </p:cNvPr>
            <p:cNvCxnSpPr>
              <a:stCxn id="6" idx="3"/>
              <a:endCxn id="7" idx="1"/>
            </p:cNvCxnSpPr>
            <p:nvPr/>
          </p:nvCxnSpPr>
          <p:spPr>
            <a:xfrm>
              <a:off x="7892076" y="4841021"/>
              <a:ext cx="288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/>
            </p:cNvPr>
            <p:cNvCxnSpPr>
              <a:stCxn id="7" idx="3"/>
              <a:endCxn id="8" idx="1"/>
            </p:cNvCxnSpPr>
            <p:nvPr/>
          </p:nvCxnSpPr>
          <p:spPr>
            <a:xfrm>
              <a:off x="8319458" y="4841021"/>
              <a:ext cx="284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/>
            </p:cNvPr>
            <p:cNvCxnSpPr>
              <a:stCxn id="8" idx="3"/>
              <a:endCxn id="9" idx="1"/>
            </p:cNvCxnSpPr>
            <p:nvPr/>
          </p:nvCxnSpPr>
          <p:spPr>
            <a:xfrm>
              <a:off x="8743526" y="4841021"/>
              <a:ext cx="284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/>
            </p:cNvPr>
            <p:cNvSpPr/>
            <p:nvPr/>
          </p:nvSpPr>
          <p:spPr>
            <a:xfrm>
              <a:off x="8189182" y="3843565"/>
              <a:ext cx="139148" cy="417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4" name="Straight Connector 23">
              <a:extLst/>
            </p:cNvPr>
            <p:cNvCxnSpPr>
              <a:stCxn id="5" idx="0"/>
              <a:endCxn id="23" idx="2"/>
            </p:cNvCxnSpPr>
            <p:nvPr/>
          </p:nvCxnSpPr>
          <p:spPr>
            <a:xfrm flipV="1">
              <a:off x="7395120" y="4261009"/>
              <a:ext cx="863636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/>
            </p:cNvPr>
            <p:cNvCxnSpPr>
              <a:stCxn id="6" idx="0"/>
              <a:endCxn id="23" idx="2"/>
            </p:cNvCxnSpPr>
            <p:nvPr/>
          </p:nvCxnSpPr>
          <p:spPr>
            <a:xfrm flipV="1">
              <a:off x="7822502" y="4261009"/>
              <a:ext cx="436254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/>
            </p:cNvPr>
            <p:cNvCxnSpPr>
              <a:stCxn id="7" idx="0"/>
              <a:endCxn id="23" idx="2"/>
            </p:cNvCxnSpPr>
            <p:nvPr/>
          </p:nvCxnSpPr>
          <p:spPr>
            <a:xfrm flipV="1">
              <a:off x="8249884" y="4261009"/>
              <a:ext cx="8872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/>
            </p:cNvPr>
            <p:cNvCxnSpPr>
              <a:stCxn id="8" idx="0"/>
              <a:endCxn id="23" idx="2"/>
            </p:cNvCxnSpPr>
            <p:nvPr/>
          </p:nvCxnSpPr>
          <p:spPr>
            <a:xfrm flipH="1" flipV="1">
              <a:off x="8258756" y="4261009"/>
              <a:ext cx="415196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/>
            </p:cNvPr>
            <p:cNvCxnSpPr>
              <a:stCxn id="9" idx="0"/>
              <a:endCxn id="23" idx="2"/>
            </p:cNvCxnSpPr>
            <p:nvPr/>
          </p:nvCxnSpPr>
          <p:spPr>
            <a:xfrm flipH="1" flipV="1">
              <a:off x="8258756" y="4261009"/>
              <a:ext cx="839264" cy="371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/>
            </p:cNvPr>
            <p:cNvSpPr/>
            <p:nvPr/>
          </p:nvSpPr>
          <p:spPr>
            <a:xfrm>
              <a:off x="6909124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Rectangle 29">
              <a:extLst/>
            </p:cNvPr>
            <p:cNvSpPr/>
            <p:nvPr/>
          </p:nvSpPr>
          <p:spPr>
            <a:xfrm>
              <a:off x="7336506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Rectangle 30">
              <a:extLst/>
            </p:cNvPr>
            <p:cNvSpPr/>
            <p:nvPr/>
          </p:nvSpPr>
          <p:spPr>
            <a:xfrm>
              <a:off x="7763888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Rectangle 31">
              <a:extLst/>
            </p:cNvPr>
            <p:cNvSpPr/>
            <p:nvPr/>
          </p:nvSpPr>
          <p:spPr>
            <a:xfrm>
              <a:off x="8187956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Rectangle 32">
              <a:extLst/>
            </p:cNvPr>
            <p:cNvSpPr/>
            <p:nvPr/>
          </p:nvSpPr>
          <p:spPr>
            <a:xfrm>
              <a:off x="8612024" y="2064806"/>
              <a:ext cx="139148" cy="4174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4" name="Straight Arrow Connector 33">
              <a:extLst/>
            </p:cNvPr>
            <p:cNvCxnSpPr>
              <a:stCxn id="29" idx="3"/>
              <a:endCxn id="30" idx="1"/>
            </p:cNvCxnSpPr>
            <p:nvPr/>
          </p:nvCxnSpPr>
          <p:spPr>
            <a:xfrm>
              <a:off x="7048272" y="2273528"/>
              <a:ext cx="288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/>
            </p:cNvPr>
            <p:cNvCxnSpPr>
              <a:stCxn id="30" idx="3"/>
              <a:endCxn id="31" idx="1"/>
            </p:cNvCxnSpPr>
            <p:nvPr/>
          </p:nvCxnSpPr>
          <p:spPr>
            <a:xfrm>
              <a:off x="7475654" y="2273528"/>
              <a:ext cx="288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" name="Straight Arrow Connector 35">
              <a:extLst/>
            </p:cNvPr>
            <p:cNvCxnSpPr>
              <a:stCxn id="31" idx="3"/>
              <a:endCxn id="32" idx="1"/>
            </p:cNvCxnSpPr>
            <p:nvPr/>
          </p:nvCxnSpPr>
          <p:spPr>
            <a:xfrm>
              <a:off x="7903036" y="2273528"/>
              <a:ext cx="284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" name="Straight Arrow Connector 36">
              <a:extLst/>
            </p:cNvPr>
            <p:cNvCxnSpPr>
              <a:stCxn id="32" idx="3"/>
              <a:endCxn id="33" idx="1"/>
            </p:cNvCxnSpPr>
            <p:nvPr/>
          </p:nvCxnSpPr>
          <p:spPr>
            <a:xfrm>
              <a:off x="8327104" y="2273528"/>
              <a:ext cx="284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38" name="TextBox 36">
              <a:extLst/>
            </p:cNvPr>
            <p:cNvSpPr txBox="1"/>
            <p:nvPr/>
          </p:nvSpPr>
          <p:spPr>
            <a:xfrm>
              <a:off x="8719496" y="6044890"/>
              <a:ext cx="1000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Char seq</a:t>
              </a:r>
              <a:endParaRPr lang="zh-CN" altLang="en-US" dirty="0"/>
            </a:p>
          </p:txBody>
        </p:sp>
        <p:sp>
          <p:nvSpPr>
            <p:cNvPr id="39" name="TextBox 37">
              <a:extLst/>
            </p:cNvPr>
            <p:cNvSpPr txBox="1"/>
            <p:nvPr/>
          </p:nvSpPr>
          <p:spPr>
            <a:xfrm>
              <a:off x="9516484" y="6050843"/>
              <a:ext cx="111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Bag of char</a:t>
              </a:r>
              <a:endParaRPr lang="zh-CN" altLang="en-US"/>
            </a:p>
          </p:txBody>
        </p:sp>
        <p:sp>
          <p:nvSpPr>
            <p:cNvPr id="40" name="TextBox 38">
              <a:extLst/>
            </p:cNvPr>
            <p:cNvSpPr txBox="1"/>
            <p:nvPr/>
          </p:nvSpPr>
          <p:spPr>
            <a:xfrm>
              <a:off x="8663424" y="5141018"/>
              <a:ext cx="1818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Gate</a:t>
              </a:r>
            </a:p>
          </p:txBody>
        </p:sp>
        <p:grpSp>
          <p:nvGrpSpPr>
            <p:cNvPr id="41" name="Group 40">
              <a:extLst/>
            </p:cNvPr>
            <p:cNvGrpSpPr/>
            <p:nvPr/>
          </p:nvGrpSpPr>
          <p:grpSpPr>
            <a:xfrm>
              <a:off x="7144571" y="3030102"/>
              <a:ext cx="2162264" cy="369707"/>
              <a:chOff x="3539981" y="2609813"/>
              <a:chExt cx="2162264" cy="369707"/>
            </a:xfrm>
          </p:grpSpPr>
          <p:sp>
            <p:nvSpPr>
              <p:cNvPr id="54" name="Rectangle 53">
                <a:extLst/>
              </p:cNvPr>
              <p:cNvSpPr/>
              <p:nvPr/>
            </p:nvSpPr>
            <p:spPr>
              <a:xfrm>
                <a:off x="3539981" y="2609813"/>
                <a:ext cx="2091354" cy="3697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5" name="TextBox 41">
                <a:extLst/>
              </p:cNvPr>
              <p:cNvSpPr txBox="1"/>
              <p:nvPr/>
            </p:nvSpPr>
            <p:spPr>
              <a:xfrm>
                <a:off x="3603635" y="2621133"/>
                <a:ext cx="20986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/>
                  <a:t>Writing Mode Predictor</a:t>
                </a:r>
                <a:endParaRPr lang="zh-CN" altLang="en-US" sz="1400"/>
              </a:p>
            </p:txBody>
          </p:sp>
        </p:grpSp>
        <p:cxnSp>
          <p:nvCxnSpPr>
            <p:cNvPr id="42" name="Straight Arrow Connector 41">
              <a:extLst/>
            </p:cNvPr>
            <p:cNvCxnSpPr>
              <a:stCxn id="23" idx="0"/>
              <a:endCxn id="55" idx="2"/>
            </p:cNvCxnSpPr>
            <p:nvPr/>
          </p:nvCxnSpPr>
          <p:spPr>
            <a:xfrm flipH="1" flipV="1">
              <a:off x="8257530" y="3349199"/>
              <a:ext cx="1226" cy="494366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/>
            </p:cNvPr>
            <p:cNvCxnSpPr>
              <a:stCxn id="11" idx="2"/>
              <a:endCxn id="54" idx="1"/>
            </p:cNvCxnSpPr>
            <p:nvPr/>
          </p:nvCxnSpPr>
          <p:spPr>
            <a:xfrm rot="10800000">
              <a:off x="7144571" y="3214957"/>
              <a:ext cx="1136782" cy="2793911"/>
            </a:xfrm>
            <a:prstGeom prst="bentConnector3">
              <a:avLst>
                <a:gd name="adj1" fmla="val 120109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/>
            </p:cNvPr>
            <p:cNvCxnSpPr>
              <a:stCxn id="55" idx="0"/>
              <a:endCxn id="32" idx="2"/>
            </p:cNvCxnSpPr>
            <p:nvPr/>
          </p:nvCxnSpPr>
          <p:spPr>
            <a:xfrm flipV="1">
              <a:off x="8257530" y="2482250"/>
              <a:ext cx="0" cy="559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5">
              <a:extLst/>
            </p:cNvPr>
            <p:cNvSpPr txBox="1"/>
            <p:nvPr/>
          </p:nvSpPr>
          <p:spPr>
            <a:xfrm>
              <a:off x="6186242" y="3919209"/>
              <a:ext cx="833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Copy</a:t>
              </a:r>
              <a:endParaRPr lang="zh-CN" altLang="en-US"/>
            </a:p>
          </p:txBody>
        </p:sp>
        <p:sp>
          <p:nvSpPr>
            <p:cNvPr id="46" name="TextBox 46">
              <a:extLst/>
            </p:cNvPr>
            <p:cNvSpPr txBox="1"/>
            <p:nvPr/>
          </p:nvSpPr>
          <p:spPr>
            <a:xfrm>
              <a:off x="8281353" y="3444354"/>
              <a:ext cx="117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Generate</a:t>
              </a:r>
              <a:endParaRPr lang="zh-CN" altLang="en-US"/>
            </a:p>
          </p:txBody>
        </p:sp>
        <p:sp>
          <p:nvSpPr>
            <p:cNvPr id="47" name="TextBox 47">
              <a:extLst/>
            </p:cNvPr>
            <p:cNvSpPr txBox="1"/>
            <p:nvPr/>
          </p:nvSpPr>
          <p:spPr>
            <a:xfrm>
              <a:off x="9756681" y="4651171"/>
              <a:ext cx="194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Encoder</a:t>
              </a:r>
              <a:endParaRPr lang="zh-CN" altLang="en-US"/>
            </a:p>
          </p:txBody>
        </p:sp>
        <p:sp>
          <p:nvSpPr>
            <p:cNvPr id="48" name="TextBox 48">
              <a:extLst/>
            </p:cNvPr>
            <p:cNvSpPr txBox="1"/>
            <p:nvPr/>
          </p:nvSpPr>
          <p:spPr>
            <a:xfrm>
              <a:off x="9723553" y="2083592"/>
              <a:ext cx="1940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Decoder</a:t>
              </a:r>
              <a:endParaRPr lang="zh-CN" altLang="en-US"/>
            </a:p>
          </p:txBody>
        </p:sp>
        <p:sp>
          <p:nvSpPr>
            <p:cNvPr id="49" name="Oval 48">
              <a:extLst/>
            </p:cNvPr>
            <p:cNvSpPr/>
            <p:nvPr/>
          </p:nvSpPr>
          <p:spPr>
            <a:xfrm>
              <a:off x="10922447" y="5922224"/>
              <a:ext cx="162339" cy="1623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50" name="Connector: Elbow 49">
              <a:extLst/>
            </p:cNvPr>
            <p:cNvCxnSpPr>
              <a:stCxn id="49" idx="0"/>
            </p:cNvCxnSpPr>
            <p:nvPr/>
          </p:nvCxnSpPr>
          <p:spPr>
            <a:xfrm rot="16200000" flipV="1">
              <a:off x="9668098" y="4586704"/>
              <a:ext cx="418595" cy="22524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1">
              <a:extLst/>
            </p:cNvPr>
            <p:cNvSpPr txBox="1"/>
            <p:nvPr/>
          </p:nvSpPr>
          <p:spPr>
            <a:xfrm>
              <a:off x="10388033" y="5826949"/>
              <a:ext cx="48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…</a:t>
              </a:r>
              <a:endParaRPr lang="zh-CN" altLang="en-US"/>
            </a:p>
          </p:txBody>
        </p:sp>
        <p:sp>
          <p:nvSpPr>
            <p:cNvPr id="52" name="TextBox 52">
              <a:extLst/>
            </p:cNvPr>
            <p:cNvSpPr txBox="1"/>
            <p:nvPr/>
          </p:nvSpPr>
          <p:spPr>
            <a:xfrm>
              <a:off x="10629273" y="6042393"/>
              <a:ext cx="873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Phonetic</a:t>
              </a:r>
              <a:endParaRPr lang="zh-CN" altLang="en-US"/>
            </a:p>
          </p:txBody>
        </p:sp>
        <p:sp>
          <p:nvSpPr>
            <p:cNvPr id="53" name="TextBox 53">
              <a:extLst/>
            </p:cNvPr>
            <p:cNvSpPr txBox="1"/>
            <p:nvPr/>
          </p:nvSpPr>
          <p:spPr>
            <a:xfrm>
              <a:off x="9723553" y="3867621"/>
              <a:ext cx="117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Attention</a:t>
              </a:r>
              <a:endParaRPr lang="zh-CN" altLang="en-US"/>
            </a:p>
          </p:txBody>
        </p:sp>
      </p:grpSp>
      <p:sp>
        <p:nvSpPr>
          <p:cNvPr id="56" name="Rectangle 55">
            <a:extLst/>
          </p:cNvPr>
          <p:cNvSpPr/>
          <p:nvPr/>
        </p:nvSpPr>
        <p:spPr bwMode="auto">
          <a:xfrm>
            <a:off x="10023285" y="5553761"/>
            <a:ext cx="809525" cy="83268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/>
          </p:cNvPr>
          <p:cNvSpPr/>
          <p:nvPr/>
        </p:nvSpPr>
        <p:spPr bwMode="auto">
          <a:xfrm>
            <a:off x="8029775" y="5553761"/>
            <a:ext cx="809525" cy="83268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/>
          </p:cNvPr>
          <p:cNvSpPr/>
          <p:nvPr/>
        </p:nvSpPr>
        <p:spPr bwMode="auto">
          <a:xfrm>
            <a:off x="8934974" y="5550382"/>
            <a:ext cx="890917" cy="83268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>
            <a:extLst/>
          </p:cNvPr>
          <p:cNvSpPr/>
          <p:nvPr/>
        </p:nvSpPr>
        <p:spPr bwMode="auto">
          <a:xfrm>
            <a:off x="6874074" y="5550382"/>
            <a:ext cx="1053800" cy="83268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8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r>
              <a:rPr lang="zh-CN" altLang="en-US" dirty="0"/>
              <a:t>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创建文本文档的简要描述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为文档创建标题。</a:t>
            </a:r>
          </a:p>
          <a:p>
            <a:pPr lvl="1"/>
            <a:r>
              <a:rPr lang="zh-CN" altLang="en-US" dirty="0" smtClean="0"/>
              <a:t>创建文档的摘要。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新闻文章中的句子总结：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 Neural Attention Model for Abstractive Summarization, 2015.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Abstractive Text Summarization Using Sequence-to-Sequence RNNs and Beyond, 2016.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Neural Summarization by Extracting Sentences and Word, 2016.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50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智能答疑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以问题的形式给到用户查询，文本形式给予回答。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深</a:t>
            </a:r>
            <a:r>
              <a:rPr lang="zh-CN" altLang="en-US" dirty="0" smtClean="0"/>
              <a:t>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回答有关新闻文章的问题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回答关于</a:t>
            </a:r>
            <a:r>
              <a:rPr lang="en-US" altLang="zh-CN" dirty="0" smtClean="0"/>
              <a:t>Freebase</a:t>
            </a:r>
            <a:r>
              <a:rPr lang="zh-CN" altLang="en-US" dirty="0" smtClean="0"/>
              <a:t>文章的常识问题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回答给出具体文件的事实问题 </a:t>
            </a:r>
            <a:r>
              <a:rPr lang="en-US" dirty="0" smtClean="0"/>
              <a:t>(</a:t>
            </a:r>
            <a:r>
              <a:rPr lang="en-US" dirty="0" smtClean="0">
                <a:hlinkClick r:id="rId5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3"/>
              </a:rPr>
              <a:t>http://web.stanford.edu/class/cs224n/</a:t>
            </a:r>
            <a:endParaRPr lang="en-US" dirty="0" smtClean="0"/>
          </a:p>
          <a:p>
            <a:r>
              <a:rPr lang="en-US" dirty="0" err="1" smtClean="0"/>
              <a:t>Yoav</a:t>
            </a:r>
            <a:r>
              <a:rPr lang="en-US" dirty="0" smtClean="0"/>
              <a:t> Goldberg. A Primer on Neural Network Models for Natural Language Processing. </a:t>
            </a:r>
            <a:r>
              <a:rPr lang="en-US" dirty="0" smtClean="0">
                <a:hlinkClick r:id="rId4"/>
              </a:rPr>
              <a:t>https://arxiv.org/abs/1510.00726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Language model on </a:t>
            </a:r>
            <a:r>
              <a:rPr lang="en-US" dirty="0" smtClean="0">
                <a:hlinkClick r:id="rId5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6"/>
              </a:rPr>
              <a:t>Speech recognition on </a:t>
            </a:r>
            <a:r>
              <a:rPr lang="en-US" dirty="0" smtClean="0">
                <a:hlinkClick r:id="rId6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7"/>
              </a:rPr>
              <a:t>Neural machine translation on </a:t>
            </a:r>
            <a:r>
              <a:rPr lang="en-US" dirty="0" smtClean="0">
                <a:hlinkClick r:id="rId7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8"/>
              </a:rPr>
              <a:t>Automatic summarization on Wikipedia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9"/>
              </a:rPr>
              <a:t>Has Deep Learning been applied to automatic text summarization (successfully)?</a:t>
            </a:r>
            <a:endParaRPr lang="en-US" dirty="0"/>
          </a:p>
          <a:p>
            <a:r>
              <a:rPr lang="en-US" dirty="0" smtClean="0">
                <a:hlinkClick r:id="rId10"/>
              </a:rPr>
              <a:t>Question </a:t>
            </a:r>
            <a:r>
              <a:rPr lang="en-US" dirty="0">
                <a:hlinkClick r:id="rId10"/>
              </a:rPr>
              <a:t>answering on Wikipedia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</a:t>
            </a:r>
            <a:r>
              <a:rPr lang="zh-CN" altLang="en-US" dirty="0" smtClean="0"/>
              <a:t>度学习深刻影响着的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领域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文本分类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语</a:t>
            </a:r>
            <a:r>
              <a:rPr lang="zh-CN" altLang="en-US" dirty="0" smtClean="0"/>
              <a:t>言建模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语</a:t>
            </a:r>
            <a:r>
              <a:rPr lang="zh-CN" altLang="en-US" dirty="0" smtClean="0"/>
              <a:t>音识别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标</a:t>
            </a:r>
            <a:r>
              <a:rPr lang="zh-CN" altLang="en-US" dirty="0" smtClean="0"/>
              <a:t>题生成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机</a:t>
            </a:r>
            <a:r>
              <a:rPr lang="zh-CN" altLang="en-US" dirty="0" smtClean="0"/>
              <a:t>器翻译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</a:t>
            </a:r>
            <a:r>
              <a:rPr lang="zh-CN" altLang="en-US" dirty="0" smtClean="0"/>
              <a:t>档摘要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智</a:t>
            </a:r>
            <a:r>
              <a:rPr lang="zh-CN" altLang="en-US" dirty="0" smtClean="0"/>
              <a:t>能答疑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给</a:t>
            </a:r>
            <a:r>
              <a:rPr lang="zh-CN" altLang="en-US" dirty="0"/>
              <a:t>一</a:t>
            </a:r>
            <a:r>
              <a:rPr lang="zh-CN" altLang="en-US" dirty="0" smtClean="0"/>
              <a:t>段文字，预测预定义的类别标签。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如情感分析 </a:t>
            </a:r>
            <a:r>
              <a:rPr lang="en-US" altLang="zh-CN" dirty="0" smtClean="0"/>
              <a:t>(sentiment analysis)</a:t>
            </a:r>
            <a:r>
              <a:rPr lang="zh-CN" altLang="en-US" dirty="0" smtClean="0"/>
              <a:t>，判断情感基调是“积极”还是“消极”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/>
              <a:t>垃圾邮</a:t>
            </a:r>
            <a:r>
              <a:rPr lang="zh-CN" altLang="en-US" dirty="0" smtClean="0"/>
              <a:t>件检测</a:t>
            </a:r>
            <a:endParaRPr lang="en-US" altLang="zh-CN" dirty="0" smtClean="0"/>
          </a:p>
          <a:p>
            <a:pPr lvl="1"/>
            <a:r>
              <a:rPr lang="zh-CN" altLang="en-US" dirty="0"/>
              <a:t>语</a:t>
            </a:r>
            <a:r>
              <a:rPr lang="zh-CN" altLang="en-US" dirty="0" smtClean="0"/>
              <a:t>言识别</a:t>
            </a:r>
            <a:endParaRPr lang="en-US" altLang="zh-CN" dirty="0" smtClean="0"/>
          </a:p>
          <a:p>
            <a:pPr lvl="1"/>
            <a:r>
              <a:rPr lang="zh-CN" altLang="en-US" dirty="0"/>
              <a:t>体</a:t>
            </a:r>
            <a:r>
              <a:rPr lang="zh-CN" altLang="en-US" dirty="0" smtClean="0"/>
              <a:t>裁识别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烂番茄电影评论的情感分析 </a:t>
            </a:r>
            <a:r>
              <a:rPr lang="en-US" sz="2200" dirty="0" smtClean="0"/>
              <a:t>(</a:t>
            </a:r>
            <a:r>
              <a:rPr lang="en-US" sz="2200" dirty="0" smtClean="0">
                <a:hlinkClick r:id="rId3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r>
              <a:rPr lang="zh-CN" altLang="en-US" sz="2200" dirty="0" smtClean="0"/>
              <a:t>亚马逊产品评论的情感分析，</a:t>
            </a:r>
            <a:r>
              <a:rPr lang="en-US" altLang="zh-CN" sz="2200" dirty="0" smtClean="0"/>
              <a:t>IMDB</a:t>
            </a:r>
            <a:r>
              <a:rPr lang="zh-CN" altLang="en-US" sz="2200" dirty="0" smtClean="0"/>
              <a:t>电影评论和新闻文章的主题分类</a:t>
            </a:r>
            <a:r>
              <a:rPr lang="en-US" sz="2200" dirty="0" smtClean="0"/>
              <a:t>. (</a:t>
            </a:r>
            <a:r>
              <a:rPr lang="en-US" sz="2200" dirty="0" smtClean="0">
                <a:hlinkClick r:id="rId4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r>
              <a:rPr lang="zh-CN" altLang="en-US" sz="2200" dirty="0" smtClean="0"/>
              <a:t>对电影评论的情感分析，将句子分类为主观或客观，分类问题类型，产品评论情感等</a:t>
            </a:r>
            <a:r>
              <a:rPr lang="en-US" sz="2200" dirty="0" smtClean="0"/>
              <a:t>. (</a:t>
            </a:r>
            <a:r>
              <a:rPr lang="en-US" sz="2200" dirty="0" smtClean="0">
                <a:hlinkClick r:id="rId5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语言建模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给出前几个</a:t>
            </a:r>
            <a:r>
              <a:rPr lang="zh-CN" altLang="en-US" dirty="0"/>
              <a:t>词</a:t>
            </a:r>
            <a:r>
              <a:rPr lang="zh-CN" altLang="en-US" dirty="0" smtClean="0"/>
              <a:t>，预测下一个词。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是语音识别、</a:t>
            </a:r>
            <a:r>
              <a:rPr lang="en-US" altLang="zh-CN" dirty="0" smtClean="0"/>
              <a:t>OCR</a:t>
            </a:r>
            <a:r>
              <a:rPr lang="zh-CN" altLang="en-US" dirty="0" smtClean="0"/>
              <a:t>的基础，也用于拼写纠正，手写识别和统计机器翻译。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语言模型学习原文本中词之间的概率关系，以生成统计上一致的新文本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生成新的文章标题。</a:t>
            </a:r>
          </a:p>
          <a:p>
            <a:pPr lvl="1"/>
            <a:r>
              <a:rPr lang="zh-CN" altLang="en-US" dirty="0" smtClean="0"/>
              <a:t>生成新的句子，段落或文档。</a:t>
            </a:r>
          </a:p>
          <a:p>
            <a:pPr lvl="1"/>
            <a:r>
              <a:rPr lang="zh-CN" altLang="en-US" dirty="0" smtClean="0"/>
              <a:t>生成一个句子的建议下文。</a:t>
            </a:r>
            <a:endParaRPr lang="en-US" altLang="zh-CN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循环神经网络不可思议的有效性</a:t>
            </a:r>
            <a:r>
              <a:rPr lang="en-US" altLang="zh-CN" dirty="0" smtClean="0"/>
              <a:t>, 2015.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  <a:endParaRPr lang="en-US" dirty="0" smtClean="0">
              <a:hlinkClick r:id="rId4"/>
            </a:endParaRPr>
          </a:p>
          <a:p>
            <a:pPr lvl="1"/>
            <a:r>
              <a:rPr lang="zh-CN" altLang="en-US" dirty="0" smtClean="0"/>
              <a:t>基于生成模型的语音合成</a:t>
            </a:r>
            <a:r>
              <a:rPr lang="en-US" dirty="0" smtClean="0"/>
              <a:t>, Lecture 10, Oxford, 2017.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语音识别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输入文本的话语</a:t>
            </a:r>
            <a:r>
              <a:rPr lang="en-US" altLang="zh-CN" dirty="0" smtClean="0"/>
              <a:t>(</a:t>
            </a:r>
            <a:r>
              <a:rPr lang="zh-CN" altLang="en-US" dirty="0" smtClean="0"/>
              <a:t>音频数据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给</a:t>
            </a:r>
            <a:r>
              <a:rPr lang="zh-CN" altLang="en-US" dirty="0" smtClean="0"/>
              <a:t>到人类可读的文本。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具体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转录演讲。</a:t>
            </a:r>
          </a:p>
          <a:p>
            <a:pPr lvl="1"/>
            <a:r>
              <a:rPr lang="zh-CN" altLang="en-US" dirty="0" smtClean="0"/>
              <a:t>为电影或电视节目创建文字说明。</a:t>
            </a:r>
          </a:p>
          <a:p>
            <a:pPr lvl="1"/>
            <a:r>
              <a:rPr lang="zh-CN" altLang="en-US" dirty="0" smtClean="0"/>
              <a:t>驾驶时向收音机发出指令。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循环神经网络标记非分段序列数据</a:t>
            </a:r>
            <a:r>
              <a:rPr lang="en-US" altLang="zh-CN" dirty="0" smtClean="0"/>
              <a:t>, 2006.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基于深度循环神经网络的语音识别</a:t>
            </a:r>
            <a:r>
              <a:rPr lang="en-US" altLang="zh-CN" dirty="0" smtClean="0"/>
              <a:t>, 2013.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用于语音识别的卷积神经网络结构</a:t>
            </a:r>
            <a:r>
              <a:rPr lang="en-US" altLang="zh-CN" dirty="0" smtClean="0"/>
              <a:t>, 2014.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给定数字图像，如照片，生成图像内容的文本描述。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描述一个场景的内容。</a:t>
            </a:r>
          </a:p>
          <a:p>
            <a:pPr lvl="1"/>
            <a:r>
              <a:rPr lang="zh-CN" altLang="en-US" dirty="0" smtClean="0"/>
              <a:t>为照片创建标题。</a:t>
            </a:r>
          </a:p>
          <a:p>
            <a:pPr lvl="1"/>
            <a:r>
              <a:rPr lang="zh-CN" altLang="en-US" dirty="0" smtClean="0"/>
              <a:t>描述一个视频。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Show, Attend and Tell: </a:t>
            </a:r>
            <a:r>
              <a:rPr lang="zh-CN" altLang="en-US" dirty="0" smtClean="0"/>
              <a:t>基于视觉注意的神经图像字幕生成</a:t>
            </a:r>
            <a:r>
              <a:rPr lang="en-US" altLang="zh-CN" dirty="0" smtClean="0"/>
              <a:t>, 2016.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Show and tell: </a:t>
            </a:r>
            <a:r>
              <a:rPr lang="zh-CN" altLang="en-US" dirty="0" smtClean="0"/>
              <a:t>神经图像标题生成器</a:t>
            </a:r>
            <a:r>
              <a:rPr lang="en-US" altLang="zh-CN" dirty="0" smtClean="0"/>
              <a:t>, 2015.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为视频生成字幕：</a:t>
            </a:r>
            <a:r>
              <a:rPr lang="en-US" altLang="zh-CN" dirty="0" smtClean="0"/>
              <a:t>Sequence to Sequence – Video to Text, 2015.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8067" y="481391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/>
              </a:rPr>
              <a:t>数据源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5229" y="2320749"/>
            <a:ext cx="3186113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机器翻译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文本或语言从一种语言到另一种语言的自动翻译，是</a:t>
            </a:r>
            <a:r>
              <a:rPr lang="en-US" altLang="zh-CN" dirty="0" smtClean="0"/>
              <a:t>NLP</a:t>
            </a:r>
            <a:r>
              <a:rPr lang="zh-CN" altLang="en-US" dirty="0" smtClean="0"/>
              <a:t>最重要的应用之一。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RMT vs. SMT vs. NMT</a:t>
            </a:r>
          </a:p>
          <a:p>
            <a:pPr lvl="1"/>
            <a:r>
              <a:rPr lang="en-US" altLang="zh-CN" dirty="0" smtClean="0"/>
              <a:t>Rule -&gt; Statistical -&gt; Neural.</a:t>
            </a:r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将文本文件从法文翻译成英文。</a:t>
            </a:r>
          </a:p>
          <a:p>
            <a:pPr lvl="1"/>
            <a:r>
              <a:rPr lang="zh-CN" altLang="en-US" dirty="0" smtClean="0"/>
              <a:t>将西班牙语音频翻译成德语文本。</a:t>
            </a:r>
          </a:p>
          <a:p>
            <a:pPr lvl="1"/>
            <a:r>
              <a:rPr lang="zh-CN" altLang="en-US" dirty="0" smtClean="0"/>
              <a:t>将英文文本翻译成意大利语音频。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英译法：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Seq2Seq Learning with Neural Networks, 2014.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Neural Machine Translation by Jointly Learning to Align and Translate, 2014.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Joint Language and Translation Modeling with Recurrent Neural Networks, 2013.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012" y="503026"/>
            <a:ext cx="4797976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N-gram </a:t>
            </a:r>
            <a:r>
              <a:rPr lang="zh-CN" altLang="en-US" b="1" dirty="0"/>
              <a:t>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</a:t>
            </a:r>
            <a:r>
              <a:rPr lang="zh-CN" altLang="en-US" dirty="0"/>
              <a:t>单粗暴的预测模型，其核心公式是利用</a:t>
            </a:r>
            <a:r>
              <a:rPr lang="en-US" dirty="0"/>
              <a:t>P(</a:t>
            </a:r>
            <a:r>
              <a:rPr lang="en-US" dirty="0" err="1"/>
              <a:t>w_i|w</a:t>
            </a:r>
            <a:r>
              <a:rPr lang="en-US" dirty="0"/>
              <a:t>_{i-1},w_{i-2},...,w_{</a:t>
            </a:r>
            <a:r>
              <a:rPr lang="en-US" dirty="0" err="1"/>
              <a:t>i</a:t>
            </a:r>
            <a:r>
              <a:rPr lang="en-US" dirty="0"/>
              <a:t>-n})</a:t>
            </a:r>
            <a:r>
              <a:rPr lang="zh-CN" altLang="en-US" dirty="0"/>
              <a:t>来估测</a:t>
            </a:r>
            <a:r>
              <a:rPr lang="en-US" dirty="0" err="1"/>
              <a:t>w_i</a:t>
            </a:r>
            <a:r>
              <a:rPr lang="zh-CN" altLang="en-US" dirty="0"/>
              <a:t>的出现概率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在输入法场景中：</a:t>
            </a:r>
            <a:endParaRPr lang="en-US" altLang="zh-CN" dirty="0" smtClean="0"/>
          </a:p>
          <a:p>
            <a:pPr lvl="1"/>
            <a:r>
              <a:rPr lang="zh-CN" altLang="en-US" dirty="0"/>
              <a:t>训练样本为：“</a:t>
            </a:r>
            <a:r>
              <a:rPr lang="zh-CN" altLang="en-US" dirty="0" smtClean="0"/>
              <a:t>我内心大概是崩溃的”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2-gram</a:t>
            </a:r>
            <a:r>
              <a:rPr lang="zh-CN" altLang="en-US" dirty="0"/>
              <a:t>模型抽</a:t>
            </a:r>
            <a:r>
              <a:rPr lang="zh-CN" altLang="en-US" dirty="0" smtClean="0"/>
              <a:t>取为三组：我 内心 大</a:t>
            </a:r>
            <a:r>
              <a:rPr lang="zh-CN" altLang="en-US" dirty="0"/>
              <a:t>概</a:t>
            </a:r>
            <a:r>
              <a:rPr lang="en-US" altLang="zh-CN" dirty="0" smtClean="0"/>
              <a:t>/</a:t>
            </a:r>
            <a:r>
              <a:rPr lang="zh-CN" altLang="en-US" dirty="0"/>
              <a:t>内</a:t>
            </a:r>
            <a:r>
              <a:rPr lang="zh-CN" altLang="en-US" dirty="0" smtClean="0"/>
              <a:t>心 大概 是</a:t>
            </a:r>
            <a:r>
              <a:rPr lang="en-US" altLang="zh-CN" dirty="0" smtClean="0"/>
              <a:t>/</a:t>
            </a:r>
            <a:r>
              <a:rPr lang="zh-CN" altLang="en-US" dirty="0"/>
              <a:t>大</a:t>
            </a:r>
            <a:r>
              <a:rPr lang="zh-CN" altLang="en-US" dirty="0" smtClean="0"/>
              <a:t>概 是 崩</a:t>
            </a:r>
            <a:r>
              <a:rPr lang="zh-CN" altLang="en-US" dirty="0"/>
              <a:t>溃的</a:t>
            </a:r>
            <a:r>
              <a:rPr lang="en-US" altLang="zh-CN" dirty="0" smtClean="0"/>
              <a:t>/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于一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2-gram</a:t>
            </a:r>
            <a:r>
              <a:rPr lang="zh-CN" altLang="en-US" dirty="0"/>
              <a:t>模型，它的内心大概是这样的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根据语料库，有</a:t>
            </a:r>
            <a:r>
              <a:rPr lang="en-US" altLang="zh-CN" dirty="0"/>
              <a:t>40%</a:t>
            </a:r>
            <a:r>
              <a:rPr lang="zh-CN" altLang="en-US" dirty="0"/>
              <a:t>的人在输入了“内心大概”这四个字以后输入的是“是这样的” ，有</a:t>
            </a:r>
            <a:r>
              <a:rPr lang="en-US" altLang="zh-CN" dirty="0"/>
              <a:t>30%</a:t>
            </a:r>
            <a:r>
              <a:rPr lang="zh-CN" altLang="en-US" dirty="0"/>
              <a:t>的人则是“内心大概是崩溃的”，有</a:t>
            </a:r>
            <a:r>
              <a:rPr lang="en-US" altLang="zh-CN" dirty="0"/>
              <a:t>20%</a:t>
            </a:r>
            <a:r>
              <a:rPr lang="zh-CN" altLang="en-US" dirty="0"/>
              <a:t>的人是“内心大概已经崩溃了”，剩下</a:t>
            </a:r>
            <a:r>
              <a:rPr lang="en-US" altLang="zh-CN" dirty="0"/>
              <a:t>10%</a:t>
            </a:r>
            <a:r>
              <a:rPr lang="zh-CN" altLang="en-US" dirty="0"/>
              <a:t>千奇百怪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那么输入法首先会把“是”推荐给我，当我输入是以后，再推荐“这样的”，如果我不幸输入了“已经”，输入法可能就会觉得我的内心已经崩溃了。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4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1AB8-3200-485C-8734-9B28828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03" y="365125"/>
            <a:ext cx="11081297" cy="1325563"/>
          </a:xfrm>
        </p:spPr>
        <p:txBody>
          <a:bodyPr/>
          <a:lstStyle/>
          <a:p>
            <a:r>
              <a:rPr lang="en-US" dirty="0"/>
              <a:t>Solution: Neural Network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1896-6C30-4C37-BF5D-0C4C1C85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004" y="1859748"/>
            <a:ext cx="7106742" cy="517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A neural probabilistic language model [Bengio]</a:t>
            </a:r>
            <a:endParaRPr lang="en-US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F721F-6619-4F1D-A04C-0433471B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80" y="2414901"/>
            <a:ext cx="4242104" cy="3715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91754-E21D-4C37-B0D7-EDC878CE5EFF}"/>
              </a:ext>
            </a:extLst>
          </p:cNvPr>
          <p:cNvSpPr txBox="1"/>
          <p:nvPr/>
        </p:nvSpPr>
        <p:spPr>
          <a:xfrm>
            <a:off x="10361238" y="285761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2986-5D46-4425-9526-047766C04A8C}"/>
              </a:ext>
            </a:extLst>
          </p:cNvPr>
          <p:cNvSpPr txBox="1"/>
          <p:nvPr/>
        </p:nvSpPr>
        <p:spPr>
          <a:xfrm>
            <a:off x="10385830" y="3882235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Hidden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FACF3-2AA7-44F0-873A-FCA17D6E97FF}"/>
              </a:ext>
            </a:extLst>
          </p:cNvPr>
          <p:cNvSpPr txBox="1"/>
          <p:nvPr/>
        </p:nvSpPr>
        <p:spPr>
          <a:xfrm>
            <a:off x="10361238" y="4853064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Embedding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C559A0-DDCA-4B1B-9F11-ED148A73CACD}"/>
              </a:ext>
            </a:extLst>
          </p:cNvPr>
          <p:cNvSpPr txBox="1">
            <a:spLocks/>
          </p:cNvSpPr>
          <p:nvPr/>
        </p:nvSpPr>
        <p:spPr>
          <a:xfrm>
            <a:off x="108221" y="1859747"/>
            <a:ext cx="5751106" cy="472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nGram Limitation</a:t>
            </a:r>
          </a:p>
          <a:p>
            <a:pPr lvl="1"/>
            <a:r>
              <a:rPr lang="en-US" dirty="0"/>
              <a:t>It is a phrasal statistic model</a:t>
            </a:r>
          </a:p>
          <a:p>
            <a:pPr lvl="1"/>
            <a:r>
              <a:rPr lang="en-US" dirty="0"/>
              <a:t>The phrasal have to be continued appear, and order sensitive</a:t>
            </a:r>
          </a:p>
          <a:p>
            <a:endParaRPr lang="en-US" dirty="0"/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Introduce Neural Network LM</a:t>
            </a:r>
          </a:p>
          <a:p>
            <a:pPr lvl="1"/>
            <a:r>
              <a:rPr lang="en-US" dirty="0"/>
              <a:t>NN is more powerful in generalization</a:t>
            </a:r>
          </a:p>
          <a:p>
            <a:pPr lvl="2"/>
            <a:r>
              <a:rPr lang="en-US" dirty="0"/>
              <a:t>Hidden layer considers long context</a:t>
            </a:r>
          </a:p>
          <a:p>
            <a:pPr lvl="2"/>
            <a:r>
              <a:rPr lang="en-US" dirty="0"/>
              <a:t>Semantic embedding shares knowledge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1444</Words>
  <Application>Microsoft Office PowerPoint</Application>
  <PresentationFormat>Widescreen</PresentationFormat>
  <Paragraphs>167</Paragraphs>
  <Slides>13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Segoe UI</vt:lpstr>
      <vt:lpstr>Office Theme</vt:lpstr>
      <vt:lpstr>Applications of Deep Learning for Natural Language Processing</vt:lpstr>
      <vt:lpstr>深度学习深刻影响着的NLP领域</vt:lpstr>
      <vt:lpstr>文本分类</vt:lpstr>
      <vt:lpstr>语言建模</vt:lpstr>
      <vt:lpstr>语音识别</vt:lpstr>
      <vt:lpstr>标题生成</vt:lpstr>
      <vt:lpstr>机器翻译</vt:lpstr>
      <vt:lpstr>N-gram 模型</vt:lpstr>
      <vt:lpstr>Solution: Neural Network Language Model</vt:lpstr>
      <vt:lpstr>Solution: Neural Translation Model</vt:lpstr>
      <vt:lpstr>文档摘要</vt:lpstr>
      <vt:lpstr>智能答疑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Deep Learning for Natural Language Processing</dc:title>
  <dc:creator>Yang Liu</dc:creator>
  <cp:lastModifiedBy>Yang Liu</cp:lastModifiedBy>
  <cp:revision>42</cp:revision>
  <dcterms:created xsi:type="dcterms:W3CDTF">2018-01-10T01:56:40Z</dcterms:created>
  <dcterms:modified xsi:type="dcterms:W3CDTF">2018-01-12T08:07:19Z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2018-01-10T01:57:13.9137547Z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