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13" autoAdjust="0"/>
  </p:normalViewPr>
  <p:slideViewPr>
    <p:cSldViewPr snapToGrid="0">
      <p:cViewPr varScale="1">
        <p:scale>
          <a:sx n="145" d="100"/>
          <a:sy n="145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4ED92-6C2D-42A1-889D-8092399B8C7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FB525-0BAA-41BC-8ADA-7B5EC2EC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表示成长度相同的向量，这里广泛采用词嵌入</a:t>
            </a:r>
            <a:r>
              <a:rPr lang="en-US" altLang="zh-CN" dirty="0" smtClean="0"/>
              <a:t>(word embedding)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有多种方式，最简单的方法就是把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的最后一个隐状态赋值给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，还可以对最后的隐状态做一个变换得到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，也可以对所有的隐状态做变换。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B525-0BAA-41BC-8ADA-7B5EC2EC65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F8E5-EFA8-4AC9-BBDC-AD3156642F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3835-FD0D-4611-AE16-A9CAA54E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nm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class/cs20si/lectures/slides_13.pdf" TargetMode="External"/><Relationship Id="rId5" Type="http://schemas.openxmlformats.org/officeDocument/2006/relationships/hyperlink" Target="https://zhuanlan.zhihu.com/p/28054589" TargetMode="External"/><Relationship Id="rId4" Type="http://schemas.openxmlformats.org/officeDocument/2006/relationships/hyperlink" Target="https://google.github.io/seq2se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2018/01/05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602038"/>
            <a:ext cx="5715000" cy="29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序列形的数据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在实际应用中，我们还会遇到很多序列形的数据：</a:t>
            </a:r>
            <a:endParaRPr lang="en-US" altLang="zh-CN" dirty="0" smtClean="0"/>
          </a:p>
          <a:p>
            <a:r>
              <a:rPr lang="zh-CN" altLang="en-US" dirty="0" smtClean="0"/>
              <a:t>自然语言处理问题。</a:t>
            </a:r>
            <a:r>
              <a:rPr lang="en-US" altLang="zh-CN" dirty="0" smtClean="0"/>
              <a:t>x1</a:t>
            </a:r>
            <a:r>
              <a:rPr lang="zh-CN" altLang="en-US" dirty="0" smtClean="0"/>
              <a:t>可以看做是第一个单词，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可以看做是第二个单词，依次类推。</a:t>
            </a:r>
            <a:endParaRPr lang="en-US" altLang="zh-CN" dirty="0" smtClean="0"/>
          </a:p>
          <a:p>
            <a:r>
              <a:rPr lang="zh-CN" altLang="en-US" dirty="0" smtClean="0"/>
              <a:t>语音处理。此时，</a:t>
            </a:r>
            <a:r>
              <a:rPr lang="en-US" altLang="zh-CN" dirty="0" smtClean="0"/>
              <a:t>x1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x3……</a:t>
            </a:r>
            <a:r>
              <a:rPr lang="zh-CN" altLang="en-US" dirty="0" smtClean="0"/>
              <a:t>是每帧的声音信号。</a:t>
            </a:r>
            <a:endParaRPr lang="en-US" altLang="zh-CN" dirty="0" smtClean="0"/>
          </a:p>
          <a:p>
            <a:r>
              <a:rPr lang="zh-CN" altLang="en-US" dirty="0" smtClean="0"/>
              <a:t>时间序列问题。例如每天的股票价格等等</a:t>
            </a:r>
            <a:endParaRPr lang="en-US" dirty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7" y="976313"/>
            <a:ext cx="4024313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6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循环神经网络</a:t>
            </a:r>
            <a:r>
              <a:rPr lang="en-US" dirty="0" smtClean="0"/>
              <a:t> (</a:t>
            </a:r>
            <a:r>
              <a:rPr lang="en-US" dirty="0" smtClean="0"/>
              <a:t>RNN = </a:t>
            </a:r>
            <a:r>
              <a:rPr lang="en-US" sz="2800" dirty="0" smtClean="0"/>
              <a:t>Recurrent neural network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为了建模序列问题，</a:t>
            </a:r>
            <a:r>
              <a:rPr lang="zh-CN" altLang="en-US" dirty="0"/>
              <a:t>引</a:t>
            </a:r>
            <a:r>
              <a:rPr lang="zh-CN" altLang="en-US" dirty="0" smtClean="0"/>
              <a:t>入</a:t>
            </a:r>
            <a:r>
              <a:rPr lang="zh-CN" altLang="en-US" dirty="0" smtClean="0"/>
              <a:t>循环神经网络。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每一步使用的参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都是一样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 </a:t>
            </a:r>
            <a:r>
              <a:rPr lang="zh-CN" altLang="en-US" b="1" dirty="0" smtClean="0">
                <a:solidFill>
                  <a:srgbClr val="7030A0"/>
                </a:solidFill>
              </a:rPr>
              <a:t>参数共享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2054" name="Picture 6" descr="https://pic1.zhimg.com/50/v2-a5f8bc30bcc2d9eba7470810cb362850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6" y="2382997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ic1.zhimg.com/50/v2-74d7ac80ca83165092579932920d0ffe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70" y="2568734"/>
            <a:ext cx="3429000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pic4.zhimg.com/50/v2-bc9759f8c642208a0f8514ccd0260b31_h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14" y="2068672"/>
            <a:ext cx="3429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pic1.zhimg.com/50/v2-9f3a921d0d5c1313afa58bd3ef53af48_h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70" y="4217988"/>
            <a:ext cx="3429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pic3.zhimg.com/50/v2-629abbab0d5cc871db396f17e9c58631_h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01294"/>
            <a:ext cx="34290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n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093" y="365125"/>
            <a:ext cx="1904762" cy="1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</a:t>
            </a:r>
            <a:r>
              <a:rPr lang="zh-CN" altLang="en-US" dirty="0" smtClean="0"/>
              <a:t>模型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包含了三个部分，即</a:t>
            </a:r>
            <a:r>
              <a:rPr lang="en-US" altLang="zh-CN" dirty="0"/>
              <a:t>Encoder</a:t>
            </a:r>
            <a:r>
              <a:rPr lang="zh-CN" altLang="en-US" dirty="0"/>
              <a:t>、</a:t>
            </a:r>
            <a:r>
              <a:rPr lang="en-US" altLang="zh-CN" dirty="0"/>
              <a:t>Decoder</a:t>
            </a:r>
            <a:r>
              <a:rPr lang="zh-CN" altLang="en-US" dirty="0"/>
              <a:t>以及连接两者的中间状态向</a:t>
            </a:r>
            <a:r>
              <a:rPr lang="zh-CN" altLang="en-US" dirty="0" smtClean="0"/>
              <a:t>量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这种结构又叫</a:t>
            </a:r>
            <a:r>
              <a:rPr lang="en-US" altLang="zh-CN" dirty="0" smtClean="0"/>
              <a:t>Encoder-Decoder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先将输入数据编码成一个上下文向量</a:t>
            </a:r>
            <a:r>
              <a:rPr lang="en-US" altLang="zh-CN" dirty="0" smtClean="0"/>
              <a:t>c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拿到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之后，就用另一个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网络对其进行解码，这部分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网络被称为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3074" name="Picture 2" descr="https://pic3.zhimg.com/50/v2-03aaa7754bb9992858a05bb9668631a9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26" y="3943350"/>
            <a:ext cx="34290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2.zhimg.com/50/v2-77e8a977fc3d43bec8b05633dc52ff9f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52" y="4247356"/>
            <a:ext cx="514350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09652" y="3878024"/>
            <a:ext cx="485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(1) </a:t>
            </a:r>
            <a:r>
              <a:rPr lang="en-US" dirty="0" smtClean="0"/>
              <a:t>将c当做之前的初始状态h0输入到Decoder中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202625" y="5796278"/>
            <a:ext cx="1230826" cy="780137"/>
          </a:xfrm>
          <a:prstGeom prst="wedgeRoundRectCallout">
            <a:avLst>
              <a:gd name="adj1" fmla="val -25643"/>
              <a:gd name="adj2" fmla="val -83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包涵整个句子的信息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99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</a:t>
            </a:r>
            <a:r>
              <a:rPr lang="zh-CN" altLang="en-US" dirty="0" smtClean="0"/>
              <a:t>模型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en-US" dirty="0" smtClean="0"/>
              <a:t>Encoder/Decoder </a:t>
            </a:r>
            <a:r>
              <a:rPr lang="zh-CN" altLang="en-US" dirty="0" smtClean="0"/>
              <a:t>一起训练</a:t>
            </a:r>
            <a:endParaRPr lang="en-US" dirty="0"/>
          </a:p>
        </p:txBody>
      </p:sp>
      <p:pic>
        <p:nvPicPr>
          <p:cNvPr id="4098" name="Picture 2" descr="https://pic4.zhimg.com/50/v2-e0fbb46d897400a384873fc100c442db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360" y="3333750"/>
            <a:ext cx="5143500" cy="28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38360" y="2964418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</a:t>
            </a:r>
            <a:r>
              <a:rPr lang="en-US" dirty="0" err="1" smtClean="0"/>
              <a:t>还有一种做法是将c当做每一步的输入</a:t>
            </a:r>
            <a:r>
              <a:rPr lang="en-US" dirty="0" smtClean="0"/>
              <a:t>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</a:t>
            </a:r>
            <a:r>
              <a:rPr lang="zh-CN" altLang="en-US" dirty="0" smtClean="0"/>
              <a:t>入 </a:t>
            </a:r>
            <a:r>
              <a:rPr lang="en-US" altLang="zh-CN" dirty="0" smtClean="0"/>
              <a:t>(Embedding)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9629" cy="4351338"/>
          </a:xfrm>
        </p:spPr>
        <p:txBody>
          <a:bodyPr/>
          <a:lstStyle/>
          <a:p>
            <a:r>
              <a:rPr lang="zh-CN" altLang="en-US" dirty="0" smtClean="0"/>
              <a:t>词嵌入与</a:t>
            </a:r>
            <a:r>
              <a:rPr lang="zh-CN" altLang="en-US" dirty="0"/>
              <a:t>序列</a:t>
            </a:r>
            <a:r>
              <a:rPr lang="zh-CN" altLang="en-US" dirty="0" smtClean="0"/>
              <a:t>嵌入 </a:t>
            </a:r>
            <a:r>
              <a:rPr lang="en-US" altLang="zh-CN" dirty="0" smtClean="0"/>
              <a:t>(word vs. sequence embedding)</a:t>
            </a:r>
          </a:p>
          <a:p>
            <a:endParaRPr lang="en-US" dirty="0"/>
          </a:p>
          <a:p>
            <a:r>
              <a:rPr lang="en-US" dirty="0" smtClean="0"/>
              <a:t>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就是序列嵌入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829" y="365125"/>
            <a:ext cx="6365081" cy="6350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4" y="4848202"/>
            <a:ext cx="5127877" cy="1901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4201" y="3894423"/>
            <a:ext cx="473646" cy="254610"/>
          </a:xfrm>
          <a:prstGeom prst="rect">
            <a:avLst/>
          </a:prstGeom>
          <a:solidFill>
            <a:schemeClr val="accent5">
              <a:alpha val="56000"/>
            </a:schemeClr>
          </a:solidFill>
          <a:effectLst>
            <a:glow rad="127000">
              <a:schemeClr val="accent1">
                <a:alpha val="14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2872" y="3894423"/>
            <a:ext cx="6361329" cy="9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150901" y="4149033"/>
            <a:ext cx="1966946" cy="256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4" y="2659605"/>
            <a:ext cx="2760420" cy="21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</a:t>
            </a:r>
            <a:r>
              <a:rPr lang="zh-CN" altLang="en-US" dirty="0" smtClean="0"/>
              <a:t>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机器翻译。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Encoder-Decoder</a:t>
            </a:r>
            <a:r>
              <a:rPr lang="zh-CN" altLang="en-US" dirty="0" smtClean="0"/>
              <a:t>的最经典应用，事实上这一结构就是在机器翻译领域最先提出的</a:t>
            </a:r>
            <a:endParaRPr lang="en-US" altLang="zh-CN" dirty="0" smtClean="0"/>
          </a:p>
          <a:p>
            <a:r>
              <a:rPr lang="zh-CN" altLang="en-US" dirty="0" smtClean="0"/>
              <a:t>文本摘要。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输入是一段文本序列，输出是这段文本序列的摘要序列。</a:t>
            </a:r>
            <a:endParaRPr lang="en-US" altLang="zh-CN" dirty="0" smtClean="0"/>
          </a:p>
          <a:p>
            <a:r>
              <a:rPr lang="zh-CN" altLang="en-US" dirty="0" smtClean="0"/>
              <a:t>阅读理解。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将输入的文章和问题分别编码，再对其进行解码得到问题的答案。</a:t>
            </a:r>
            <a:endParaRPr lang="en-US" altLang="zh-CN" dirty="0" smtClean="0"/>
          </a:p>
          <a:p>
            <a:r>
              <a:rPr lang="zh-CN" altLang="en-US" dirty="0" smtClean="0"/>
              <a:t>语音识别。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输入是语音信号序列，输出是文字序列。</a:t>
            </a:r>
            <a:endParaRPr lang="en-US" altLang="zh-CN" dirty="0" smtClean="0"/>
          </a:p>
          <a:p>
            <a:r>
              <a:rPr lang="zh-CN" altLang="en-US" dirty="0"/>
              <a:t>聊天机器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入是</a:t>
            </a:r>
            <a:r>
              <a:rPr lang="zh-CN" altLang="en-US" dirty="0" smtClean="0"/>
              <a:t>一个句子，输出答句。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https://github.com/tensorflow/nmt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https://google.github.io/seq2seq/</a:t>
            </a:r>
            <a:endParaRPr lang="en-US" dirty="0" smtClean="0"/>
          </a:p>
          <a:p>
            <a:r>
              <a:rPr lang="zh-CN" altLang="en-US" dirty="0" smtClean="0"/>
              <a:t>完全图解</a:t>
            </a:r>
            <a:r>
              <a:rPr lang="en-US" dirty="0" smtClean="0"/>
              <a:t>RNN、RNN</a:t>
            </a:r>
            <a:r>
              <a:rPr lang="zh-CN" altLang="en-US" dirty="0" smtClean="0"/>
              <a:t>变体、</a:t>
            </a:r>
            <a:r>
              <a:rPr lang="en-US" dirty="0" smtClean="0"/>
              <a:t>Seq2Seq、Attention</a:t>
            </a:r>
            <a:r>
              <a:rPr lang="zh-CN" altLang="en-US" dirty="0" smtClean="0"/>
              <a:t>机制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6"/>
              </a:rPr>
              <a:t>Link</a:t>
            </a:r>
            <a:r>
              <a:rPr lang="en-US" altLang="zh-CN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587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Seq2Seq</vt:lpstr>
      <vt:lpstr>序列形的数据</vt:lpstr>
      <vt:lpstr>循环神经网络 (RNN = Recurrent neural network)</vt:lpstr>
      <vt:lpstr>Seq2Seq模型(1)</vt:lpstr>
      <vt:lpstr>Seq2Seq模型(2)</vt:lpstr>
      <vt:lpstr>词嵌入 (Embedding)</vt:lpstr>
      <vt:lpstr>应用场景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</dc:title>
  <dc:creator>Yang Liu</dc:creator>
  <cp:lastModifiedBy>Yang Liu</cp:lastModifiedBy>
  <cp:revision>22</cp:revision>
  <dcterms:created xsi:type="dcterms:W3CDTF">2018-01-03T04:19:48Z</dcterms:created>
  <dcterms:modified xsi:type="dcterms:W3CDTF">2018-01-04T12:20:12Z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2018-01-03T04:19:57.1308179Z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