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3" r:id="rId6"/>
    <p:sldId id="264" r:id="rId7"/>
    <p:sldId id="265"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83265" autoAdjust="0"/>
  </p:normalViewPr>
  <p:slideViewPr>
    <p:cSldViewPr snapToGrid="0">
      <p:cViewPr varScale="1">
        <p:scale>
          <a:sx n="75" d="100"/>
          <a:sy n="75"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C2F67-1D32-43CD-B788-8303197FC72F}" type="datetimeFigureOut">
              <a:rPr lang="en-US" smtClean="0"/>
              <a:t>12/22/2017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67E5-A495-4EE2-9C93-63006194F00D}" type="slidenum">
              <a:rPr lang="en-US" smtClean="0"/>
              <a:t>‹#›</a:t>
            </a:fld>
            <a:endParaRPr lang="en-US"/>
          </a:p>
        </p:txBody>
      </p:sp>
    </p:spTree>
    <p:extLst>
      <p:ext uri="{BB962C8B-B14F-4D97-AF65-F5344CB8AC3E}">
        <p14:creationId xmlns:p14="http://schemas.microsoft.com/office/powerpoint/2010/main" val="248864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a:t>
            </a:fld>
            <a:endParaRPr lang="en-US"/>
          </a:p>
        </p:txBody>
      </p:sp>
    </p:spTree>
    <p:extLst>
      <p:ext uri="{BB962C8B-B14F-4D97-AF65-F5344CB8AC3E}">
        <p14:creationId xmlns:p14="http://schemas.microsoft.com/office/powerpoint/2010/main" val="217084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10</a:t>
            </a:fld>
            <a:endParaRPr lang="en-US"/>
          </a:p>
        </p:txBody>
      </p:sp>
    </p:spTree>
    <p:extLst>
      <p:ext uri="{BB962C8B-B14F-4D97-AF65-F5344CB8AC3E}">
        <p14:creationId xmlns:p14="http://schemas.microsoft.com/office/powerpoint/2010/main" val="67693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2</a:t>
            </a:fld>
            <a:endParaRPr lang="en-US"/>
          </a:p>
        </p:txBody>
      </p:sp>
    </p:spTree>
    <p:extLst>
      <p:ext uri="{BB962C8B-B14F-4D97-AF65-F5344CB8AC3E}">
        <p14:creationId xmlns:p14="http://schemas.microsoft.com/office/powerpoint/2010/main" val="78245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3</a:t>
            </a:fld>
            <a:endParaRPr lang="en-US"/>
          </a:p>
        </p:txBody>
      </p:sp>
    </p:spTree>
    <p:extLst>
      <p:ext uri="{BB962C8B-B14F-4D97-AF65-F5344CB8AC3E}">
        <p14:creationId xmlns:p14="http://schemas.microsoft.com/office/powerpoint/2010/main" val="4060347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Hinton </a:t>
            </a:r>
            <a:r>
              <a:rPr lang="zh-CN" altLang="en-US" sz="1200" b="0" i="0" kern="1200" dirty="0" smtClean="0">
                <a:solidFill>
                  <a:schemeClr val="tx1"/>
                </a:solidFill>
                <a:effectLst/>
                <a:latin typeface="+mn-lt"/>
                <a:ea typeface="+mn-ea"/>
                <a:cs typeface="+mn-cs"/>
              </a:rPr>
              <a:t>自己就表示：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“卷积神经网络使用的池化操作是一个巨大的错误，它表现如此优异则是一场灾难。”</a:t>
            </a:r>
            <a:endParaRPr lang="en-US" altLang="zh-CN"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Hinton: “The pooling operation used in convolutional neural networks is a big mistake and the fact that it works so well is a disaster.”</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即使不使用最大池化，然而这仍旧没有解决一个关键问题：</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卷积神经网络的内部数据表示没有考虑简单和复杂对象之间的重要空间层级。</a:t>
            </a:r>
            <a:r>
              <a:rPr lang="en-US" sz="1200" b="0" i="0" kern="1200" dirty="0" smtClean="0">
                <a:solidFill>
                  <a:schemeClr val="tx1"/>
                </a:solidFill>
                <a:effectLst/>
                <a:latin typeface="+mn-lt"/>
                <a:ea typeface="+mn-ea"/>
                <a:cs typeface="+mn-cs"/>
              </a:rPr>
              <a:t>”</a:t>
            </a:r>
          </a:p>
          <a:p>
            <a:r>
              <a:rPr lang="en-US" sz="1200" b="0" i="1" kern="1200" dirty="0" smtClean="0">
                <a:solidFill>
                  <a:schemeClr val="tx1"/>
                </a:solidFill>
                <a:effectLst/>
                <a:latin typeface="+mn-lt"/>
                <a:ea typeface="+mn-ea"/>
                <a:cs typeface="+mn-cs"/>
              </a:rPr>
              <a:t>Internal data representation of a convolutional neural network does not take into account important spatial hierarchies between simple and complex objects.</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4</a:t>
            </a:fld>
            <a:endParaRPr lang="en-US"/>
          </a:p>
        </p:txBody>
      </p:sp>
    </p:spTree>
    <p:extLst>
      <p:ext uri="{BB962C8B-B14F-4D97-AF65-F5344CB8AC3E}">
        <p14:creationId xmlns:p14="http://schemas.microsoft.com/office/powerpoint/2010/main" val="2175830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你可以轻易辨识出这是自由女神像，尽管所有的图像显示的角度都不一样。这是因为你脑中的自由女神像的内部表示并不依赖视角。</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5</a:t>
            </a:fld>
            <a:endParaRPr lang="en-US"/>
          </a:p>
        </p:txBody>
      </p:sp>
    </p:spTree>
    <p:extLst>
      <p:ext uri="{BB962C8B-B14F-4D97-AF65-F5344CB8AC3E}">
        <p14:creationId xmlns:p14="http://schemas.microsoft.com/office/powerpoint/2010/main" val="356835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6</a:t>
            </a:fld>
            <a:endParaRPr lang="en-US"/>
          </a:p>
        </p:txBody>
      </p:sp>
    </p:spTree>
    <p:extLst>
      <p:ext uri="{BB962C8B-B14F-4D97-AF65-F5344CB8AC3E}">
        <p14:creationId xmlns:p14="http://schemas.microsoft.com/office/powerpoint/2010/main" val="171351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7</a:t>
            </a:fld>
            <a:endParaRPr lang="en-US"/>
          </a:p>
        </p:txBody>
      </p:sp>
    </p:spTree>
    <p:extLst>
      <p:ext uri="{BB962C8B-B14F-4D97-AF65-F5344CB8AC3E}">
        <p14:creationId xmlns:p14="http://schemas.microsoft.com/office/powerpoint/2010/main" val="138927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胶囊理论实际上更接近人脑的</a:t>
            </a:r>
            <a:r>
              <a:rPr lang="zh-CN" altLang="en-US" sz="1200" b="0" i="0" kern="1200" dirty="0" smtClean="0">
                <a:solidFill>
                  <a:schemeClr val="tx1"/>
                </a:solidFill>
                <a:effectLst/>
                <a:latin typeface="+mn-lt"/>
                <a:ea typeface="+mn-ea"/>
                <a:cs typeface="+mn-cs"/>
              </a:rPr>
              <a:t>这看起来像是在暴力破解，显然要比我们的大脑低级。</a:t>
            </a:r>
            <a:r>
              <a:rPr lang="zh-CN" altLang="en-US" dirty="0" smtClean="0"/>
              <a:t>行为。为了学会区分数字，人脑只需要几十个例子，最多几百个例子。而</a:t>
            </a:r>
            <a:r>
              <a:rPr lang="en-US" altLang="zh-CN" dirty="0" smtClean="0"/>
              <a:t>CNN</a:t>
            </a:r>
            <a:r>
              <a:rPr lang="zh-CN" altLang="en-US" dirty="0" smtClean="0"/>
              <a:t>则需要几万个例子才能取得很好的效果。</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8</a:t>
            </a:fld>
            <a:endParaRPr lang="en-US"/>
          </a:p>
        </p:txBody>
      </p:sp>
    </p:spTree>
    <p:extLst>
      <p:ext uri="{BB962C8B-B14F-4D97-AF65-F5344CB8AC3E}">
        <p14:creationId xmlns:p14="http://schemas.microsoft.com/office/powerpoint/2010/main" val="29851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9</a:t>
            </a:fld>
            <a:endParaRPr lang="en-US"/>
          </a:p>
        </p:txBody>
      </p:sp>
    </p:spTree>
    <p:extLst>
      <p:ext uri="{BB962C8B-B14F-4D97-AF65-F5344CB8AC3E}">
        <p14:creationId xmlns:p14="http://schemas.microsoft.com/office/powerpoint/2010/main" val="429936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5972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78566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65639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8898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C8FEAE-0755-4F49-8993-49F8A2AB4CDA}"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2317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56736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C8FEAE-0755-4F49-8993-49F8A2AB4CDA}" type="datetimeFigureOut">
              <a:rPr lang="en-US" smtClean="0"/>
              <a:t>12/22/2017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98681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C8FEAE-0755-4F49-8993-49F8A2AB4CDA}" type="datetimeFigureOut">
              <a:rPr lang="en-US" smtClean="0"/>
              <a:t>12/22/2017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7305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8FEAE-0755-4F49-8993-49F8A2AB4CDA}" type="datetimeFigureOut">
              <a:rPr lang="en-US" smtClean="0"/>
              <a:t>12/22/2017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135842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20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51376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8FEAE-0755-4F49-8993-49F8A2AB4CDA}" type="datetimeFigureOut">
              <a:rPr lang="en-US" smtClean="0"/>
              <a:t>12/22/2017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336F9-0C51-4972-B836-8AD577AE4596}" type="slidenum">
              <a:rPr lang="en-US" smtClean="0"/>
              <a:t>‹#›</a:t>
            </a:fld>
            <a:endParaRPr lang="en-US"/>
          </a:p>
        </p:txBody>
      </p:sp>
    </p:spTree>
    <p:extLst>
      <p:ext uri="{BB962C8B-B14F-4D97-AF65-F5344CB8AC3E}">
        <p14:creationId xmlns:p14="http://schemas.microsoft.com/office/powerpoint/2010/main" val="59416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ai%C2%B3-theory-practice-business/understanding-hintons-capsule-networks-part-i-intuition-b4b559d1159b"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CapsNet</a:t>
            </a:r>
            <a:endParaRPr lang="en-US" dirty="0"/>
          </a:p>
        </p:txBody>
      </p:sp>
      <p:sp>
        <p:nvSpPr>
          <p:cNvPr id="3" name="Subtitle 2"/>
          <p:cNvSpPr>
            <a:spLocks noGrp="1"/>
          </p:cNvSpPr>
          <p:nvPr>
            <p:ph type="subTitle" idx="1"/>
          </p:nvPr>
        </p:nvSpPr>
        <p:spPr/>
        <p:txBody>
          <a:bodyPr/>
          <a:lstStyle/>
          <a:p>
            <a:r>
              <a:rPr lang="zh-CN" altLang="en-US" dirty="0"/>
              <a:t>胶囊网络和动态路由</a:t>
            </a:r>
            <a:endParaRPr lang="en-US" dirty="0"/>
          </a:p>
        </p:txBody>
      </p:sp>
    </p:spTree>
    <p:extLst>
      <p:ext uri="{BB962C8B-B14F-4D97-AF65-F5344CB8AC3E}">
        <p14:creationId xmlns:p14="http://schemas.microsoft.com/office/powerpoint/2010/main" val="2274147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参考文献</a:t>
            </a:r>
            <a:endParaRPr lang="en-US" dirty="0"/>
          </a:p>
        </p:txBody>
      </p:sp>
      <p:sp>
        <p:nvSpPr>
          <p:cNvPr id="3" name="Content Placeholder 2"/>
          <p:cNvSpPr>
            <a:spLocks noGrp="1"/>
          </p:cNvSpPr>
          <p:nvPr>
            <p:ph idx="1"/>
          </p:nvPr>
        </p:nvSpPr>
        <p:spPr/>
        <p:txBody>
          <a:bodyPr/>
          <a:lstStyle/>
          <a:p>
            <a:r>
              <a:rPr lang="en-US" b="1" dirty="0">
                <a:hlinkClick r:id="rId3"/>
              </a:rPr>
              <a:t>Understanding Hinton’s Capsule Networks</a:t>
            </a:r>
            <a:r>
              <a:rPr lang="en-US" b="1" dirty="0"/>
              <a:t>. </a:t>
            </a:r>
            <a:r>
              <a:rPr lang="en-US" b="1" dirty="0"/>
              <a:t>Max </a:t>
            </a:r>
            <a:r>
              <a:rPr lang="en-US" b="1" dirty="0" err="1"/>
              <a:t>Pechyonkin</a:t>
            </a:r>
            <a:endParaRPr lang="en-US" dirty="0"/>
          </a:p>
        </p:txBody>
      </p:sp>
    </p:spTree>
    <p:extLst>
      <p:ext uri="{BB962C8B-B14F-4D97-AF65-F5344CB8AC3E}">
        <p14:creationId xmlns:p14="http://schemas.microsoft.com/office/powerpoint/2010/main" val="246148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j-ea"/>
              </a:rPr>
              <a:t>介绍</a:t>
            </a:r>
            <a:endParaRPr lang="en-US" dirty="0">
              <a:latin typeface="+mj-ea"/>
            </a:endParaRPr>
          </a:p>
        </p:txBody>
      </p:sp>
      <p:sp>
        <p:nvSpPr>
          <p:cNvPr id="3" name="Content Placeholder 2"/>
          <p:cNvSpPr>
            <a:spLocks noGrp="1"/>
          </p:cNvSpPr>
          <p:nvPr>
            <p:ph idx="1"/>
          </p:nvPr>
        </p:nvSpPr>
        <p:spPr>
          <a:xfrm>
            <a:off x="838200" y="1825625"/>
            <a:ext cx="5080907" cy="4351338"/>
          </a:xfrm>
        </p:spPr>
        <p:txBody>
          <a:bodyPr/>
          <a:lstStyle/>
          <a:p>
            <a:r>
              <a:rPr lang="en-US" altLang="zh-CN" dirty="0"/>
              <a:t>Geoffrey Hinton</a:t>
            </a:r>
            <a:r>
              <a:rPr lang="zh-CN" altLang="en-US" dirty="0"/>
              <a:t>，深度学习的开创者之一，反向传播等神经网络经典算法的发明</a:t>
            </a:r>
            <a:r>
              <a:rPr lang="zh-CN" altLang="en-US" dirty="0" smtClean="0"/>
              <a:t>人。</a:t>
            </a:r>
            <a:endParaRPr lang="en-US" altLang="zh-CN" dirty="0" smtClean="0"/>
          </a:p>
          <a:p>
            <a:endParaRPr lang="en-US" dirty="0"/>
          </a:p>
          <a:p>
            <a:r>
              <a:rPr lang="en-US" altLang="zh-CN" dirty="0" smtClean="0"/>
              <a:t>10</a:t>
            </a:r>
            <a:r>
              <a:rPr lang="zh-CN" altLang="en-US" dirty="0" smtClean="0"/>
              <a:t>月</a:t>
            </a:r>
            <a:r>
              <a:rPr lang="en-US" altLang="zh-CN" dirty="0" smtClean="0"/>
              <a:t>26</a:t>
            </a:r>
            <a:r>
              <a:rPr lang="zh-CN" altLang="en-US" dirty="0" smtClean="0"/>
              <a:t>号发</a:t>
            </a:r>
            <a:r>
              <a:rPr lang="zh-CN" altLang="en-US" dirty="0"/>
              <a:t>表了论文，介绍了全新的胶囊网络模型，以及相应的囊间动态路由算法。</a:t>
            </a:r>
            <a:endParaRPr lang="en-US" dirty="0"/>
          </a:p>
        </p:txBody>
      </p:sp>
      <p:pic>
        <p:nvPicPr>
          <p:cNvPr id="8" name="Picture 7"/>
          <p:cNvPicPr>
            <a:picLocks noChangeAspect="1"/>
          </p:cNvPicPr>
          <p:nvPr/>
        </p:nvPicPr>
        <p:blipFill>
          <a:blip r:embed="rId3"/>
          <a:stretch>
            <a:fillRect/>
          </a:stretch>
        </p:blipFill>
        <p:spPr>
          <a:xfrm>
            <a:off x="6019800" y="1957387"/>
            <a:ext cx="5181600" cy="3857625"/>
          </a:xfrm>
          <a:prstGeom prst="rect">
            <a:avLst/>
          </a:prstGeom>
        </p:spPr>
      </p:pic>
    </p:spTree>
    <p:extLst>
      <p:ext uri="{BB962C8B-B14F-4D97-AF65-F5344CB8AC3E}">
        <p14:creationId xmlns:p14="http://schemas.microsoft.com/office/powerpoint/2010/main" val="140891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j-ea"/>
              </a:rPr>
              <a:t>CNN</a:t>
            </a:r>
            <a:r>
              <a:rPr lang="zh-CN" altLang="en-US" dirty="0">
                <a:latin typeface="+mj-ea"/>
              </a:rPr>
              <a:t>（卷积神经网络）</a:t>
            </a:r>
            <a:endParaRPr lang="en-US" dirty="0"/>
          </a:p>
        </p:txBody>
      </p:sp>
      <p:sp>
        <p:nvSpPr>
          <p:cNvPr id="3" name="Content Placeholder 2"/>
          <p:cNvSpPr>
            <a:spLocks noGrp="1"/>
          </p:cNvSpPr>
          <p:nvPr>
            <p:ph idx="1"/>
          </p:nvPr>
        </p:nvSpPr>
        <p:spPr/>
        <p:txBody>
          <a:bodyPr/>
          <a:lstStyle/>
          <a:p>
            <a:r>
              <a:rPr lang="zh-CN" altLang="en-US" dirty="0"/>
              <a:t>主要部分是卷积层，用于检测图像像素中的重要特征</a:t>
            </a:r>
            <a:r>
              <a:rPr lang="zh-CN" altLang="en-US" dirty="0" smtClean="0"/>
              <a:t>。</a:t>
            </a:r>
            <a:endParaRPr lang="en-US" altLang="zh-CN" dirty="0" smtClean="0"/>
          </a:p>
          <a:p>
            <a:r>
              <a:rPr lang="zh-CN" altLang="en-US" dirty="0"/>
              <a:t>较深的层（更接近输入的层）将学习检测诸如</a:t>
            </a:r>
            <a:r>
              <a:rPr lang="zh-CN" altLang="en-US" b="1" dirty="0"/>
              <a:t>边缘和颜色渐变 </a:t>
            </a:r>
            <a:r>
              <a:rPr lang="zh-CN" altLang="en-US" dirty="0"/>
              <a:t>之类的简单特征，而较高的层则将简单特征组合成复杂一些的特征</a:t>
            </a:r>
            <a:r>
              <a:rPr lang="zh-CN" altLang="en-US" dirty="0" smtClean="0"/>
              <a:t>。</a:t>
            </a:r>
            <a:endParaRPr lang="en-US" altLang="zh-CN" dirty="0" smtClean="0"/>
          </a:p>
          <a:p>
            <a:r>
              <a:rPr lang="zh-CN" altLang="en-US" dirty="0"/>
              <a:t>最后，网络顶部</a:t>
            </a:r>
            <a:r>
              <a:rPr lang="zh-CN" altLang="en-US" dirty="0" smtClean="0"/>
              <a:t>的</a:t>
            </a:r>
            <a:r>
              <a:rPr lang="zh-CN" altLang="en-US" dirty="0"/>
              <a:t>全连接</a:t>
            </a:r>
            <a:r>
              <a:rPr lang="zh-CN" altLang="en-US" dirty="0" smtClean="0"/>
              <a:t>层</a:t>
            </a:r>
            <a:r>
              <a:rPr lang="zh-CN" altLang="en-US" dirty="0"/>
              <a:t>组合高层特征并输出分类预测。</a:t>
            </a:r>
            <a:endParaRPr lang="en-US" dirty="0"/>
          </a:p>
        </p:txBody>
      </p:sp>
      <p:pic>
        <p:nvPicPr>
          <p:cNvPr id="4" name="Picture 3"/>
          <p:cNvPicPr>
            <a:picLocks noChangeAspect="1"/>
          </p:cNvPicPr>
          <p:nvPr/>
        </p:nvPicPr>
        <p:blipFill>
          <a:blip r:embed="rId3"/>
          <a:stretch>
            <a:fillRect/>
          </a:stretch>
        </p:blipFill>
        <p:spPr>
          <a:xfrm>
            <a:off x="838200" y="4139165"/>
            <a:ext cx="9915525" cy="2443163"/>
          </a:xfrm>
          <a:prstGeom prst="rect">
            <a:avLst/>
          </a:prstGeom>
        </p:spPr>
      </p:pic>
    </p:spTree>
    <p:extLst>
      <p:ext uri="{BB962C8B-B14F-4D97-AF65-F5344CB8AC3E}">
        <p14:creationId xmlns:p14="http://schemas.microsoft.com/office/powerpoint/2010/main" val="32088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mj-ea"/>
              </a:rPr>
              <a:t>CNN </a:t>
            </a:r>
            <a:r>
              <a:rPr lang="zh-CN" altLang="en-US" dirty="0" smtClean="0">
                <a:latin typeface="+mj-ea"/>
              </a:rPr>
              <a:t>的缺陷</a:t>
            </a:r>
            <a:endParaRPr lang="en-US" dirty="0">
              <a:latin typeface="+mj-ea"/>
            </a:endParaRPr>
          </a:p>
        </p:txBody>
      </p:sp>
      <p:sp>
        <p:nvSpPr>
          <p:cNvPr id="3" name="Content Placeholder 2"/>
          <p:cNvSpPr>
            <a:spLocks noGrp="1"/>
          </p:cNvSpPr>
          <p:nvPr>
            <p:ph idx="1"/>
          </p:nvPr>
        </p:nvSpPr>
        <p:spPr>
          <a:xfrm>
            <a:off x="838200" y="1825625"/>
            <a:ext cx="3390900" cy="4351338"/>
          </a:xfrm>
        </p:spPr>
        <p:txBody>
          <a:bodyPr/>
          <a:lstStyle/>
          <a:p>
            <a:r>
              <a:rPr lang="zh-CN" altLang="en-US" dirty="0"/>
              <a:t>对于</a:t>
            </a:r>
            <a:r>
              <a:rPr lang="en-US" altLang="zh-CN" dirty="0"/>
              <a:t>CNN</a:t>
            </a:r>
            <a:r>
              <a:rPr lang="zh-CN" altLang="en-US" dirty="0"/>
              <a:t>而言，两张图片是类似的，因为它们包含相似的部</a:t>
            </a:r>
            <a:r>
              <a:rPr lang="zh-CN" altLang="en-US" dirty="0" smtClean="0"/>
              <a:t>件。</a:t>
            </a:r>
            <a:endParaRPr lang="en-US" altLang="zh-CN" dirty="0" smtClean="0"/>
          </a:p>
          <a:p>
            <a:endParaRPr lang="en-US" dirty="0"/>
          </a:p>
          <a:p>
            <a:r>
              <a:rPr lang="zh-CN" altLang="en-US" dirty="0"/>
              <a:t>高层特征将低层特征组合为加权和</a:t>
            </a:r>
            <a:r>
              <a:rPr lang="en-US" altLang="zh-CN" dirty="0"/>
              <a:t>, </a:t>
            </a:r>
            <a:r>
              <a:rPr lang="zh-CN" altLang="en-US" dirty="0"/>
              <a:t>空间上的相对关系</a:t>
            </a:r>
            <a:r>
              <a:rPr lang="zh-CN" altLang="en-US" dirty="0" smtClean="0"/>
              <a:t>被</a:t>
            </a:r>
            <a:r>
              <a:rPr lang="zh-CN" altLang="en-US" dirty="0"/>
              <a:t>忽略。</a:t>
            </a:r>
            <a:endParaRPr lang="en-US" dirty="0"/>
          </a:p>
        </p:txBody>
      </p:sp>
      <p:pic>
        <p:nvPicPr>
          <p:cNvPr id="5" name="Picture 4"/>
          <p:cNvPicPr>
            <a:picLocks noChangeAspect="1"/>
          </p:cNvPicPr>
          <p:nvPr/>
        </p:nvPicPr>
        <p:blipFill>
          <a:blip r:embed="rId3"/>
          <a:stretch>
            <a:fillRect/>
          </a:stretch>
        </p:blipFill>
        <p:spPr>
          <a:xfrm>
            <a:off x="4286250" y="2192110"/>
            <a:ext cx="7067550" cy="3829050"/>
          </a:xfrm>
          <a:prstGeom prst="rect">
            <a:avLst/>
          </a:prstGeom>
        </p:spPr>
      </p:pic>
    </p:spTree>
    <p:extLst>
      <p:ext uri="{BB962C8B-B14F-4D97-AF65-F5344CB8AC3E}">
        <p14:creationId xmlns:p14="http://schemas.microsoft.com/office/powerpoint/2010/main" val="404851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三维重建</a:t>
            </a:r>
            <a:endParaRPr lang="en-US" dirty="0"/>
          </a:p>
        </p:txBody>
      </p:sp>
      <p:sp>
        <p:nvSpPr>
          <p:cNvPr id="3" name="Content Placeholder 2"/>
          <p:cNvSpPr>
            <a:spLocks noGrp="1"/>
          </p:cNvSpPr>
          <p:nvPr>
            <p:ph idx="1"/>
          </p:nvPr>
        </p:nvSpPr>
        <p:spPr/>
        <p:txBody>
          <a:bodyPr/>
          <a:lstStyle/>
          <a:p>
            <a:r>
              <a:rPr lang="zh-CN" altLang="en-US" dirty="0" smtClean="0"/>
              <a:t>计算机图形学把带深度信息的三维模型映射到二维（渲染）。</a:t>
            </a:r>
            <a:endParaRPr lang="en-US" altLang="zh-CN" dirty="0" smtClean="0"/>
          </a:p>
          <a:p>
            <a:r>
              <a:rPr lang="zh-CN" altLang="en-US" dirty="0" smtClean="0"/>
              <a:t>借助双目视觉，人类大脑解析出空间关系。</a:t>
            </a:r>
            <a:endParaRPr lang="en-US" dirty="0"/>
          </a:p>
        </p:txBody>
      </p:sp>
      <p:pic>
        <p:nvPicPr>
          <p:cNvPr id="4" name="Picture 3"/>
          <p:cNvPicPr>
            <a:picLocks noChangeAspect="1"/>
          </p:cNvPicPr>
          <p:nvPr/>
        </p:nvPicPr>
        <p:blipFill>
          <a:blip r:embed="rId3"/>
          <a:stretch>
            <a:fillRect/>
          </a:stretch>
        </p:blipFill>
        <p:spPr>
          <a:xfrm>
            <a:off x="8656971" y="4081362"/>
            <a:ext cx="2867025" cy="2333625"/>
          </a:xfrm>
          <a:prstGeom prst="rect">
            <a:avLst/>
          </a:prstGeom>
        </p:spPr>
      </p:pic>
      <p:pic>
        <p:nvPicPr>
          <p:cNvPr id="5" name="Picture 4"/>
          <p:cNvPicPr>
            <a:picLocks noChangeAspect="1"/>
          </p:cNvPicPr>
          <p:nvPr/>
        </p:nvPicPr>
        <p:blipFill>
          <a:blip r:embed="rId4"/>
          <a:stretch>
            <a:fillRect/>
          </a:stretch>
        </p:blipFill>
        <p:spPr>
          <a:xfrm>
            <a:off x="991452" y="3447169"/>
            <a:ext cx="7247549" cy="3109220"/>
          </a:xfrm>
          <a:prstGeom prst="rect">
            <a:avLst/>
          </a:prstGeom>
        </p:spPr>
      </p:pic>
    </p:spTree>
    <p:extLst>
      <p:ext uri="{BB962C8B-B14F-4D97-AF65-F5344CB8AC3E}">
        <p14:creationId xmlns:p14="http://schemas.microsoft.com/office/powerpoint/2010/main" val="227405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囊原理</a:t>
            </a:r>
            <a:endParaRPr lang="en-US" dirty="0"/>
          </a:p>
        </p:txBody>
      </p:sp>
      <p:sp>
        <p:nvSpPr>
          <p:cNvPr id="3" name="Content Placeholder 2"/>
          <p:cNvSpPr>
            <a:spLocks noGrp="1"/>
          </p:cNvSpPr>
          <p:nvPr>
            <p:ph idx="1"/>
          </p:nvPr>
        </p:nvSpPr>
        <p:spPr/>
        <p:txBody>
          <a:bodyPr/>
          <a:lstStyle/>
          <a:p>
            <a:r>
              <a:rPr lang="zh-CN" altLang="en-US" dirty="0"/>
              <a:t>胶囊引入了一个用于深度学习的新构件，以更好地建模神经网络中内部知识表示的分层关系</a:t>
            </a:r>
            <a:r>
              <a:rPr lang="zh-CN" altLang="en-US" dirty="0" smtClean="0"/>
              <a:t>。</a:t>
            </a:r>
            <a:endParaRPr lang="en-US" altLang="zh-CN" dirty="0" smtClean="0"/>
          </a:p>
          <a:p>
            <a:endParaRPr lang="en-US" altLang="zh-CN" dirty="0" smtClean="0"/>
          </a:p>
        </p:txBody>
      </p:sp>
      <p:pic>
        <p:nvPicPr>
          <p:cNvPr id="4098" name="Picture 2" descr="https://cdn-images-1.medium.com/max/1200/1*uItEGzY1I9NK6hl1u4hPY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2" y="2846261"/>
            <a:ext cx="96678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6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s://cdn-images-1.medium.com/max/2000/1*gkRl9_6LK9ZqNF0ttv2kF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3875783"/>
            <a:ext cx="9525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8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囊的优势</a:t>
            </a:r>
            <a:endParaRPr lang="en-US" dirty="0"/>
          </a:p>
        </p:txBody>
      </p:sp>
      <p:sp>
        <p:nvSpPr>
          <p:cNvPr id="3" name="Content Placeholder 2"/>
          <p:cNvSpPr>
            <a:spLocks noGrp="1"/>
          </p:cNvSpPr>
          <p:nvPr>
            <p:ph idx="1"/>
          </p:nvPr>
        </p:nvSpPr>
        <p:spPr/>
        <p:txBody>
          <a:bodyPr/>
          <a:lstStyle/>
          <a:p>
            <a:endParaRPr lang="en-US" altLang="zh-CN" dirty="0" smtClean="0"/>
          </a:p>
          <a:p>
            <a:pPr marL="514350" indent="-514350">
              <a:buFont typeface="+mj-lt"/>
              <a:buAutoNum type="arabicPeriod"/>
            </a:pPr>
            <a:r>
              <a:rPr lang="zh-CN" altLang="en-US" dirty="0" smtClean="0"/>
              <a:t>辨识同一对象在不</a:t>
            </a:r>
            <a:r>
              <a:rPr lang="zh-CN" altLang="en-US" dirty="0"/>
              <a:t>同拍摄角度、</a:t>
            </a:r>
            <a:r>
              <a:rPr lang="zh-CN" altLang="en-US" dirty="0" smtClean="0"/>
              <a:t>光照条件下的不同照片。</a:t>
            </a:r>
            <a:endParaRPr lang="en-US" altLang="zh-CN" dirty="0" smtClean="0"/>
          </a:p>
          <a:p>
            <a:pPr marL="514350" indent="-514350">
              <a:buFont typeface="+mj-lt"/>
              <a:buAutoNum type="arabicPeriod"/>
            </a:pPr>
            <a:r>
              <a:rPr lang="zh-CN" altLang="en-US" dirty="0" smtClean="0"/>
              <a:t>相</a:t>
            </a:r>
            <a:r>
              <a:rPr lang="zh-CN" altLang="en-US" dirty="0"/>
              <a:t>比</a:t>
            </a:r>
            <a:r>
              <a:rPr lang="en-US" altLang="zh-CN" dirty="0"/>
              <a:t>CNN</a:t>
            </a:r>
            <a:r>
              <a:rPr lang="zh-CN" altLang="en-US" dirty="0"/>
              <a:t>需要的数据，它只需要学习一小部分数据，就能达到最先进的效</a:t>
            </a:r>
            <a:r>
              <a:rPr lang="zh-CN" altLang="en-US" dirty="0" smtClean="0"/>
              <a:t>果。</a:t>
            </a:r>
            <a:endParaRPr lang="en-US" altLang="zh-CN" dirty="0" smtClean="0"/>
          </a:p>
          <a:p>
            <a:pPr marL="514350" indent="-514350">
              <a:buFont typeface="+mj-lt"/>
              <a:buAutoNum type="arabicPeriod"/>
            </a:pPr>
            <a:endParaRPr lang="en-US" dirty="0"/>
          </a:p>
          <a:p>
            <a:pPr marL="0" indent="0">
              <a:buNone/>
            </a:pPr>
            <a:r>
              <a:rPr lang="en-US" altLang="zh-CN" dirty="0"/>
              <a:t>Hinton</a:t>
            </a:r>
            <a:r>
              <a:rPr lang="zh-CN" altLang="en-US" dirty="0"/>
              <a:t>和他的团队提出了一种训练这种胶囊组成的网络的方法，并在一个简单的数据集上成功完成训练，达到了最先进的效果。这是非常鼓舞人心的。</a:t>
            </a:r>
            <a:endParaRPr lang="en-US" dirty="0"/>
          </a:p>
          <a:p>
            <a:pPr marL="0" indent="0">
              <a:buNone/>
            </a:pPr>
            <a:endParaRPr lang="en-US" dirty="0"/>
          </a:p>
        </p:txBody>
      </p:sp>
      <p:pic>
        <p:nvPicPr>
          <p:cNvPr id="3076" name="Picture 4" descr="https://cdn-images-1.medium.com/max/1000/1*8h3mQH4jAjcJF00CPdzP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450" y="241116"/>
            <a:ext cx="3943350" cy="184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2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29020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800</Words>
  <Application>Microsoft Office PowerPoint</Application>
  <PresentationFormat>Widescreen</PresentationFormat>
  <Paragraphs>47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等线</vt:lpstr>
      <vt:lpstr>等线 Light</vt:lpstr>
      <vt:lpstr>Arial</vt:lpstr>
      <vt:lpstr>Calibri</vt:lpstr>
      <vt:lpstr>Calibri Light</vt:lpstr>
      <vt:lpstr>Office Theme</vt:lpstr>
      <vt:lpstr>CapsNet</vt:lpstr>
      <vt:lpstr>介绍</vt:lpstr>
      <vt:lpstr>CNN（卷积神经网络）</vt:lpstr>
      <vt:lpstr>CNN 的缺陷</vt:lpstr>
      <vt:lpstr>三维重建</vt:lpstr>
      <vt:lpstr>胶囊原理</vt:lpstr>
      <vt:lpstr>PowerPoint Presentation</vt:lpstr>
      <vt:lpstr>胶囊的优势</vt:lpstr>
      <vt:lpstr>DEMO</vt:lpstr>
      <vt:lpstr>参考文献</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CapsNet</dc:title>
  <dc:creator>Yang Liu</dc:creator>
  <cp:lastModifiedBy>Yang Liu</cp:lastModifiedBy>
  <cp:revision>29</cp:revision>
  <dcterms:created xsi:type="dcterms:W3CDTF">2017-12-22T04:32:10Z</dcterms:created>
  <dcterms:modified xsi:type="dcterms:W3CDTF">2017-12-22T08:49:31Z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foamliu@microsoft.com</vt:lpwstr>
  </property>
  <property fmtid="{D5CDD505-2E9C-101B-9397-08002B2CF9AE}" pid="5" name="MSIP_Label_f42aa342-8706-4288-bd11-ebb85995028c_SetDate">
    <vt:lpwstr>2017-12-22T04:32:18.1975893Z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