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2" r:id="rId5"/>
    <p:sldId id="278" r:id="rId6"/>
    <p:sldId id="274" r:id="rId7"/>
    <p:sldId id="273" r:id="rId8"/>
    <p:sldId id="277" r:id="rId9"/>
    <p:sldId id="276" r:id="rId10"/>
    <p:sldId id="279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杨" initials="刘杨" lastIdx="1" clrIdx="0">
    <p:extLst>
      <p:ext uri="{19B8F6BF-5375-455C-9EA6-DF929625EA0E}">
        <p15:presenceInfo xmlns:p15="http://schemas.microsoft.com/office/powerpoint/2012/main" userId="4783ba04ab965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1" autoAdjust="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ED30-8239-412D-940B-F135F2F89A6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35CAE-11BD-4F46-83ED-24C4DEF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A6%AC%E5%8F%AF%E5%A4%AB%E6%B1%BA%E7%AD%96%E9%81%8E%E7%A8%8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2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want to learn a policy (what’s the solution?)</a:t>
            </a:r>
          </a:p>
          <a:p>
            <a:r>
              <a:rPr lang="en-US" altLang="en-US" dirty="0"/>
              <a:t>can we learn it using (un)supervised learning? why not?</a:t>
            </a:r>
          </a:p>
          <a:p>
            <a:r>
              <a:rPr lang="en-US" altLang="en-US" dirty="0"/>
              <a:t>so how do we learn it? any ideas?</a:t>
            </a:r>
          </a:p>
          <a:p>
            <a:r>
              <a:rPr lang="en-US" altLang="en-US" dirty="0"/>
              <a:t>let the robot explore the environment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8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8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环境通常被规范为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馬可夫決策過程"/>
              </a:rPr>
              <a:t>马可夫决策过程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OpenAI</a:t>
            </a:r>
            <a:r>
              <a:rPr lang="zh-CN" altLang="en-US" dirty="0"/>
              <a:t>对机器学习世界的一个主要贡献是开发了</a:t>
            </a:r>
            <a:r>
              <a:rPr lang="en-US" altLang="zh-CN" dirty="0"/>
              <a:t>Gym</a:t>
            </a:r>
            <a:r>
              <a:rPr lang="zh-CN" altLang="en-US" dirty="0"/>
              <a:t>和</a:t>
            </a:r>
            <a:r>
              <a:rPr lang="en-US" altLang="zh-CN" dirty="0"/>
              <a:t>Universe</a:t>
            </a:r>
            <a:r>
              <a:rPr lang="zh-CN" altLang="en-US" dirty="0"/>
              <a:t>软件平台。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编写，它有很多的环境，比如机器人模拟或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游戏。它还提供了一个在线排行榜，供人们比较结果和代码。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l-G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学习速率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rate），</a:t>
            </a:r>
            <a:r>
              <a:rPr lang="el-G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折扣因子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factor）。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学习速率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越大，保留之前训练的效果就越少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。折扣因子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越大，所起到的作用就越大。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在对状态进行更新时，会考虑到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眼前利益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记忆中的利益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dirty="0">
                <a:latin typeface="Britannic Bold" panose="020B0903060703020204" pitchFamily="34" charset="0"/>
              </a:rPr>
              <a:t>max(Q(</a:t>
            </a:r>
            <a:r>
              <a:rPr lang="en-US" dirty="0" err="1">
                <a:latin typeface="Britannic Bold" panose="020B0903060703020204" pitchFamily="34" charset="0"/>
              </a:rPr>
              <a:t>s’,a</a:t>
            </a:r>
            <a:r>
              <a:rPr lang="en-US" dirty="0">
                <a:latin typeface="Britannic Bold" panose="020B0903060703020204" pitchFamily="34" charset="0"/>
              </a:rPr>
              <a:t>’))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指记忆里下一个状态的动作中效用值的最大值。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自适应动态规划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235B-803E-4CD8-A989-12FDDCAFA9E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BA%E5%8C%96%E5%AD%A6%E4%B9%A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stehit.com/blog/google-deepmind-alphago-how-it-work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envs/FrozenLake-v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n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28" y="1025957"/>
            <a:ext cx="95250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328" y="1122363"/>
            <a:ext cx="9144000" cy="2387600"/>
          </a:xfrm>
        </p:spPr>
        <p:txBody>
          <a:bodyPr/>
          <a:lstStyle/>
          <a:p>
            <a:r>
              <a:rPr lang="en-US" sz="8000" dirty="0">
                <a:latin typeface="Britannic Bold" panose="020B0903060703020204" pitchFamily="34" charset="0"/>
              </a:rPr>
              <a:t>R</a:t>
            </a:r>
            <a:r>
              <a:rPr lang="en-US" altLang="zh-CN" sz="8000" dirty="0">
                <a:latin typeface="Britannic Bold" panose="020B0903060703020204" pitchFamily="34" charset="0"/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inforcement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强化学习初探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2017/11/09</a:t>
            </a: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https://github.com/foamliu/deep_learning/tree/master/rl</a:t>
            </a:r>
          </a:p>
          <a:p>
            <a:r>
              <a:rPr lang="en-US" dirty="0">
                <a:hlinkClick r:id="rId3"/>
              </a:rPr>
              <a:t>https://gogameguru.com/i/2016/03/deepmind-mastering-go.pdf</a:t>
            </a:r>
          </a:p>
          <a:p>
            <a:r>
              <a:rPr lang="en-US" dirty="0">
                <a:hlinkClick r:id="rId3"/>
              </a:rPr>
              <a:t>https://machinelearnings.co/understanding-alphago-948607845bb1</a:t>
            </a:r>
          </a:p>
          <a:p>
            <a:r>
              <a:rPr lang="en-US" dirty="0">
                <a:hlinkClick r:id="rId3"/>
              </a:rPr>
              <a:t>https://www.tastehit.com/blog/google-deepmind-alphago-how-it-works/</a:t>
            </a:r>
          </a:p>
          <a:p>
            <a:r>
              <a:rPr lang="en-US" dirty="0">
                <a:hlinkClick r:id="rId3"/>
              </a:rPr>
              <a:t>https://medium.com/emergent-future/simple-reinforcement-learning-with-tensorflow-part-0-q-learning-with-tables-and-neural-networks-d195264329d0</a:t>
            </a:r>
          </a:p>
          <a:p>
            <a:r>
              <a:rPr lang="en-US" dirty="0">
                <a:hlinkClick r:id="rId3"/>
              </a:rPr>
              <a:t>https://zh.wikipedia.org/wiki/%E5%BC%BA%E5%8C%96%E5%AD%A6%E4%B9%A0</a:t>
            </a:r>
            <a:endParaRPr lang="en-US" dirty="0"/>
          </a:p>
          <a:p>
            <a:r>
              <a:rPr lang="en-US" dirty="0">
                <a:hlinkClick r:id="rId4"/>
              </a:rPr>
              <a:t>https://www.tastehit.com/blog/google-deepmind-alphago-how-it-works/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"/>
            <a:ext cx="10515600" cy="1325563"/>
          </a:xfrm>
        </p:spPr>
        <p:txBody>
          <a:bodyPr/>
          <a:lstStyle/>
          <a:p>
            <a:r>
              <a:rPr lang="sk-SK" altLang="en-US" dirty="0"/>
              <a:t>Robot in a room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67074"/>
              </p:ext>
            </p:extLst>
          </p:nvPr>
        </p:nvGraphicFramePr>
        <p:xfrm>
          <a:off x="468313" y="14128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1172516522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539140097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33336542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709483480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69338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8783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827491"/>
                  </a:ext>
                </a:extLst>
              </a:tr>
            </a:tbl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 b="1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RIGHT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reward +1 at [4,3], -1 at [4,2]</a:t>
            </a:r>
          </a:p>
          <a:p>
            <a:r>
              <a:rPr lang="en-US" altLang="en-US"/>
              <a:t>reward -0.04 for each step</a:t>
            </a:r>
          </a:p>
          <a:p>
            <a:endParaRPr lang="en-US" altLang="en-US"/>
          </a:p>
          <a:p>
            <a:r>
              <a:rPr lang="en-US" altLang="en-US"/>
              <a:t>what’s the strategy to achieve max reward?</a:t>
            </a:r>
          </a:p>
          <a:p>
            <a:r>
              <a:rPr lang="en-US" altLang="en-US"/>
              <a:t>what if the actions were deterministic?</a:t>
            </a:r>
          </a:p>
        </p:txBody>
      </p:sp>
    </p:spTree>
    <p:extLst>
      <p:ext uri="{BB962C8B-B14F-4D97-AF65-F5344CB8AC3E}">
        <p14:creationId xmlns:p14="http://schemas.microsoft.com/office/powerpoint/2010/main" val="277496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"/>
            <a:ext cx="10515600" cy="1325563"/>
          </a:xfrm>
        </p:spPr>
        <p:txBody>
          <a:bodyPr/>
          <a:lstStyle/>
          <a:p>
            <a:r>
              <a:rPr lang="sk-SK" altLang="en-US" dirty="0"/>
              <a:t>Robot in a room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47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312614348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17741307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92586022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28814634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98478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0098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96412"/>
                  </a:ext>
                </a:extLst>
              </a:tr>
            </a:tbl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b="1" dirty="0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dirty="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dirty="0">
                <a:solidFill>
                  <a:srgbClr val="0066FF"/>
                </a:solidFill>
                <a:latin typeface="Trebuchet MS" panose="020B0603020202020204" pitchFamily="34" charset="0"/>
              </a:rPr>
              <a:t>reward +1 at [4,3], -1 at [4,2]</a:t>
            </a:r>
          </a:p>
          <a:p>
            <a:r>
              <a:rPr lang="en-US" altLang="en-US" dirty="0">
                <a:solidFill>
                  <a:srgbClr val="0066FF"/>
                </a:solidFill>
                <a:latin typeface="Trebuchet MS" panose="020B0603020202020204" pitchFamily="34" charset="0"/>
              </a:rPr>
              <a:t>reward -0.04 for each step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states</a:t>
            </a:r>
          </a:p>
          <a:p>
            <a:r>
              <a:rPr lang="en-US" altLang="en-US"/>
              <a:t>actions</a:t>
            </a:r>
          </a:p>
          <a:p>
            <a:r>
              <a:rPr lang="en-US" altLang="en-US"/>
              <a:t>rewards</a:t>
            </a:r>
          </a:p>
          <a:p>
            <a:pPr lvl="1"/>
            <a:endParaRPr lang="en-US" altLang="en-US"/>
          </a:p>
          <a:p>
            <a:r>
              <a:rPr lang="en-US" altLang="en-US"/>
              <a:t>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112210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1"/>
            <a:ext cx="10515600" cy="1325563"/>
          </a:xfrm>
        </p:spPr>
        <p:txBody>
          <a:bodyPr/>
          <a:lstStyle/>
          <a:p>
            <a:r>
              <a:rPr lang="en-US" altLang="en-US" dirty="0"/>
              <a:t>Is this a solution?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78456"/>
              </p:ext>
            </p:extLst>
          </p:nvPr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4288361595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23778099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55123757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400354926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399319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22543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18143"/>
                  </a:ext>
                </a:extLst>
              </a:tr>
            </a:tbl>
          </a:graphicData>
        </a:graphic>
      </p:graphicFrame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03263" y="1843088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71550" y="338296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1744663" y="1836738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V="1">
            <a:off x="2771775" y="1836738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V="1">
            <a:off x="971550" y="24479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5"/>
          <p:cNvSpPr txBox="1">
            <a:spLocks noChangeArrowheads="1"/>
          </p:cNvSpPr>
          <p:nvPr/>
        </p:nvSpPr>
        <p:spPr>
          <a:xfrm>
            <a:off x="457200" y="1219200"/>
            <a:ext cx="8229600" cy="5638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only if actions deterministic</a:t>
            </a:r>
          </a:p>
          <a:p>
            <a:pPr lvl="1"/>
            <a:r>
              <a:rPr lang="en-US" altLang="en-US"/>
              <a:t>not in this case (actions are stochastic)</a:t>
            </a:r>
          </a:p>
          <a:p>
            <a:pPr lvl="1"/>
            <a:endParaRPr lang="en-US" altLang="en-US"/>
          </a:p>
          <a:p>
            <a:r>
              <a:rPr lang="en-US" altLang="en-US"/>
              <a:t>solution/policy</a:t>
            </a:r>
          </a:p>
          <a:p>
            <a:pPr lvl="1"/>
            <a:r>
              <a:rPr lang="en-US" altLang="en-US"/>
              <a:t>mapping from each state to an action</a:t>
            </a:r>
          </a:p>
        </p:txBody>
      </p:sp>
    </p:spTree>
    <p:extLst>
      <p:ext uri="{BB962C8B-B14F-4D97-AF65-F5344CB8AC3E}">
        <p14:creationId xmlns:p14="http://schemas.microsoft.com/office/powerpoint/2010/main" val="334631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4"/>
            <a:ext cx="10515600" cy="1325563"/>
          </a:xfrm>
        </p:spPr>
        <p:txBody>
          <a:bodyPr/>
          <a:lstStyle/>
          <a:p>
            <a:r>
              <a:rPr lang="en-US" altLang="en-US" dirty="0"/>
              <a:t>Optimal policy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46157936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50478900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403107326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1932153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50855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96148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531273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-2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3523679048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527101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13748192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782627913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219452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15976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542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V="1">
            <a:off x="173513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 flipV="1">
            <a:off x="276225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 flipV="1">
            <a:off x="2771775" y="274002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flipV="1">
            <a:off x="4067175" y="338613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 flipV="1">
            <a:off x="714375" y="36830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88671613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07093531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68456237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37196824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24713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68098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452997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V="1">
            <a:off x="3038475" y="339090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flipV="1">
            <a:off x="1752600" y="36576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4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-0.04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187365093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15867217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258399926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135770500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508887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730017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54437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7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-0.01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1444934830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39139211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41733905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672562785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70881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9765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865687"/>
                  </a:ext>
                </a:extLst>
              </a:tr>
            </a:tbl>
          </a:graphicData>
        </a:graphic>
      </p:graphicFrame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H="1" flipV="1">
            <a:off x="2724150" y="27432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rot="16200000" flipH="1" flipV="1">
            <a:off x="3767931" y="3675857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3" y="0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+0.01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424988890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20268404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41883902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97492157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460017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83215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114432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H="1" flipV="1">
            <a:off x="276225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>
            <a:off x="4067175" y="338613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 flipV="1">
            <a:off x="2771775" y="274002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 flipV="1">
            <a:off x="2771775" y="18478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185737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971550" y="158750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971550" y="252095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 flipV="1">
            <a:off x="68262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有监督学习</a:t>
            </a:r>
            <a:endParaRPr lang="en-US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分类、回归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无监督学习</a:t>
            </a:r>
            <a:endParaRPr lang="en-US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聚类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增强学习</a:t>
            </a:r>
            <a:endParaRPr lang="en-US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从环境交互中学习</a:t>
            </a:r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36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  <a:r>
              <a:rPr lang="en-US" altLang="zh-CN" dirty="0"/>
              <a:t>(RL)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研究机器人如何从成功与失败、回报与惩罚中进行学习。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强化学习的强大能来源于两个方面：使用样本来优化行为，使用函数近似来描述复杂的环境。它们使得强化学习可以使用在以下的复杂环境中：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模型的环境未知，且解析解不存在；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仅仅给出环境的模拟模型（模拟优化方法的问题）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从环境中获取信息的唯一办法是和它互动。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2" descr="image3-5f8cbb1fb6fb9132fef76b13b8687b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67" y="463263"/>
            <a:ext cx="3076962" cy="11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16"/>
            <a:ext cx="10515600" cy="1325563"/>
          </a:xfrm>
        </p:spPr>
        <p:txBody>
          <a:bodyPr/>
          <a:lstStyle/>
          <a:p>
            <a:r>
              <a:rPr lang="zh-CN" altLang="en-US" dirty="0"/>
              <a:t>马尔可夫决策过程</a:t>
            </a:r>
            <a:r>
              <a:rPr lang="en-US" altLang="en-US" dirty="0"/>
              <a:t>(MDP)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281" y="106238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ea"/>
                <a:ea typeface="+mj-ea"/>
              </a:rPr>
              <a:t>环境状态的集合 </a:t>
            </a:r>
            <a:r>
              <a:rPr lang="en-US" altLang="en-US" dirty="0">
                <a:latin typeface="+mj-ea"/>
                <a:ea typeface="+mj-ea"/>
              </a:rPr>
              <a:t>S, </a:t>
            </a:r>
            <a:r>
              <a:rPr lang="zh-CN" altLang="en-US" dirty="0">
                <a:latin typeface="+mj-ea"/>
                <a:ea typeface="+mj-ea"/>
              </a:rPr>
              <a:t>动作的集合 </a:t>
            </a:r>
            <a:r>
              <a:rPr lang="en-US" altLang="en-US" dirty="0">
                <a:latin typeface="+mj-ea"/>
                <a:ea typeface="+mj-ea"/>
              </a:rPr>
              <a:t>A, </a:t>
            </a:r>
            <a:r>
              <a:rPr lang="zh-CN" altLang="en-US" dirty="0">
                <a:latin typeface="+mj-ea"/>
                <a:ea typeface="+mj-ea"/>
              </a:rPr>
              <a:t>初始状态 </a:t>
            </a:r>
            <a:r>
              <a:rPr lang="en-US" altLang="en-US" dirty="0">
                <a:latin typeface="+mj-ea"/>
                <a:ea typeface="+mj-ea"/>
              </a:rPr>
              <a:t>S</a:t>
            </a:r>
            <a:r>
              <a:rPr lang="en-US" altLang="en-US" baseline="-25000" dirty="0">
                <a:latin typeface="+mj-ea"/>
                <a:ea typeface="+mj-ea"/>
              </a:rPr>
              <a:t>0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在状态之间转换的规则 </a:t>
            </a:r>
            <a:r>
              <a:rPr lang="en-US" altLang="en-US" dirty="0">
                <a:latin typeface="+mj-ea"/>
                <a:ea typeface="+mj-ea"/>
              </a:rPr>
              <a:t>P(</a:t>
            </a:r>
            <a:r>
              <a:rPr lang="en-US" altLang="en-US" dirty="0" err="1">
                <a:latin typeface="+mj-ea"/>
                <a:ea typeface="+mj-ea"/>
              </a:rPr>
              <a:t>s,a,s</a:t>
            </a:r>
            <a:r>
              <a:rPr lang="en-US" altLang="en-US" dirty="0">
                <a:latin typeface="+mj-ea"/>
                <a:ea typeface="+mj-ea"/>
              </a:rPr>
              <a:t>’)</a:t>
            </a:r>
          </a:p>
          <a:p>
            <a:pPr lvl="1"/>
            <a:r>
              <a:rPr lang="en-US" altLang="en-US" dirty="0">
                <a:latin typeface="+mj-ea"/>
                <a:ea typeface="+mj-ea"/>
              </a:rPr>
              <a:t>P( [1,1], up, [1,2] ) = 0.8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规定转换后“即时奖励”的规则 </a:t>
            </a:r>
            <a:r>
              <a:rPr lang="en-US" altLang="en-US" dirty="0">
                <a:latin typeface="+mj-ea"/>
                <a:ea typeface="+mj-ea"/>
              </a:rPr>
              <a:t>r(s)</a:t>
            </a:r>
          </a:p>
          <a:p>
            <a:pPr lvl="1"/>
            <a:r>
              <a:rPr lang="en-US" altLang="en-US" dirty="0">
                <a:latin typeface="+mj-ea"/>
                <a:ea typeface="+mj-ea"/>
              </a:rPr>
              <a:t>r( [4,3] ) = +1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目标</a:t>
            </a:r>
            <a:r>
              <a:rPr lang="en-US" altLang="en-US" dirty="0">
                <a:latin typeface="+mj-ea"/>
                <a:ea typeface="+mj-ea"/>
              </a:rPr>
              <a:t>: </a:t>
            </a:r>
            <a:r>
              <a:rPr lang="zh-CN" altLang="en-US" dirty="0">
                <a:latin typeface="+mj-ea"/>
                <a:ea typeface="+mj-ea"/>
              </a:rPr>
              <a:t>取得最大化的预期利益。</a:t>
            </a:r>
            <a:endParaRPr lang="en-US" altLang="en-US" dirty="0">
              <a:latin typeface="+mj-ea"/>
              <a:ea typeface="+mj-ea"/>
            </a:endParaRPr>
          </a:p>
          <a:p>
            <a:pPr lvl="2"/>
            <a:endParaRPr lang="en-US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策略</a:t>
            </a:r>
            <a:r>
              <a:rPr lang="en-US" altLang="en-US" dirty="0">
                <a:latin typeface="+mj-ea"/>
                <a:ea typeface="+mj-ea"/>
              </a:rPr>
              <a:t>: </a:t>
            </a:r>
            <a:r>
              <a:rPr lang="zh-CN" altLang="en-US" dirty="0">
                <a:latin typeface="+mj-ea"/>
                <a:ea typeface="+mj-ea"/>
              </a:rPr>
              <a:t>状态到动作的映射 </a:t>
            </a:r>
            <a:r>
              <a:rPr lang="en-US" altLang="en-US" dirty="0">
                <a:latin typeface="+mj-ea"/>
                <a:ea typeface="+mj-ea"/>
              </a:rPr>
              <a:t>S to A</a:t>
            </a:r>
          </a:p>
          <a:p>
            <a:pPr lvl="1"/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>
                <a:latin typeface="+mj-ea"/>
                <a:ea typeface="+mj-ea"/>
                <a:sym typeface="Symbol" panose="05050102010706020507" pitchFamily="18" charset="2"/>
              </a:rPr>
              <a:t></a:t>
            </a:r>
            <a:r>
              <a:rPr lang="en-US" altLang="en-US" dirty="0">
                <a:latin typeface="+mj-ea"/>
                <a:ea typeface="+mj-ea"/>
              </a:rPr>
              <a:t>(s) or </a:t>
            </a:r>
            <a:r>
              <a:rPr lang="en-US" altLang="en-US" dirty="0">
                <a:latin typeface="+mj-ea"/>
                <a:ea typeface="+mj-ea"/>
                <a:sym typeface="Symbol" panose="05050102010706020507" pitchFamily="18" charset="2"/>
              </a:rPr>
              <a:t></a:t>
            </a:r>
            <a:r>
              <a:rPr lang="en-US" altLang="en-US" dirty="0">
                <a:latin typeface="+mj-ea"/>
                <a:ea typeface="+mj-ea"/>
              </a:rPr>
              <a:t>(</a:t>
            </a:r>
            <a:r>
              <a:rPr lang="en-US" altLang="en-US" dirty="0" err="1">
                <a:latin typeface="+mj-ea"/>
                <a:ea typeface="+mj-ea"/>
              </a:rPr>
              <a:t>s,a</a:t>
            </a:r>
            <a:r>
              <a:rPr lang="en-US" altLang="en-US" dirty="0">
                <a:latin typeface="+mj-ea"/>
                <a:ea typeface="+mj-ea"/>
              </a:rPr>
              <a:t>) (deterministic vs. stochastic)</a:t>
            </a:r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86800" y="3210268"/>
            <a:ext cx="1295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1600" y="3972268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7" name="AutoShape 6"/>
          <p:cNvCxnSpPr>
            <a:cxnSpLocks noChangeShapeType="1"/>
            <a:stCxn id="6" idx="3"/>
            <a:endCxn id="5" idx="3"/>
          </p:cNvCxnSpPr>
          <p:nvPr/>
        </p:nvCxnSpPr>
        <p:spPr bwMode="auto">
          <a:xfrm flipV="1">
            <a:off x="9677400" y="3400768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7"/>
          <p:cNvCxnSpPr>
            <a:cxnSpLocks noChangeShapeType="1"/>
            <a:stCxn id="5" idx="1"/>
            <a:endCxn id="6" idx="1"/>
          </p:cNvCxnSpPr>
          <p:nvPr/>
        </p:nvCxnSpPr>
        <p:spPr bwMode="auto">
          <a:xfrm rot="10800000" flipH="1" flipV="1">
            <a:off x="8686800" y="3400768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347325" y="3651593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32662" y="3591268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189175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OpenAI</a:t>
            </a:r>
            <a:r>
              <a:rPr lang="en-US" altLang="zh-CN" dirty="0"/>
              <a:t> 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ea"/>
                <a:ea typeface="+mj-ea"/>
              </a:rPr>
              <a:t>OpenAI</a:t>
            </a:r>
            <a:r>
              <a:rPr lang="zh-CN" altLang="en-US" dirty="0">
                <a:latin typeface="+mj-ea"/>
                <a:ea typeface="+mj-ea"/>
              </a:rPr>
              <a:t>成立于</a:t>
            </a:r>
            <a:r>
              <a:rPr lang="en-US" altLang="zh-CN" dirty="0">
                <a:latin typeface="+mj-ea"/>
                <a:ea typeface="+mj-ea"/>
              </a:rPr>
              <a:t>2015</a:t>
            </a:r>
            <a:r>
              <a:rPr lang="zh-CN" altLang="en-US" dirty="0">
                <a:latin typeface="+mj-ea"/>
                <a:ea typeface="+mj-ea"/>
              </a:rPr>
              <a:t>年底，目标是“建立安全的人工通用智能</a:t>
            </a:r>
            <a:r>
              <a:rPr lang="en-US" altLang="zh-CN" dirty="0">
                <a:latin typeface="+mj-ea"/>
                <a:ea typeface="+mj-ea"/>
              </a:rPr>
              <a:t>(AGI)</a:t>
            </a:r>
            <a:r>
              <a:rPr lang="zh-CN" altLang="en-US" dirty="0">
                <a:latin typeface="+mj-ea"/>
                <a:ea typeface="+mj-ea"/>
              </a:rPr>
              <a:t>，并确保其惠及大众”。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Gym</a:t>
            </a:r>
            <a:r>
              <a:rPr lang="zh-CN" altLang="en-US" dirty="0">
                <a:latin typeface="+mj-ea"/>
                <a:ea typeface="+mj-ea"/>
              </a:rPr>
              <a:t>是为测试和开发</a:t>
            </a:r>
            <a:r>
              <a:rPr lang="en-US" altLang="zh-CN" dirty="0">
                <a:latin typeface="+mj-ea"/>
                <a:ea typeface="+mj-ea"/>
              </a:rPr>
              <a:t>RL</a:t>
            </a:r>
            <a:r>
              <a:rPr lang="zh-CN" altLang="en-US" dirty="0">
                <a:latin typeface="+mj-ea"/>
                <a:ea typeface="+mj-ea"/>
              </a:rPr>
              <a:t>算法而设计的环境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任务的集合。它让用户不必再创建复杂的环境。</a:t>
            </a:r>
            <a:endParaRPr lang="en-US" altLang="zh-CN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r>
              <a:rPr lang="en-US" dirty="0">
                <a:latin typeface="+mj-ea"/>
                <a:ea typeface="+mj-ea"/>
              </a:rPr>
              <a:t>FrozenLake-v0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@</a:t>
            </a:r>
            <a:r>
              <a:rPr lang="en-US" altLang="zh-CN" dirty="0">
                <a:latin typeface="+mj-ea"/>
                <a:ea typeface="+mj-ea"/>
                <a:hlinkClick r:id="rId3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42387" y="365125"/>
            <a:ext cx="12954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47187" y="1127125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6" name="AutoShape 6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9932987" y="555625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7"/>
          <p:cNvCxnSpPr>
            <a:cxnSpLocks noChangeShapeType="1"/>
            <a:stCxn id="4" idx="1"/>
            <a:endCxn id="5" idx="1"/>
          </p:cNvCxnSpPr>
          <p:nvPr/>
        </p:nvCxnSpPr>
        <p:spPr bwMode="auto">
          <a:xfrm rot="10800000" flipH="1" flipV="1">
            <a:off x="8942387" y="555625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602912" y="806450"/>
            <a:ext cx="750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88250" y="746125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83915" y="4328598"/>
          <a:ext cx="2942049" cy="2380256"/>
        </p:xfrm>
        <a:graphic>
          <a:graphicData uri="http://schemas.openxmlformats.org/drawingml/2006/table">
            <a:tbl>
              <a:tblPr/>
              <a:tblGrid>
                <a:gridCol w="735228">
                  <a:extLst>
                    <a:ext uri="{9D8B030D-6E8A-4147-A177-3AD203B41FA5}">
                      <a16:colId xmlns:a16="http://schemas.microsoft.com/office/drawing/2014/main" val="3793001963"/>
                    </a:ext>
                  </a:extLst>
                </a:gridCol>
                <a:gridCol w="736365">
                  <a:extLst>
                    <a:ext uri="{9D8B030D-6E8A-4147-A177-3AD203B41FA5}">
                      <a16:colId xmlns:a16="http://schemas.microsoft.com/office/drawing/2014/main" val="3073942246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1538606269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3615037846"/>
                    </a:ext>
                  </a:extLst>
                </a:gridCol>
              </a:tblGrid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52425"/>
                  </a:ext>
                </a:extLst>
              </a:tr>
              <a:tr h="59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31532"/>
                  </a:ext>
                </a:extLst>
              </a:tr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4141"/>
                  </a:ext>
                </a:extLst>
              </a:tr>
              <a:tr h="59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096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23582" y="4328598"/>
          <a:ext cx="2942049" cy="2380256"/>
        </p:xfrm>
        <a:graphic>
          <a:graphicData uri="http://schemas.openxmlformats.org/drawingml/2006/table">
            <a:tbl>
              <a:tblPr/>
              <a:tblGrid>
                <a:gridCol w="735228">
                  <a:extLst>
                    <a:ext uri="{9D8B030D-6E8A-4147-A177-3AD203B41FA5}">
                      <a16:colId xmlns:a16="http://schemas.microsoft.com/office/drawing/2014/main" val="3793001963"/>
                    </a:ext>
                  </a:extLst>
                </a:gridCol>
                <a:gridCol w="736365">
                  <a:extLst>
                    <a:ext uri="{9D8B030D-6E8A-4147-A177-3AD203B41FA5}">
                      <a16:colId xmlns:a16="http://schemas.microsoft.com/office/drawing/2014/main" val="3073942246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1538606269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3615037846"/>
                    </a:ext>
                  </a:extLst>
                </a:gridCol>
              </a:tblGrid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52425"/>
                  </a:ext>
                </a:extLst>
              </a:tr>
              <a:tr h="59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31532"/>
                  </a:ext>
                </a:extLst>
              </a:tr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4141"/>
                  </a:ext>
                </a:extLst>
              </a:tr>
              <a:tr h="59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096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55960" y="4716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84096" y="4716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12232" y="4716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23257" y="4716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7628" y="5293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5764" y="5293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03900" y="5293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4925" y="5293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47628" y="58697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75764" y="58697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03900" y="58697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14925" y="58697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39296" y="64462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67432" y="64462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568" y="64462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6593" y="644621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 flipV="1">
            <a:off x="10224957" y="5367304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1099506" y="5767812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11361693" y="5386354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11084237" y="4509145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07776" y="576781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466776" y="513738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107776" y="47407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57014" y="51169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274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42" y="400050"/>
            <a:ext cx="1990725" cy="129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</a:t>
            </a:r>
            <a:r>
              <a:rPr lang="zh-CN" altLang="en-US" dirty="0"/>
              <a:t>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Britannic Bold" panose="020B0903060703020204" pitchFamily="34" charset="0"/>
                <a:ea typeface="+mj-ea"/>
              </a:rPr>
              <a:t>Q</a:t>
            </a:r>
            <a:r>
              <a:rPr lang="en-US" sz="3600" dirty="0">
                <a:latin typeface="Britannic Bold" panose="020B0903060703020204" pitchFamily="34" charset="0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为效用函数（</a:t>
            </a:r>
            <a:r>
              <a:rPr lang="en-US" dirty="0">
                <a:ea typeface="+mj-ea"/>
              </a:rPr>
              <a:t>utility function</a:t>
            </a:r>
            <a:r>
              <a:rPr lang="zh-CN" altLang="en-US" dirty="0">
                <a:latin typeface="+mj-ea"/>
                <a:ea typeface="+mj-ea"/>
              </a:rPr>
              <a:t>）</a:t>
            </a:r>
            <a:r>
              <a:rPr lang="en-US" dirty="0">
                <a:latin typeface="+mj-ea"/>
                <a:ea typeface="+mj-ea"/>
              </a:rPr>
              <a:t>，</a:t>
            </a:r>
            <a:r>
              <a:rPr lang="zh-CN" altLang="en-US" dirty="0">
                <a:latin typeface="+mj-ea"/>
                <a:ea typeface="+mj-ea"/>
              </a:rPr>
              <a:t>用于评价在特定状态下采取某个动作的优劣。</a:t>
            </a:r>
            <a:endParaRPr lang="en-US" dirty="0">
              <a:latin typeface="+mj-ea"/>
              <a:ea typeface="+mj-ea"/>
            </a:endParaRPr>
          </a:p>
          <a:p>
            <a:r>
              <a:rPr lang="en-US" dirty="0">
                <a:latin typeface="Britannic Bold" panose="020B0903060703020204" pitchFamily="34" charset="0"/>
              </a:rPr>
              <a:t>Q(</a:t>
            </a:r>
            <a:r>
              <a:rPr lang="en-US" dirty="0" err="1">
                <a:latin typeface="Britannic Bold" panose="020B0903060703020204" pitchFamily="34" charset="0"/>
              </a:rPr>
              <a:t>s,a</a:t>
            </a:r>
            <a:r>
              <a:rPr lang="en-US" dirty="0">
                <a:latin typeface="Britannic Bold" panose="020B0903060703020204" pitchFamily="34" charset="0"/>
              </a:rPr>
              <a:t>) = (1-</a:t>
            </a:r>
            <a:r>
              <a:rPr lang="el-GR" b="1" dirty="0"/>
              <a:t> α</a:t>
            </a:r>
            <a:r>
              <a:rPr lang="en-US" dirty="0">
                <a:latin typeface="Britannic Bold" panose="020B0903060703020204" pitchFamily="34" charset="0"/>
              </a:rPr>
              <a:t>) Q(</a:t>
            </a:r>
            <a:r>
              <a:rPr lang="en-US" dirty="0" err="1">
                <a:latin typeface="Britannic Bold" panose="020B0903060703020204" pitchFamily="34" charset="0"/>
              </a:rPr>
              <a:t>s,a</a:t>
            </a:r>
            <a:r>
              <a:rPr lang="en-US" dirty="0">
                <a:latin typeface="Britannic Bold" panose="020B0903060703020204" pitchFamily="34" charset="0"/>
              </a:rPr>
              <a:t>) + </a:t>
            </a:r>
            <a:r>
              <a:rPr lang="el-GR" b="1" dirty="0"/>
              <a:t>α </a:t>
            </a:r>
            <a:r>
              <a:rPr lang="en-US" dirty="0">
                <a:latin typeface="Britannic Bold" panose="020B0903060703020204" pitchFamily="34" charset="0"/>
              </a:rPr>
              <a:t>(r + </a:t>
            </a:r>
            <a:r>
              <a:rPr lang="el-GR" dirty="0"/>
              <a:t>γ(</a:t>
            </a:r>
            <a:r>
              <a:rPr lang="en-US" dirty="0">
                <a:latin typeface="Britannic Bold" panose="020B0903060703020204" pitchFamily="34" charset="0"/>
              </a:rPr>
              <a:t>max(Q(</a:t>
            </a:r>
            <a:r>
              <a:rPr lang="en-US" dirty="0" err="1">
                <a:latin typeface="Britannic Bold" panose="020B0903060703020204" pitchFamily="34" charset="0"/>
              </a:rPr>
              <a:t>s’,a</a:t>
            </a:r>
            <a:r>
              <a:rPr lang="en-US" dirty="0">
                <a:latin typeface="Britannic Bold" panose="020B0903060703020204" pitchFamily="34" charset="0"/>
              </a:rPr>
              <a:t>’)))</a:t>
            </a:r>
          </a:p>
          <a:p>
            <a:endParaRPr lang="en-US" dirty="0"/>
          </a:p>
        </p:txBody>
      </p:sp>
      <p:pic>
        <p:nvPicPr>
          <p:cNvPr id="1026" name="Picture 2" descr="https://s3-ap-south-1.amazonaws.com/av-blog-media/wp-content/uploads/2017/01/12042140/11038f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15" y="3049348"/>
            <a:ext cx="3259286" cy="35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6234" y="38869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确定环境：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31233"/>
              </p:ext>
            </p:extLst>
          </p:nvPr>
        </p:nvGraphicFramePr>
        <p:xfrm>
          <a:off x="1026234" y="4256235"/>
          <a:ext cx="2942049" cy="2380256"/>
        </p:xfrm>
        <a:graphic>
          <a:graphicData uri="http://schemas.openxmlformats.org/drawingml/2006/table">
            <a:tbl>
              <a:tblPr/>
              <a:tblGrid>
                <a:gridCol w="735228">
                  <a:extLst>
                    <a:ext uri="{9D8B030D-6E8A-4147-A177-3AD203B41FA5}">
                      <a16:colId xmlns:a16="http://schemas.microsoft.com/office/drawing/2014/main" val="3793001963"/>
                    </a:ext>
                  </a:extLst>
                </a:gridCol>
                <a:gridCol w="736365">
                  <a:extLst>
                    <a:ext uri="{9D8B030D-6E8A-4147-A177-3AD203B41FA5}">
                      <a16:colId xmlns:a16="http://schemas.microsoft.com/office/drawing/2014/main" val="3073942246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1538606269"/>
                    </a:ext>
                  </a:extLst>
                </a:gridCol>
                <a:gridCol w="735228">
                  <a:extLst>
                    <a:ext uri="{9D8B030D-6E8A-4147-A177-3AD203B41FA5}">
                      <a16:colId xmlns:a16="http://schemas.microsoft.com/office/drawing/2014/main" val="3615037846"/>
                    </a:ext>
                  </a:extLst>
                </a:gridCol>
              </a:tblGrid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52425"/>
                  </a:ext>
                </a:extLst>
              </a:tr>
              <a:tr h="59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31532"/>
                  </a:ext>
                </a:extLst>
              </a:tr>
              <a:tr h="594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4141"/>
                  </a:ext>
                </a:extLst>
              </a:tr>
              <a:tr h="59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09608"/>
                  </a:ext>
                </a:extLst>
              </a:tr>
            </a:tbl>
          </a:graphicData>
        </a:graphic>
      </p:graphicFrame>
      <p:sp>
        <p:nvSpPr>
          <p:cNvPr id="8" name="Line 26"/>
          <p:cNvSpPr>
            <a:spLocks noChangeShapeType="1"/>
          </p:cNvSpPr>
          <p:nvPr/>
        </p:nvSpPr>
        <p:spPr bwMode="auto">
          <a:xfrm>
            <a:off x="1396341" y="4320560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1396341" y="4899461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V="1">
            <a:off x="1108210" y="5721853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2127641" y="5510980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1839510" y="634132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 flipV="1">
            <a:off x="2569715" y="634132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09759" y="4552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确定</a:t>
            </a:r>
            <a:r>
              <a:rPr lang="en-US" altLang="zh-CN" dirty="0"/>
              <a:t>Q</a:t>
            </a:r>
            <a:r>
              <a:rPr lang="zh-CN" altLang="en-US" dirty="0"/>
              <a:t>表：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深度强化学习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第一阶段 有监督学习</a:t>
            </a:r>
            <a:r>
              <a:rPr lang="en-US" altLang="zh-CN" dirty="0">
                <a:latin typeface="+mj-ea"/>
                <a:ea typeface="+mj-ea"/>
              </a:rPr>
              <a:t>(SL)</a:t>
            </a:r>
            <a:r>
              <a:rPr lang="zh-CN" altLang="en-US" dirty="0">
                <a:latin typeface="+mj-ea"/>
                <a:ea typeface="+mj-ea"/>
              </a:rPr>
              <a:t>：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基于三千万落子数据，给定棋局，预测专业棋手的落子 </a:t>
            </a:r>
            <a:r>
              <a:rPr lang="en-US" altLang="zh-CN" dirty="0">
                <a:latin typeface="+mj-ea"/>
                <a:ea typeface="+mj-ea"/>
              </a:rPr>
              <a:t>-&gt; </a:t>
            </a:r>
            <a:r>
              <a:rPr lang="zh-CN" altLang="en-US" dirty="0">
                <a:latin typeface="+mj-ea"/>
                <a:ea typeface="+mj-ea"/>
              </a:rPr>
              <a:t>准确度</a:t>
            </a:r>
            <a:r>
              <a:rPr lang="en-US" altLang="zh-CN" dirty="0">
                <a:latin typeface="+mj-ea"/>
                <a:ea typeface="+mj-ea"/>
              </a:rPr>
              <a:t>57%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第二阶段 强化学习</a:t>
            </a:r>
            <a:r>
              <a:rPr lang="en-US" altLang="zh-CN" dirty="0">
                <a:latin typeface="+mj-ea"/>
                <a:ea typeface="+mj-ea"/>
              </a:rPr>
              <a:t>(RL)</a:t>
            </a:r>
            <a:r>
              <a:rPr lang="zh-CN" altLang="en-US" dirty="0">
                <a:latin typeface="+mj-ea"/>
                <a:ea typeface="+mj-ea"/>
              </a:rPr>
              <a:t>：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一百二十万盘自对弈，</a:t>
            </a:r>
            <a:r>
              <a:rPr lang="en-US" altLang="zh-CN" dirty="0">
                <a:latin typeface="+mj-ea"/>
                <a:ea typeface="+mj-ea"/>
              </a:rPr>
              <a:t>policy gradient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80%</a:t>
            </a:r>
            <a:r>
              <a:rPr lang="zh-CN" altLang="en-US" dirty="0">
                <a:latin typeface="+mj-ea"/>
                <a:ea typeface="+mj-ea"/>
              </a:rPr>
              <a:t>概率可击败</a:t>
            </a:r>
            <a:r>
              <a:rPr lang="en-US" altLang="zh-CN" dirty="0">
                <a:latin typeface="+mj-ea"/>
                <a:ea typeface="+mj-ea"/>
              </a:rPr>
              <a:t>SL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en-US" altLang="zh-CN" dirty="0">
              <a:latin typeface="+mj-ea"/>
              <a:ea typeface="+mj-ea"/>
            </a:endParaRPr>
          </a:p>
          <a:p>
            <a:endParaRPr lang="en-US" dirty="0"/>
          </a:p>
          <a:p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12290" name="Picture 2" descr="AlphaG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9" y="751680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Tea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20" y="3079750"/>
            <a:ext cx="22002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Tea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79" y="5382419"/>
            <a:ext cx="2552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Tea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444332"/>
            <a:ext cx="2657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orizontal Scroll 3"/>
          <p:cNvSpPr/>
          <p:nvPr/>
        </p:nvSpPr>
        <p:spPr>
          <a:xfrm>
            <a:off x="7389091" y="240146"/>
            <a:ext cx="4409319" cy="1893454"/>
          </a:xfrm>
          <a:prstGeom prst="horizont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主要部件：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Policy Network (SL, Rollout, RL)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Monte Carlo Tree Search (MCTS)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 descr="Tea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825625"/>
            <a:ext cx="103155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1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最终阶段：基于</a:t>
            </a:r>
            <a:r>
              <a:rPr lang="en-US" altLang="zh-CN" dirty="0">
                <a:latin typeface="+mj-ea"/>
                <a:ea typeface="+mj-ea"/>
              </a:rPr>
              <a:t>policy &amp; value networks </a:t>
            </a:r>
            <a:r>
              <a:rPr lang="zh-CN" altLang="en-US" dirty="0">
                <a:latin typeface="+mj-ea"/>
                <a:ea typeface="+mj-ea"/>
              </a:rPr>
              <a:t>的蒙特卡洛树搜索。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6" descr="https://cdn-images-1.medium.com/max/1600/0*Pjlrc5hXdM02o6qx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0" y="3713019"/>
            <a:ext cx="7438172" cy="2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1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1228</Words>
  <Application>Microsoft Office PowerPoint</Application>
  <PresentationFormat>Widescreen</PresentationFormat>
  <Paragraphs>203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Arial</vt:lpstr>
      <vt:lpstr>Britannic Bold</vt:lpstr>
      <vt:lpstr>Calibri</vt:lpstr>
      <vt:lpstr>Calibri Light</vt:lpstr>
      <vt:lpstr>Symbol</vt:lpstr>
      <vt:lpstr>Trebuchet MS</vt:lpstr>
      <vt:lpstr>Office Theme</vt:lpstr>
      <vt:lpstr>Reinforcement learning</vt:lpstr>
      <vt:lpstr>各种学习</vt:lpstr>
      <vt:lpstr>强化学习(RL)</vt:lpstr>
      <vt:lpstr>马尔可夫决策过程(MDP)</vt:lpstr>
      <vt:lpstr>OpenAI Gym</vt:lpstr>
      <vt:lpstr>Q-学习</vt:lpstr>
      <vt:lpstr>                  - 深度强化学习</vt:lpstr>
      <vt:lpstr>PowerPoint Presentation</vt:lpstr>
      <vt:lpstr>PowerPoint Presentation</vt:lpstr>
      <vt:lpstr>参考</vt:lpstr>
      <vt:lpstr>Robot in a room</vt:lpstr>
      <vt:lpstr>Robot in a room</vt:lpstr>
      <vt:lpstr>Is this a solution?</vt:lpstr>
      <vt:lpstr>Optimal policy</vt:lpstr>
      <vt:lpstr>Reward for each step: -2</vt:lpstr>
      <vt:lpstr>Reward for each step: -0.1</vt:lpstr>
      <vt:lpstr>Reward for each step: -0.04</vt:lpstr>
      <vt:lpstr>Reward for each step: -0.01</vt:lpstr>
      <vt:lpstr>Reward for each step: +0.01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Yang Liu</dc:creator>
  <cp:lastModifiedBy>刘杨</cp:lastModifiedBy>
  <cp:revision>54</cp:revision>
  <dcterms:created xsi:type="dcterms:W3CDTF">2017-11-03T08:48:44Z</dcterms:created>
  <dcterms:modified xsi:type="dcterms:W3CDTF">2017-11-09T13:05:31Z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2017-11-03T08:48:57.5333130Z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