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5" r:id="rId26"/>
    <p:sldId id="356" r:id="rId27"/>
    <p:sldId id="354" r:id="rId2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34" autoAdjust="0"/>
  </p:normalViewPr>
  <p:slideViewPr>
    <p:cSldViewPr>
      <p:cViewPr varScale="1">
        <p:scale>
          <a:sx n="55" d="100"/>
          <a:sy n="55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43295A-C7B9-4971-AB65-C9CFD63C117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418095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90D5D1-99D6-480E-AD13-35B487C2700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476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D6D61A-398A-4C4F-AAAB-450E7985777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363518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2895600" cy="457200"/>
          </a:xfrm>
        </p:spPr>
        <p:txBody>
          <a:bodyPr/>
          <a:lstStyle>
            <a:lvl1pPr>
              <a:defRPr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C81C1-1CB2-4ECF-8B92-6A40B2B5066A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22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2895600" cy="457200"/>
          </a:xfrm>
        </p:spPr>
        <p:txBody>
          <a:bodyPr/>
          <a:lstStyle>
            <a:lvl1pPr>
              <a:defRPr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EE32-DAAD-4D9B-B795-6B985B105DC3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36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2895600" cy="457200"/>
          </a:xfrm>
        </p:spPr>
        <p:txBody>
          <a:bodyPr/>
          <a:lstStyle>
            <a:lvl1pPr>
              <a:defRPr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305A0-4047-4242-89DE-53FD69AAF4C3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</a:t>
            </a:r>
            <a:r>
              <a:rPr lang="en-US" sz="2800" cap="small" dirty="0" smtClean="0"/>
              <a:t>Management</a:t>
            </a:r>
            <a:br>
              <a:rPr lang="en-US" sz="2800" cap="small" dirty="0" smtClean="0"/>
            </a:br>
            <a:r>
              <a:rPr lang="en-US" sz="2800" cap="small"/>
              <a:t/>
            </a:r>
            <a:br>
              <a:rPr lang="en-US" sz="2800" cap="small"/>
            </a:br>
            <a:r>
              <a:rPr lang="en-US" sz="2800" cap="small" smtClean="0"/>
              <a:t>Chapter 1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Entity-Relationship Model </a:t>
            </a:r>
            <a:br>
              <a:rPr lang="en-US" altLang="en-US" smtClean="0"/>
            </a:br>
            <a:r>
              <a:rPr lang="en-US" altLang="en-US" smtClean="0"/>
              <a:t>(E-R Model)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43800" cy="3733800"/>
          </a:xfrm>
        </p:spPr>
        <p:txBody>
          <a:bodyPr/>
          <a:lstStyle/>
          <a:p>
            <a:r>
              <a:rPr lang="en-US" altLang="en-US" sz="2800" smtClean="0"/>
              <a:t>Used to depict the relationship that exists among entities</a:t>
            </a:r>
          </a:p>
          <a:p>
            <a:r>
              <a:rPr lang="en-US" altLang="en-US" sz="2800" smtClean="0"/>
              <a:t>The following relationships can be included in an E-R model:</a:t>
            </a:r>
          </a:p>
          <a:p>
            <a:pPr lvl="1"/>
            <a:r>
              <a:rPr lang="en-US" altLang="en-US" sz="2800" smtClean="0"/>
              <a:t>One-to-one</a:t>
            </a:r>
          </a:p>
          <a:p>
            <a:pPr lvl="1"/>
            <a:r>
              <a:rPr lang="en-US" altLang="en-US" sz="2800" smtClean="0"/>
              <a:t>One-to-many</a:t>
            </a:r>
          </a:p>
          <a:p>
            <a:pPr lvl="1"/>
            <a:r>
              <a:rPr lang="en-US" altLang="en-US" sz="2800" smtClean="0"/>
              <a:t>Many-to-many</a:t>
            </a:r>
          </a:p>
          <a:p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3887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E-R Model Notation Examples</a:t>
            </a:r>
          </a:p>
        </p:txBody>
      </p:sp>
      <p:pic>
        <p:nvPicPr>
          <p:cNvPr id="20483" name="Picture 12" descr="Fig01-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057400"/>
            <a:ext cx="8077200" cy="2598738"/>
          </a:xfrm>
          <a:noFill/>
        </p:spPr>
      </p:pic>
      <p:sp>
        <p:nvSpPr>
          <p:cNvPr id="20484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2508339-98EC-4187-8992-BCA67B8405D9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91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One-to-One Relationship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Each occurrence of data in one entity is represented by only one occurrence of data in the other entity</a:t>
            </a:r>
          </a:p>
          <a:p>
            <a:r>
              <a:rPr lang="en-US" altLang="en-US" smtClean="0"/>
              <a:t>Example: A book has just one ISBN and each ISBN is assigned to just one book</a:t>
            </a:r>
          </a:p>
        </p:txBody>
      </p:sp>
      <p:sp>
        <p:nvSpPr>
          <p:cNvPr id="21508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BDC1B53-CB37-4648-822E-F81409835949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4851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One-to-Many Relationship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Each occurrence of data in one entity can be represented by many occurrences of the data in the other entity</a:t>
            </a:r>
          </a:p>
          <a:p>
            <a:r>
              <a:rPr lang="en-US" altLang="en-US" dirty="0" smtClean="0"/>
              <a:t>Example: A book can have just one publisher, but a publisher can publish many books</a:t>
            </a:r>
          </a:p>
          <a:p>
            <a:r>
              <a:rPr lang="en-US" altLang="en-US" u="sng" dirty="0" smtClean="0">
                <a:solidFill>
                  <a:srgbClr val="00B050"/>
                </a:solidFill>
              </a:rPr>
              <a:t>More important in relational databases.</a:t>
            </a:r>
          </a:p>
        </p:txBody>
      </p:sp>
      <p:sp>
        <p:nvSpPr>
          <p:cNvPr id="23556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F2B39CF-211A-4A1E-B91E-A74D821723CF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54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Many-to-Many Relationship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can have multiple occurrences in both entities</a:t>
            </a:r>
          </a:p>
          <a:p>
            <a:r>
              <a:rPr lang="en-US" altLang="en-US" smtClean="0"/>
              <a:t>Example: A book can have more than one author, and an author can write more than one book</a:t>
            </a:r>
          </a:p>
          <a:p>
            <a:r>
              <a:rPr lang="en-US" altLang="en-US" u="sng" smtClean="0">
                <a:solidFill>
                  <a:srgbClr val="00B050"/>
                </a:solidFill>
              </a:rPr>
              <a:t>Can not exist in a normalized database</a:t>
            </a:r>
          </a:p>
        </p:txBody>
      </p:sp>
      <p:sp>
        <p:nvSpPr>
          <p:cNvPr id="24580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EC447C1-432E-488B-999D-F476A1BD5990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51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JustLee Example E-R Model</a:t>
            </a:r>
          </a:p>
        </p:txBody>
      </p:sp>
      <p:pic>
        <p:nvPicPr>
          <p:cNvPr id="25603" name="Content Placeholder 6" descr="Casteel_01_F04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7962900" cy="3657600"/>
          </a:xfrm>
        </p:spPr>
      </p:pic>
      <p:sp>
        <p:nvSpPr>
          <p:cNvPr id="25604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6147EF1-5459-4803-BDAC-56C53B7C40A0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698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Normalization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Determines required tables and columns for each table</a:t>
            </a:r>
          </a:p>
          <a:p>
            <a:endParaRPr lang="en-US" altLang="en-US" smtClean="0"/>
          </a:p>
          <a:p>
            <a:r>
              <a:rPr lang="en-US" altLang="en-US" smtClean="0"/>
              <a:t>Multistep process (1NF, 2NF, 3NF)</a:t>
            </a:r>
          </a:p>
          <a:p>
            <a:endParaRPr lang="en-US" altLang="en-US" smtClean="0"/>
          </a:p>
          <a:p>
            <a:r>
              <a:rPr lang="en-US" altLang="en-US" smtClean="0"/>
              <a:t>Used to reduce or control </a:t>
            </a:r>
            <a:r>
              <a:rPr lang="en-US" altLang="en-US" u="sng" smtClean="0"/>
              <a:t>data redundancy </a:t>
            </a:r>
            <a:r>
              <a:rPr lang="en-US" altLang="en-US" smtClean="0"/>
              <a:t>and </a:t>
            </a:r>
            <a:r>
              <a:rPr lang="en-US" altLang="en-US" u="sng" smtClean="0"/>
              <a:t>data anomalies</a:t>
            </a:r>
          </a:p>
        </p:txBody>
      </p:sp>
      <p:sp>
        <p:nvSpPr>
          <p:cNvPr id="26628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15C5A0C-A002-452A-A070-6AA80D2652F3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278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Database Normalization (continued)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9342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Data redundancy (duplication) – having the same data in different places within a database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Data anomalies – data inconsistencies</a:t>
            </a:r>
          </a:p>
        </p:txBody>
      </p:sp>
      <p:pic>
        <p:nvPicPr>
          <p:cNvPr id="27652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962400"/>
            <a:ext cx="7362825" cy="1981200"/>
          </a:xfrm>
          <a:noFill/>
        </p:spPr>
      </p:pic>
      <p:sp>
        <p:nvSpPr>
          <p:cNvPr id="2" name="Oval 1"/>
          <p:cNvSpPr/>
          <p:nvPr/>
        </p:nvSpPr>
        <p:spPr>
          <a:xfrm>
            <a:off x="3429000" y="54102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33400" y="4419600"/>
            <a:ext cx="4724400" cy="1981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of Normalization Steps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1NF: eliminate repeating groups, identify the primary key</a:t>
            </a:r>
          </a:p>
          <a:p>
            <a:r>
              <a:rPr lang="en-US" altLang="en-US" smtClean="0"/>
              <a:t>2NF: table is in 1NF, and partial dependencies are eliminated</a:t>
            </a:r>
          </a:p>
          <a:p>
            <a:r>
              <a:rPr lang="en-US" altLang="en-US" smtClean="0"/>
              <a:t>3NF: table is in 2NF, and transitive dependencies are eliminated</a:t>
            </a:r>
          </a:p>
          <a:p>
            <a:r>
              <a:rPr lang="en-US" altLang="en-US" smtClean="0">
                <a:solidFill>
                  <a:srgbClr val="00B050"/>
                </a:solidFill>
              </a:rPr>
              <a:t>Usually done by an experience DBA (database administrator).</a:t>
            </a:r>
          </a:p>
        </p:txBody>
      </p:sp>
      <p:sp>
        <p:nvSpPr>
          <p:cNvPr id="28676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14D4DA8-CE90-4A67-9880-D55426C911DB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771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Relating Tables within the Database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Once tables are normalized, certain tables are linked logically</a:t>
            </a:r>
          </a:p>
          <a:p>
            <a:r>
              <a:rPr lang="en-US" altLang="en-US" smtClean="0"/>
              <a:t>Tables are linked through a common field</a:t>
            </a:r>
          </a:p>
          <a:p>
            <a:r>
              <a:rPr lang="en-US" altLang="en-US" smtClean="0"/>
              <a:t>A common field is usually a </a:t>
            </a:r>
            <a:r>
              <a:rPr lang="en-US" altLang="en-US" u="sng" smtClean="0"/>
              <a:t>primary key </a:t>
            </a:r>
            <a:r>
              <a:rPr lang="en-US" altLang="en-US" smtClean="0"/>
              <a:t>in one table and a </a:t>
            </a:r>
            <a:r>
              <a:rPr lang="en-US" altLang="en-US" u="sng" smtClean="0"/>
              <a:t>foreign key </a:t>
            </a:r>
            <a:r>
              <a:rPr lang="en-US" altLang="en-US" smtClean="0"/>
              <a:t>in the other table</a:t>
            </a:r>
          </a:p>
        </p:txBody>
      </p:sp>
      <p:sp>
        <p:nvSpPr>
          <p:cNvPr id="29700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9A84646-6ED2-43B4-9EBB-E19ECB769290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911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</a:t>
            </a:r>
            <a:r>
              <a:rPr lang="en-US" altLang="en-US" b="1" i="1" dirty="0" smtClean="0"/>
              <a:t>c</a:t>
            </a:r>
            <a:r>
              <a:rPr lang="en-US" altLang="en-US" b="1" dirty="0" smtClean="0"/>
              <a:t>: SQL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Overview of Database Concepts</a:t>
            </a:r>
          </a:p>
        </p:txBody>
      </p:sp>
      <p:pic>
        <p:nvPicPr>
          <p:cNvPr id="10244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1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Relating Tables within the Database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Primary key – a single field that identifies each record uniquely (</a:t>
            </a:r>
            <a:r>
              <a:rPr lang="en-US" altLang="en-US" b="1" smtClean="0">
                <a:solidFill>
                  <a:srgbClr val="FF0000"/>
                </a:solidFill>
              </a:rPr>
              <a:t>one</a:t>
            </a:r>
            <a:r>
              <a:rPr lang="en-US" altLang="en-US" smtClean="0"/>
              <a:t>-to-many relationship)</a:t>
            </a:r>
          </a:p>
          <a:p>
            <a:endParaRPr lang="en-US" altLang="en-US" smtClean="0"/>
          </a:p>
          <a:p>
            <a:r>
              <a:rPr lang="en-US" altLang="en-US" smtClean="0"/>
              <a:t>Composite primary key – when more than one field are necessary to identify each record uniquely</a:t>
            </a:r>
          </a:p>
          <a:p>
            <a:endParaRPr lang="en-US" altLang="en-US" smtClean="0"/>
          </a:p>
          <a:p>
            <a:r>
              <a:rPr lang="en-US" altLang="en-US" smtClean="0"/>
              <a:t>Foreign key – in a secondary table it defines the relationship  with other tables that have primary keys.  (one-to-</a:t>
            </a:r>
            <a:r>
              <a:rPr lang="en-US" altLang="en-US" b="1" smtClean="0">
                <a:solidFill>
                  <a:srgbClr val="FF0000"/>
                </a:solidFill>
              </a:rPr>
              <a:t>many</a:t>
            </a:r>
            <a:r>
              <a:rPr lang="en-US" altLang="en-US" b="1" smtClean="0">
                <a:solidFill>
                  <a:schemeClr val="tx1"/>
                </a:solidFill>
              </a:rPr>
              <a:t> </a:t>
            </a:r>
            <a:r>
              <a:rPr lang="en-US" altLang="en-US" smtClean="0">
                <a:solidFill>
                  <a:schemeClr val="tx1"/>
                </a:solidFill>
              </a:rPr>
              <a:t>relationship</a:t>
            </a:r>
            <a:r>
              <a:rPr lang="en-US" altLang="en-US" smtClean="0"/>
              <a:t>)</a:t>
            </a:r>
          </a:p>
        </p:txBody>
      </p:sp>
      <p:sp>
        <p:nvSpPr>
          <p:cNvPr id="30724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5F2C96B-D95D-4F85-83FE-757098A62C09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53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JustLee Example E-R Model</a:t>
            </a:r>
          </a:p>
        </p:txBody>
      </p:sp>
      <p:pic>
        <p:nvPicPr>
          <p:cNvPr id="31747" name="Content Placeholder 6" descr="Casteel_01_F04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7962900" cy="3657600"/>
          </a:xfrm>
        </p:spPr>
      </p:pic>
      <p:sp>
        <p:nvSpPr>
          <p:cNvPr id="31748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6C01D81-8DC5-4B9E-83C5-79B897424999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1749" name="TextBox 1"/>
          <p:cNvSpPr txBox="1">
            <a:spLocks noChangeArrowheads="1"/>
          </p:cNvSpPr>
          <p:nvPr/>
        </p:nvSpPr>
        <p:spPr bwMode="auto">
          <a:xfrm>
            <a:off x="762000" y="51816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UNNORMALIZED DATABASE</a:t>
            </a:r>
          </a:p>
        </p:txBody>
      </p:sp>
    </p:spTree>
    <p:extLst>
      <p:ext uri="{BB962C8B-B14F-4D97-AF65-F5344CB8AC3E}">
        <p14:creationId xmlns:p14="http://schemas.microsoft.com/office/powerpoint/2010/main" val="23799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475" y="381000"/>
            <a:ext cx="7045325" cy="5670550"/>
          </a:xfrm>
          <a:noFill/>
        </p:spPr>
      </p:pic>
      <p:sp>
        <p:nvSpPr>
          <p:cNvPr id="32771" name="TextBox 1"/>
          <p:cNvSpPr txBox="1">
            <a:spLocks noChangeArrowheads="1"/>
          </p:cNvSpPr>
          <p:nvPr/>
        </p:nvSpPr>
        <p:spPr bwMode="auto">
          <a:xfrm>
            <a:off x="381000" y="54102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NORMALIZED DATABASE (no many-to-many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32085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Structured Query Language (SQL)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sublanguage </a:t>
            </a:r>
          </a:p>
          <a:p>
            <a:r>
              <a:rPr lang="en-US" altLang="en-US" smtClean="0"/>
              <a:t>Used to:</a:t>
            </a:r>
          </a:p>
          <a:p>
            <a:pPr lvl="1"/>
            <a:r>
              <a:rPr lang="en-US" altLang="en-US" smtClean="0"/>
              <a:t>Create or modify tables</a:t>
            </a:r>
          </a:p>
          <a:p>
            <a:pPr lvl="1"/>
            <a:r>
              <a:rPr lang="en-US" altLang="en-US" smtClean="0"/>
              <a:t>Add data to tables</a:t>
            </a:r>
          </a:p>
          <a:p>
            <a:pPr lvl="1"/>
            <a:r>
              <a:rPr lang="en-US" altLang="en-US" smtClean="0"/>
              <a:t>Edit data in tables</a:t>
            </a:r>
          </a:p>
          <a:p>
            <a:pPr lvl="1"/>
            <a:r>
              <a:rPr lang="en-US" altLang="en-US" smtClean="0"/>
              <a:t>Retrieve data from tables</a:t>
            </a:r>
          </a:p>
          <a:p>
            <a:r>
              <a:rPr lang="en-US" altLang="en-US" smtClean="0"/>
              <a:t>ANSI and ISO standards</a:t>
            </a:r>
          </a:p>
        </p:txBody>
      </p:sp>
      <p:sp>
        <p:nvSpPr>
          <p:cNvPr id="33796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922DCE9-F291-4CF8-B36E-370AA39F002D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989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JustLee</a:t>
            </a:r>
            <a:r>
              <a:rPr lang="en-US" altLang="en-US" dirty="0" smtClean="0"/>
              <a:t> Books Database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b="1" dirty="0" smtClean="0">
                <a:solidFill>
                  <a:srgbClr val="C00000"/>
                </a:solidFill>
              </a:rPr>
              <a:t>NOTE: Be sure you understand the purpose of the tables in the </a:t>
            </a:r>
            <a:r>
              <a:rPr lang="en-US" b="1" dirty="0" err="1" smtClean="0">
                <a:solidFill>
                  <a:srgbClr val="C00000"/>
                </a:solidFill>
              </a:rPr>
              <a:t>JustLee</a:t>
            </a:r>
            <a:r>
              <a:rPr lang="en-US" b="1" dirty="0" smtClean="0">
                <a:solidFill>
                  <a:srgbClr val="C00000"/>
                </a:solidFill>
              </a:rPr>
              <a:t> database (pages 14 &amp; 15).</a:t>
            </a:r>
          </a:p>
          <a:p>
            <a:pPr>
              <a:defRPr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smtClean="0"/>
              <a:t>Assumptions</a:t>
            </a:r>
          </a:p>
          <a:p>
            <a:pPr lvl="1">
              <a:defRPr/>
            </a:pPr>
            <a:r>
              <a:rPr lang="en-US" dirty="0" smtClean="0"/>
              <a:t>No back orders or partial shipments</a:t>
            </a:r>
          </a:p>
          <a:p>
            <a:pPr lvl="1">
              <a:defRPr/>
            </a:pPr>
            <a:r>
              <a:rPr lang="en-US" dirty="0" smtClean="0"/>
              <a:t>Only U.S. addresses</a:t>
            </a:r>
          </a:p>
          <a:p>
            <a:pPr lvl="1">
              <a:defRPr/>
            </a:pPr>
            <a:r>
              <a:rPr lang="en-US" dirty="0" smtClean="0"/>
              <a:t>Completed orders are transferred to the annual SALES table at the end of each month to enable faster processing on the ORDERS table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34820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F96BFD7-2B9F-45EB-9AD9-0FBFFDACE89C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471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Client/Server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0"/>
            <a:ext cx="4419600" cy="2651760"/>
          </a:xfrm>
        </p:spPr>
      </p:pic>
      <p:sp>
        <p:nvSpPr>
          <p:cNvPr id="5" name="Up Arrow 4"/>
          <p:cNvSpPr/>
          <p:nvPr/>
        </p:nvSpPr>
        <p:spPr>
          <a:xfrm>
            <a:off x="4809392" y="2842260"/>
            <a:ext cx="1905000" cy="2667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 Cloud-based Oracle Server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010508" y="2743200"/>
            <a:ext cx="1905000" cy="2667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PC-based client SQL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</a:t>
            </a:r>
            <a:r>
              <a:rPr lang="en-US" dirty="0" err="1" smtClean="0"/>
              <a:t>JustLee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Copy / Paste the contents of </a:t>
            </a:r>
            <a:r>
              <a:rPr lang="en-US" dirty="0" err="1" smtClean="0"/>
              <a:t>JLDB_Build.sql</a:t>
            </a:r>
            <a:r>
              <a:rPr lang="en-US" dirty="0" smtClean="0"/>
              <a:t> to the </a:t>
            </a:r>
            <a:r>
              <a:rPr lang="en-US" dirty="0" err="1" smtClean="0"/>
              <a:t>SQLDeveloper</a:t>
            </a:r>
            <a:r>
              <a:rPr lang="en-US" dirty="0" smtClean="0"/>
              <a:t> IDE and build the </a:t>
            </a:r>
            <a:r>
              <a:rPr lang="en-US" dirty="0" err="1" smtClean="0"/>
              <a:t>JustLee</a:t>
            </a:r>
            <a:r>
              <a:rPr lang="en-US" dirty="0" smtClean="0"/>
              <a:t> database.</a:t>
            </a:r>
          </a:p>
          <a:p>
            <a:pPr marL="0" indent="0">
              <a:buNone/>
            </a:pPr>
            <a:endParaRPr lang="en-US" dirty="0"/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Customers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(Customer#  NUMBER(4),</a:t>
            </a:r>
          </a:p>
          <a:p>
            <a:pPr marL="822960" lvl="3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VARCHAR2(10) NOT NULL,</a:t>
            </a:r>
          </a:p>
          <a:p>
            <a:pPr marL="822960" lvl="3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VARCHAR2(10) NOT NULL,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VARCHAR2(20),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 VARCHAR2(12),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VARCHAR2(2),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 VARCHAR2(5),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Referred NUMBER(4),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Region CHAR(2),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CONSTRAINT customers_customer#_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KEY(customer#),</a:t>
            </a: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customers_region_ck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(region IN ('N', 'NW', 'NE', 'S', 'SE', 'SW', 'W', 'E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')));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895600"/>
            <a:ext cx="1914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2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</a:t>
            </a:r>
            <a:r>
              <a:rPr lang="en-US" altLang="en-US" b="1" i="1" dirty="0" smtClean="0"/>
              <a:t>c</a:t>
            </a:r>
            <a:r>
              <a:rPr lang="en-US" altLang="en-US" b="1" dirty="0" smtClean="0"/>
              <a:t>: SQL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i="1" smtClean="0">
                <a:solidFill>
                  <a:srgbClr val="00B050"/>
                </a:solidFill>
              </a:rPr>
              <a:t>End of Chapter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Overview of Database Concepts</a:t>
            </a:r>
          </a:p>
        </p:txBody>
      </p:sp>
      <p:pic>
        <p:nvPicPr>
          <p:cNvPr id="35844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3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Terminology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6781800" cy="4114800"/>
          </a:xfrm>
        </p:spPr>
        <p:txBody>
          <a:bodyPr/>
          <a:lstStyle/>
          <a:p>
            <a:r>
              <a:rPr lang="en-US" altLang="en-US" smtClean="0"/>
              <a:t>Database – logical structure to store data</a:t>
            </a:r>
          </a:p>
          <a:p>
            <a:r>
              <a:rPr lang="en-US" altLang="en-US" smtClean="0"/>
              <a:t>Database management system (DBMS) – software used to create and interact with the database</a:t>
            </a:r>
          </a:p>
        </p:txBody>
      </p:sp>
      <p:sp>
        <p:nvSpPr>
          <p:cNvPr id="1229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090DFAF-C4F2-44D4-AB8D-104B7473BFBF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5497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Database Components</a:t>
            </a:r>
            <a:br>
              <a:rPr lang="en-US" altLang="en-US" smtClean="0"/>
            </a:br>
            <a:r>
              <a:rPr lang="en-US" altLang="en-US" smtClean="0"/>
              <a:t>(</a:t>
            </a:r>
            <a:r>
              <a:rPr lang="en-US" altLang="en-US" smtClean="0">
                <a:solidFill>
                  <a:srgbClr val="00B050"/>
                </a:solidFill>
              </a:rPr>
              <a:t>Think of a spreadsheet</a:t>
            </a:r>
            <a:r>
              <a:rPr lang="en-US" altLang="en-US" smtClean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467600" cy="4114800"/>
          </a:xfrm>
        </p:spPr>
        <p:txBody>
          <a:bodyPr/>
          <a:lstStyle/>
          <a:p>
            <a:r>
              <a:rPr lang="en-US" altLang="en-US" smtClean="0"/>
              <a:t>Character – basic unit of data</a:t>
            </a:r>
          </a:p>
          <a:p>
            <a:endParaRPr lang="en-US" altLang="en-US" smtClean="0"/>
          </a:p>
          <a:p>
            <a:r>
              <a:rPr lang="en-US" altLang="en-US" smtClean="0"/>
              <a:t>Field (or column) – collection of related characters</a:t>
            </a:r>
          </a:p>
          <a:p>
            <a:endParaRPr lang="en-US" altLang="en-US" smtClean="0"/>
          </a:p>
          <a:p>
            <a:r>
              <a:rPr lang="en-US" altLang="en-US" smtClean="0"/>
              <a:t>Record (or row) – collection of related fields</a:t>
            </a:r>
          </a:p>
          <a:p>
            <a:endParaRPr lang="en-US" altLang="en-US" smtClean="0"/>
          </a:p>
          <a:p>
            <a:r>
              <a:rPr lang="en-US" altLang="en-US" smtClean="0"/>
              <a:t>File (or table) – collection of related records</a:t>
            </a:r>
          </a:p>
        </p:txBody>
      </p:sp>
      <p:sp>
        <p:nvSpPr>
          <p:cNvPr id="13316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4E2B9E1-7E72-4451-A0D8-1FF8DB15EE3B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44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Components Example</a:t>
            </a:r>
          </a:p>
        </p:txBody>
      </p:sp>
      <p:pic>
        <p:nvPicPr>
          <p:cNvPr id="14339" name="Picture 6" descr="Casteel_01_F0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1569"/>
            <a:ext cx="8081420" cy="438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98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Example</a:t>
            </a:r>
          </a:p>
        </p:txBody>
      </p:sp>
      <p:pic>
        <p:nvPicPr>
          <p:cNvPr id="15363" name="Content Placeholder 6" descr="Casteel_01_F0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338" y="1371599"/>
            <a:ext cx="7854462" cy="5145463"/>
          </a:xfrm>
        </p:spPr>
      </p:pic>
      <p:sp>
        <p:nvSpPr>
          <p:cNvPr id="15364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BD5B899-5DD7-4C40-A81A-37DC5EECDE3B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5122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Management System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Data storage</a:t>
            </a:r>
            <a:r>
              <a:rPr lang="en-US" altLang="en-US" sz="2400" dirty="0" smtClean="0"/>
              <a:t>: manage the physical structure of the database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Security</a:t>
            </a:r>
            <a:r>
              <a:rPr lang="en-US" altLang="en-US" sz="2400" dirty="0" smtClean="0"/>
              <a:t>: control user access and privileges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Multiuser access</a:t>
            </a:r>
            <a:r>
              <a:rPr lang="en-US" altLang="en-US" sz="2400" dirty="0" smtClean="0"/>
              <a:t>: manage concurrent data access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Backup</a:t>
            </a:r>
            <a:r>
              <a:rPr lang="en-US" altLang="en-US" sz="2400" dirty="0" smtClean="0"/>
              <a:t>: enable recovery options for database failures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Data access language</a:t>
            </a:r>
            <a:r>
              <a:rPr lang="en-US" altLang="en-US" sz="2400" dirty="0" smtClean="0"/>
              <a:t>: provide a language that allows database access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Data integrity</a:t>
            </a:r>
            <a:r>
              <a:rPr lang="en-US" altLang="en-US" sz="2400" dirty="0" smtClean="0"/>
              <a:t>: enable constraints or checks on data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Data dictionary</a:t>
            </a:r>
            <a:r>
              <a:rPr lang="en-US" altLang="en-US" sz="2400" dirty="0" smtClean="0"/>
              <a:t>: maintain information about database structure</a:t>
            </a:r>
          </a:p>
        </p:txBody>
      </p:sp>
      <p:sp>
        <p:nvSpPr>
          <p:cNvPr id="16388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A2B2B10-A287-420A-838F-84444DDF6810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1716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Systems Development Life Cycle (SDLC)</a:t>
            </a:r>
          </a:p>
          <a:p>
            <a:r>
              <a:rPr lang="en-US" altLang="en-US" dirty="0" smtClean="0"/>
              <a:t>Entity-relationship model (E-R model)</a:t>
            </a:r>
          </a:p>
          <a:p>
            <a:r>
              <a:rPr lang="en-US" altLang="en-US" dirty="0" smtClean="0"/>
              <a:t>Normalization</a:t>
            </a:r>
          </a:p>
        </p:txBody>
      </p:sp>
      <p:sp>
        <p:nvSpPr>
          <p:cNvPr id="1741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0621B4E-5546-4D38-9336-08A182286A6D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9624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Systems Development Life Cycle (SDLC)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Systems investigation – understanding the problem</a:t>
            </a:r>
          </a:p>
          <a:p>
            <a:r>
              <a:rPr lang="en-US" altLang="en-US" dirty="0" smtClean="0"/>
              <a:t>Systems analysis – understanding the solution</a:t>
            </a:r>
          </a:p>
          <a:p>
            <a:r>
              <a:rPr lang="en-US" altLang="en-US" dirty="0" smtClean="0"/>
              <a:t>Systems design – creating the logical and physical components</a:t>
            </a:r>
          </a:p>
          <a:p>
            <a:r>
              <a:rPr lang="en-US" altLang="en-US" dirty="0" smtClean="0"/>
              <a:t>Systems implementation – placing completed system into operation</a:t>
            </a:r>
          </a:p>
          <a:p>
            <a:r>
              <a:rPr lang="en-US" altLang="en-US" dirty="0" smtClean="0"/>
              <a:t>Systems maintenance and review – evaluating the implemented system</a:t>
            </a:r>
          </a:p>
        </p:txBody>
      </p:sp>
      <p:sp>
        <p:nvSpPr>
          <p:cNvPr id="18436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EA24786-76B4-457D-95BA-C8335EE099DA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11394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4702</TotalTime>
  <Words>801</Words>
  <Application>Microsoft Office PowerPoint</Application>
  <PresentationFormat>On-screen Show (4:3)</PresentationFormat>
  <Paragraphs>219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Clarity</vt:lpstr>
      <vt:lpstr>CIT-2180 Data and Database Management  Chapter 1 </vt:lpstr>
      <vt:lpstr>Oracle 12c: SQL</vt:lpstr>
      <vt:lpstr>Database Terminology</vt:lpstr>
      <vt:lpstr>Database Components (Think of a spreadsheet)</vt:lpstr>
      <vt:lpstr>Components Example</vt:lpstr>
      <vt:lpstr>Database Example</vt:lpstr>
      <vt:lpstr>Database Management System</vt:lpstr>
      <vt:lpstr>Database Design</vt:lpstr>
      <vt:lpstr>Systems Development Life Cycle (SDLC)</vt:lpstr>
      <vt:lpstr>Entity-Relationship Model  (E-R Model)</vt:lpstr>
      <vt:lpstr>E-R Model Notation Examples</vt:lpstr>
      <vt:lpstr>One-to-One Relationship</vt:lpstr>
      <vt:lpstr>One-to-Many Relationship</vt:lpstr>
      <vt:lpstr>Many-to-Many Relationship</vt:lpstr>
      <vt:lpstr>JustLee Example E-R Model</vt:lpstr>
      <vt:lpstr>Database Normalization</vt:lpstr>
      <vt:lpstr>Database Normalization (continued)</vt:lpstr>
      <vt:lpstr>Summary of Normalization Steps</vt:lpstr>
      <vt:lpstr>Relating Tables within the Database</vt:lpstr>
      <vt:lpstr>Relating Tables within the Database</vt:lpstr>
      <vt:lpstr>JustLee Example E-R Model</vt:lpstr>
      <vt:lpstr>PowerPoint Presentation</vt:lpstr>
      <vt:lpstr>Structured Query Language (SQL)</vt:lpstr>
      <vt:lpstr>JustLee Books Database</vt:lpstr>
      <vt:lpstr>The Client/Server Architecture</vt:lpstr>
      <vt:lpstr>Loading the JustLee Database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Myatt, Timothy</cp:lastModifiedBy>
  <cp:revision>213</cp:revision>
  <dcterms:created xsi:type="dcterms:W3CDTF">2006-08-16T00:00:00Z</dcterms:created>
  <dcterms:modified xsi:type="dcterms:W3CDTF">2018-01-17T02:25:16Z</dcterms:modified>
</cp:coreProperties>
</file>