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6289C0-1AFE-4240-996E-962B168BDD2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58948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69344C-7666-416A-8840-B59969679E8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49256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</a:t>
            </a:r>
            <a:r>
              <a:rPr lang="en-US" sz="2800" cap="small" dirty="0" smtClean="0"/>
              <a:t>Management</a:t>
            </a:r>
            <a:br>
              <a:rPr lang="en-US" sz="2800" cap="small" dirty="0" smtClean="0"/>
            </a:br>
            <a:r>
              <a:rPr lang="en-US" sz="2800" cap="small"/>
              <a:t/>
            </a:r>
            <a:br>
              <a:rPr lang="en-US" sz="2800" cap="small"/>
            </a:br>
            <a:r>
              <a:rPr lang="en-US" sz="2800" cap="small" smtClean="0"/>
              <a:t>Chapter 2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Operations within the SELECT Statement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Column alias can be used for column headings</a:t>
            </a:r>
          </a:p>
          <a:p>
            <a:r>
              <a:rPr lang="en-US" altLang="en-US" smtClean="0"/>
              <a:t>Perform arithmetic operations</a:t>
            </a:r>
          </a:p>
          <a:p>
            <a:r>
              <a:rPr lang="en-US" altLang="en-US" smtClean="0"/>
              <a:t>Suppress duplicates</a:t>
            </a:r>
          </a:p>
          <a:p>
            <a:r>
              <a:rPr lang="en-US" altLang="en-US" smtClean="0"/>
              <a:t>Concatenate data</a:t>
            </a:r>
          </a:p>
        </p:txBody>
      </p:sp>
      <p:sp>
        <p:nvSpPr>
          <p:cNvPr id="20484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341C713-0B13-451B-AB04-1FF482DEE024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8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Column Aliases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List the alias after the column heading</a:t>
            </a:r>
          </a:p>
          <a:p>
            <a:r>
              <a:rPr lang="en-US" altLang="en-US" smtClean="0"/>
              <a:t>AS keyword is optional</a:t>
            </a:r>
          </a:p>
          <a:p>
            <a:r>
              <a:rPr lang="en-US" altLang="en-US" smtClean="0"/>
              <a:t>Enclose in double quotation marks:</a:t>
            </a:r>
          </a:p>
          <a:p>
            <a:pPr lvl="1"/>
            <a:r>
              <a:rPr lang="en-US" altLang="en-US" smtClean="0"/>
              <a:t>If it contains blank space(s)</a:t>
            </a:r>
          </a:p>
          <a:p>
            <a:pPr lvl="1"/>
            <a:r>
              <a:rPr lang="en-US" altLang="en-US" smtClean="0"/>
              <a:t>If it contains special symbol(s)</a:t>
            </a:r>
          </a:p>
          <a:p>
            <a:pPr lvl="1"/>
            <a:r>
              <a:rPr lang="en-US" altLang="en-US" smtClean="0"/>
              <a:t>To retain case</a:t>
            </a:r>
          </a:p>
        </p:txBody>
      </p:sp>
      <p:sp>
        <p:nvSpPr>
          <p:cNvPr id="21508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F01C43F-AC1F-45B6-A8E8-98720BA95754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958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Column Alias Example</a:t>
            </a:r>
          </a:p>
        </p:txBody>
      </p:sp>
      <p:pic>
        <p:nvPicPr>
          <p:cNvPr id="22531" name="Content Placeholder 6" descr="Casteel_02_F1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066800"/>
            <a:ext cx="5334000" cy="5026025"/>
          </a:xfrm>
        </p:spPr>
      </p:pic>
      <p:sp>
        <p:nvSpPr>
          <p:cNvPr id="22532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3904017-5AD2-4901-953B-FCDB98AB17A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918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Arithmetic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Arithmetic operations</a:t>
            </a:r>
          </a:p>
          <a:p>
            <a:pPr lvl="1"/>
            <a:r>
              <a:rPr lang="en-US" altLang="en-US" smtClean="0"/>
              <a:t>Executed left to right</a:t>
            </a:r>
          </a:p>
          <a:p>
            <a:pPr lvl="1"/>
            <a:r>
              <a:rPr lang="en-US" altLang="en-US" smtClean="0"/>
              <a:t>Multiplication and division are solved first</a:t>
            </a:r>
          </a:p>
          <a:p>
            <a:pPr lvl="1"/>
            <a:r>
              <a:rPr lang="en-US" altLang="en-US" smtClean="0"/>
              <a:t>Addition and subtraction are solved last</a:t>
            </a:r>
          </a:p>
          <a:p>
            <a:pPr lvl="1"/>
            <a:r>
              <a:rPr lang="en-US" altLang="en-US" smtClean="0"/>
              <a:t>Override order with parentheses</a:t>
            </a:r>
          </a:p>
          <a:p>
            <a:pPr lvl="1"/>
            <a:r>
              <a:rPr lang="en-US" altLang="en-US" smtClean="0">
                <a:solidFill>
                  <a:srgbClr val="00B050"/>
                </a:solidFill>
              </a:rPr>
              <a:t>Very similar to the rules of calculations in Excel</a:t>
            </a:r>
          </a:p>
        </p:txBody>
      </p:sp>
      <p:sp>
        <p:nvSpPr>
          <p:cNvPr id="23556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EF2BBC1-CE8D-48EE-BB2F-4C2043984EF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6596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Arithmetic </a:t>
            </a:r>
            <a:r>
              <a:rPr lang="en-US" altLang="en-US" sz="3200" dirty="0"/>
              <a:t>O</a:t>
            </a:r>
            <a:r>
              <a:rPr lang="en-US" altLang="en-US" sz="3200" dirty="0" smtClean="0"/>
              <a:t>peration with Alias Example</a:t>
            </a:r>
          </a:p>
        </p:txBody>
      </p:sp>
      <p:pic>
        <p:nvPicPr>
          <p:cNvPr id="24579" name="Content Placeholder 6" descr="Casteel_02_F1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009650"/>
            <a:ext cx="4953000" cy="5467350"/>
          </a:xfrm>
        </p:spPr>
      </p:pic>
      <p:sp>
        <p:nvSpPr>
          <p:cNvPr id="24580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D0AF256-AFC8-44FC-8B35-3F6A5F7041A6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0641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NULL Values Example</a:t>
            </a:r>
          </a:p>
        </p:txBody>
      </p:sp>
      <p:pic>
        <p:nvPicPr>
          <p:cNvPr id="25603" name="Content Placeholder 5" descr="Casteel_02_F15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95400"/>
            <a:ext cx="5334000" cy="4810125"/>
          </a:xfrm>
        </p:spPr>
      </p:pic>
      <p:sp>
        <p:nvSpPr>
          <p:cNvPr id="25604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FC02469-092A-49BF-9DD4-5A5119AD891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339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DISTINCT and UNIQUE Example </a:t>
            </a:r>
          </a:p>
        </p:txBody>
      </p:sp>
      <p:pic>
        <p:nvPicPr>
          <p:cNvPr id="26628" name="Content Placeholder 7" descr="Casteel_02_F1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19200"/>
            <a:ext cx="5287963" cy="5257800"/>
          </a:xfrm>
        </p:spPr>
      </p:pic>
      <p:sp>
        <p:nvSpPr>
          <p:cNvPr id="26629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2DE9CE5-5C38-4D2C-8716-61CBBB92FE68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608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Concatenation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You can combine data with a string literal </a:t>
            </a:r>
          </a:p>
          <a:p>
            <a:r>
              <a:rPr lang="en-US" altLang="en-US" smtClean="0"/>
              <a:t>Use the concatenation operator, ||</a:t>
            </a:r>
          </a:p>
          <a:p>
            <a:r>
              <a:rPr lang="en-US" altLang="en-US" smtClean="0"/>
              <a:t>It allows the use of column aliases</a:t>
            </a:r>
          </a:p>
        </p:txBody>
      </p:sp>
      <p:sp>
        <p:nvSpPr>
          <p:cNvPr id="27652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149512C-7844-438D-8EEA-A2001D9928C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3153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14362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Concatenation Example</a:t>
            </a:r>
          </a:p>
        </p:txBody>
      </p:sp>
      <p:pic>
        <p:nvPicPr>
          <p:cNvPr id="28675" name="Content Placeholder 7" descr="Casteel_02_F20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7762"/>
            <a:ext cx="5105400" cy="5557838"/>
          </a:xfrm>
        </p:spPr>
      </p:pic>
      <p:sp>
        <p:nvSpPr>
          <p:cNvPr id="28676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8F5C8C0-6345-4407-A99F-A6F804292B8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89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SELECT Statement Syntax (revisited)</a:t>
            </a:r>
          </a:p>
        </p:txBody>
      </p:sp>
      <p:pic>
        <p:nvPicPr>
          <p:cNvPr id="29699" name="Content Placeholder 8" descr="Casteel_02_F0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967663" cy="2209800"/>
          </a:xfrm>
        </p:spPr>
      </p:pic>
      <p:sp>
        <p:nvSpPr>
          <p:cNvPr id="29700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097C8C9-9374-4A27-B414-53FF757CE51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529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Basic SQL SELECT Statements</a:t>
            </a:r>
            <a:endParaRPr lang="en-US" altLang="en-US" sz="3400" i="1" smtClean="0"/>
          </a:p>
        </p:txBody>
      </p:sp>
      <p:pic>
        <p:nvPicPr>
          <p:cNvPr id="1126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/>
              <a:t>Basic SQL SELECT Statements</a:t>
            </a:r>
            <a:endParaRPr lang="en-US" altLang="en-US" sz="3400" i="1" smtClean="0"/>
          </a:p>
        </p:txBody>
      </p:sp>
      <p:pic>
        <p:nvPicPr>
          <p:cNvPr id="30724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the JustLee Database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the provided script to create the database so you can follow the chapter examples</a:t>
            </a:r>
          </a:p>
          <a:p>
            <a:r>
              <a:rPr lang="en-US" altLang="en-US" smtClean="0"/>
              <a:t>Verify table contents using the DESCRIBE command</a:t>
            </a:r>
          </a:p>
        </p:txBody>
      </p:sp>
      <p:sp>
        <p:nvSpPr>
          <p:cNvPr id="13316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AD1A21F-7EB4-4E2B-A416-56D04EB72DF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475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 Statement Syntax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 statements are used to retrieve data from the database</a:t>
            </a:r>
          </a:p>
          <a:p>
            <a:r>
              <a:rPr lang="en-US" altLang="en-US" smtClean="0"/>
              <a:t>A SELECT statement is referred to as a query</a:t>
            </a:r>
          </a:p>
          <a:p>
            <a:r>
              <a:rPr lang="en-US" altLang="en-US" smtClean="0"/>
              <a:t>Syntax gives the basic structure, or rules, for a command</a:t>
            </a:r>
          </a:p>
          <a:p>
            <a:r>
              <a:rPr lang="en-US" altLang="en-US" sz="2400" smtClean="0"/>
              <a:t>Optional clauses and keywords are shown in brackets</a:t>
            </a:r>
          </a:p>
        </p:txBody>
      </p:sp>
      <p:sp>
        <p:nvSpPr>
          <p:cNvPr id="14340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107EF41-0552-4941-A694-6B22004AACD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4241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SELECT Statement Syntax (continued)</a:t>
            </a:r>
          </a:p>
        </p:txBody>
      </p:sp>
      <p:pic>
        <p:nvPicPr>
          <p:cNvPr id="15363" name="Content Placeholder 8" descr="Casteel_02_F05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967663" cy="2209800"/>
          </a:xfrm>
        </p:spPr>
      </p:pic>
      <p:sp>
        <p:nvSpPr>
          <p:cNvPr id="15364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8DDAB12-266F-4706-B013-CA89F9ABA3AC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3091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SELECT Statement Syntax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 and FROM clauses are required</a:t>
            </a:r>
          </a:p>
          <a:p>
            <a:r>
              <a:rPr lang="en-US" altLang="en-US" smtClean="0"/>
              <a:t>SELECT clause identifies column(s)</a:t>
            </a:r>
          </a:p>
          <a:p>
            <a:r>
              <a:rPr lang="en-US" altLang="en-US" smtClean="0"/>
              <a:t>FROM clause identifies table(s)</a:t>
            </a:r>
          </a:p>
          <a:p>
            <a:r>
              <a:rPr lang="en-US" altLang="en-US" smtClean="0"/>
              <a:t>Each clause begins with a keyword</a:t>
            </a:r>
          </a:p>
        </p:txBody>
      </p:sp>
      <p:sp>
        <p:nvSpPr>
          <p:cNvPr id="16388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3F80298-A178-449A-8810-856E2D6BDC9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0235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Selecting All Data in a Table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696200" cy="1219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dirty="0" smtClean="0"/>
              <a:t>SELECT * FROM </a:t>
            </a:r>
            <a:r>
              <a:rPr lang="en-US" altLang="en-US" sz="2800" dirty="0" err="1" smtClean="0"/>
              <a:t>tablename</a:t>
            </a:r>
            <a:r>
              <a:rPr lang="en-US" altLang="en-US" sz="2800" dirty="0" smtClean="0"/>
              <a:t>;</a:t>
            </a:r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667000"/>
            <a:ext cx="5715000" cy="3287713"/>
          </a:xfrm>
          <a:noFill/>
        </p:spPr>
      </p:pic>
      <p:sp>
        <p:nvSpPr>
          <p:cNvPr id="17413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D9284CF-33C7-4BE9-9994-2D1BF4A797C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4350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Selecting One Column from a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7315200" cy="685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SELECT columnname FROM tablename;</a:t>
            </a:r>
          </a:p>
        </p:txBody>
      </p:sp>
      <p:pic>
        <p:nvPicPr>
          <p:cNvPr id="1843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438400"/>
            <a:ext cx="3657600" cy="3463925"/>
          </a:xfrm>
          <a:noFill/>
        </p:spPr>
      </p:pic>
      <p:sp>
        <p:nvSpPr>
          <p:cNvPr id="18437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971A20C-4E2E-4A6E-B068-0395BD068A26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128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Selecting Multiple Columns from a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391400" cy="838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SELECT col1, col2, coln FROM tablename;</a:t>
            </a:r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438400"/>
            <a:ext cx="4572000" cy="3627438"/>
          </a:xfrm>
          <a:noFill/>
        </p:spPr>
      </p:pic>
      <p:sp>
        <p:nvSpPr>
          <p:cNvPr id="19461" name="Slide Number Placeholder 3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2B7843F-C845-4E5B-9BE9-3F7A057F2664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5251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321</Words>
  <Application>Microsoft Office PowerPoint</Application>
  <PresentationFormat>On-screen Show (4:3)</PresentationFormat>
  <Paragraphs>76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</vt:lpstr>
      <vt:lpstr>Times New Roman</vt:lpstr>
      <vt:lpstr>Clarity</vt:lpstr>
      <vt:lpstr>CIT-2180 Data and Database Management  Chapter 2 </vt:lpstr>
      <vt:lpstr>Oracle 12c: SQL</vt:lpstr>
      <vt:lpstr>Create the JustLee Database</vt:lpstr>
      <vt:lpstr>SELECT Statement Syntax</vt:lpstr>
      <vt:lpstr>SELECT Statement Syntax (continued)</vt:lpstr>
      <vt:lpstr>SELECT Statement Syntax (continued)</vt:lpstr>
      <vt:lpstr>Selecting All Data in a Table</vt:lpstr>
      <vt:lpstr>Selecting One Column from a Table</vt:lpstr>
      <vt:lpstr>Selecting Multiple Columns from a Table</vt:lpstr>
      <vt:lpstr>Operations within the SELECT Statement</vt:lpstr>
      <vt:lpstr>Using Column Aliases</vt:lpstr>
      <vt:lpstr>Column Alias Example</vt:lpstr>
      <vt:lpstr>Using Arithmetic Operations</vt:lpstr>
      <vt:lpstr>Arithmetic Operation with Alias Example</vt:lpstr>
      <vt:lpstr>NULL Values Example</vt:lpstr>
      <vt:lpstr>DISTINCT and UNIQUE Example </vt:lpstr>
      <vt:lpstr>Using Concatenation</vt:lpstr>
      <vt:lpstr>Concatenation Example</vt:lpstr>
      <vt:lpstr>SELECT Statement Syntax (revisited)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212</cp:revision>
  <dcterms:created xsi:type="dcterms:W3CDTF">2006-08-16T00:00:00Z</dcterms:created>
  <dcterms:modified xsi:type="dcterms:W3CDTF">2018-01-17T02:25:28Z</dcterms:modified>
</cp:coreProperties>
</file>