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50" r:id="rId21"/>
    <p:sldId id="349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4" autoAdjust="0"/>
  </p:normalViewPr>
  <p:slideViewPr>
    <p:cSldViewPr>
      <p:cViewPr varScale="1">
        <p:scale>
          <a:sx n="55" d="100"/>
          <a:sy n="55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CF6231-18CE-4374-B719-2EF3C38A6FB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80780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1ABE5B-008B-4F51-B4D1-BDE053CB25A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61224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28956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F9841-B408-4C4B-A7DE-B5267F1B5D3E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1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Management</a:t>
            </a:r>
            <a:br>
              <a:rPr lang="en-US" sz="2800" cap="small" dirty="0" smtClean="0"/>
            </a:br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Chapter 3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Table Creation through Subqueries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You can use subqueries to retrieve data from an existing table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Requires use of AS keyword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New column names can be assigned</a:t>
            </a:r>
          </a:p>
        </p:txBody>
      </p:sp>
      <p:sp>
        <p:nvSpPr>
          <p:cNvPr id="16388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60734A0-5B57-4254-9D41-50AB8A0C2A65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CREATE TABLE…AS</a:t>
            </a:r>
          </a:p>
        </p:txBody>
      </p:sp>
      <p:pic>
        <p:nvPicPr>
          <p:cNvPr id="17411" name="Content Placeholder 6" descr="Casteel_03_F06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667000"/>
            <a:ext cx="8077200" cy="1066800"/>
          </a:xfrm>
        </p:spPr>
      </p:pic>
      <p:sp>
        <p:nvSpPr>
          <p:cNvPr id="17412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A80A63A-BA24-4AB1-B017-84B5CADE6D6A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1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CREATE TABLE…AS Example</a:t>
            </a:r>
          </a:p>
        </p:txBody>
      </p:sp>
      <p:pic>
        <p:nvPicPr>
          <p:cNvPr id="18435" name="Content Placeholder 6" descr="Casteel_03_F07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524000"/>
            <a:ext cx="7827963" cy="4510088"/>
          </a:xfrm>
        </p:spPr>
      </p:pic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D7580DF-4B88-4B2A-90F9-882A3C5BD528}" type="slidenum">
              <a:rPr lang="en-US" altLang="en-US" sz="1400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9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Modifying Existing Tables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Accomplished through the ALTER TABLE command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Use an ADD clause to add a column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Use a MODIFY clause to change a column type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Use a RENAME clause to change a column name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Use a DROP COLUMN to drop a column</a:t>
            </a:r>
          </a:p>
        </p:txBody>
      </p:sp>
      <p:sp>
        <p:nvSpPr>
          <p:cNvPr id="19460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4A30C63-6468-478B-94F7-2CFE6E9177B1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3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ALTER TABLE Command Syntax  </a:t>
            </a:r>
          </a:p>
        </p:txBody>
      </p:sp>
      <p:pic>
        <p:nvPicPr>
          <p:cNvPr id="20483" name="Content Placeholder 6" descr="Casteel_03_F10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438400"/>
            <a:ext cx="8077200" cy="1219200"/>
          </a:xfrm>
        </p:spPr>
      </p:pic>
      <p:sp>
        <p:nvSpPr>
          <p:cNvPr id="20484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85BCA44-803D-495D-BB90-9859467B1C77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5" name="TextBox 1"/>
          <p:cNvSpPr txBox="1">
            <a:spLocks noChangeArrowheads="1"/>
          </p:cNvSpPr>
          <p:nvPr/>
        </p:nvSpPr>
        <p:spPr bwMode="auto">
          <a:xfrm>
            <a:off x="457200" y="4311650"/>
            <a:ext cx="8426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*** There is also a RENAME COLUMN option not specified in this syntax diagram</a:t>
            </a:r>
          </a:p>
        </p:txBody>
      </p:sp>
    </p:spTree>
    <p:extLst>
      <p:ext uri="{BB962C8B-B14F-4D97-AF65-F5344CB8AC3E}">
        <p14:creationId xmlns:p14="http://schemas.microsoft.com/office/powerpoint/2010/main" val="347560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ALTER TABLE…ADD Column</a:t>
            </a:r>
          </a:p>
        </p:txBody>
      </p:sp>
      <p:pic>
        <p:nvPicPr>
          <p:cNvPr id="21507" name="Content Placeholder 6" descr="Casteel_03_F1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295400"/>
            <a:ext cx="5715000" cy="4860925"/>
          </a:xfrm>
        </p:spPr>
      </p:pic>
      <p:sp>
        <p:nvSpPr>
          <p:cNvPr id="21508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9613B62-42BB-4E1E-B503-CA33794C8FFE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ALTER TABLE…MODIFY Column</a:t>
            </a:r>
          </a:p>
        </p:txBody>
      </p:sp>
      <p:pic>
        <p:nvPicPr>
          <p:cNvPr id="22531" name="Content Placeholder 6" descr="Casteel_03_F18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447800"/>
            <a:ext cx="7277100" cy="4572000"/>
          </a:xfrm>
        </p:spPr>
      </p:pic>
      <p:sp>
        <p:nvSpPr>
          <p:cNvPr id="22532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510695C-78E5-4880-9553-78F7A7F96CE9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4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Modification Guidelines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Column must be as wide as the data it already contains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If a NUMBER column already contains data, size cannot be decreased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Adding or changing default data does not affect existing data</a:t>
            </a:r>
          </a:p>
        </p:txBody>
      </p:sp>
      <p:sp>
        <p:nvSpPr>
          <p:cNvPr id="23556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DE966E2-9545-4E27-BC0F-85622892FCBA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7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ALTER TABLE…DROP COLUMN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696200" cy="150495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cs typeface="Times New Roman" panose="02020603050405020304" pitchFamily="18" charset="0"/>
              </a:rPr>
              <a:t>Can only reference one column per execution</a:t>
            </a:r>
          </a:p>
          <a:p>
            <a:pPr eaLnBrk="1" hangingPunct="1"/>
            <a:r>
              <a:rPr lang="en-US" altLang="en-US" sz="2400" smtClean="0">
                <a:cs typeface="Times New Roman" panose="02020603050405020304" pitchFamily="18" charset="0"/>
              </a:rPr>
              <a:t>Deletion is permanent</a:t>
            </a:r>
          </a:p>
          <a:p>
            <a:pPr eaLnBrk="1" hangingPunct="1"/>
            <a:r>
              <a:rPr lang="en-US" altLang="en-US" sz="2400" smtClean="0">
                <a:cs typeface="Times New Roman" panose="02020603050405020304" pitchFamily="18" charset="0"/>
              </a:rPr>
              <a:t>Cannot delete last remaining column in a table</a:t>
            </a:r>
          </a:p>
        </p:txBody>
      </p:sp>
      <p:pic>
        <p:nvPicPr>
          <p:cNvPr id="24580" name="Content Placeholder 7" descr="Casteel_03_F20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895600"/>
            <a:ext cx="7461250" cy="3276600"/>
          </a:xfrm>
        </p:spPr>
      </p:pic>
      <p:sp>
        <p:nvSpPr>
          <p:cNvPr id="24581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82959BB-C186-4DC2-B575-65E24DAC9CE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40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Deleting a Table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315200" cy="10668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 sz="2800" smtClean="0">
                <a:cs typeface="Times New Roman" panose="02020603050405020304" pitchFamily="18" charset="0"/>
              </a:rPr>
              <a:t>DROP TABLE to delete table &amp; contents</a:t>
            </a:r>
          </a:p>
        </p:txBody>
      </p:sp>
      <p:pic>
        <p:nvPicPr>
          <p:cNvPr id="25604" name="Content Placeholder 7" descr="Casteel_03_F34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057400"/>
            <a:ext cx="6735763" cy="4114800"/>
          </a:xfrm>
        </p:spPr>
      </p:pic>
      <p:sp>
        <p:nvSpPr>
          <p:cNvPr id="25605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64A4AD1-225C-4F09-A101-0D711B07FDE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0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Table Creation and Management</a:t>
            </a:r>
          </a:p>
        </p:txBody>
      </p:sp>
      <p:pic>
        <p:nvPicPr>
          <p:cNvPr id="7172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1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</a:t>
            </a:r>
            <a:r>
              <a:rPr lang="en-US" dirty="0" err="1" smtClean="0"/>
              <a:t>JustLee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Copy / Paste the contents of </a:t>
            </a:r>
            <a:r>
              <a:rPr lang="en-US" dirty="0" err="1" smtClean="0"/>
              <a:t>JLDB_Build.sql</a:t>
            </a:r>
            <a:r>
              <a:rPr lang="en-US" dirty="0" smtClean="0"/>
              <a:t> to the </a:t>
            </a:r>
            <a:r>
              <a:rPr lang="en-US" dirty="0" err="1" smtClean="0"/>
              <a:t>SQLDeveloper</a:t>
            </a:r>
            <a:r>
              <a:rPr lang="en-US" dirty="0" smtClean="0"/>
              <a:t> IDE and build the </a:t>
            </a:r>
            <a:r>
              <a:rPr lang="en-US" dirty="0" err="1" smtClean="0"/>
              <a:t>JustLee</a:t>
            </a:r>
            <a:r>
              <a:rPr lang="en-US" dirty="0" smtClean="0"/>
              <a:t> database.</a:t>
            </a:r>
          </a:p>
          <a:p>
            <a:pPr marL="0" indent="0">
              <a:buNone/>
            </a:pPr>
            <a:endParaRPr lang="en-US" dirty="0"/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Customers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(Customer#  NUMBER(4),</a:t>
            </a:r>
          </a:p>
          <a:p>
            <a:pPr marL="822960" lvl="3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VARCHAR2(10) NOT NULL,</a:t>
            </a:r>
          </a:p>
          <a:p>
            <a:pPr marL="822960" lvl="3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VARCHAR2(10) NOT NULL,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VARCHAR2(20),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 VARCHAR2(12),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VARCHAR2(2),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 VARCHAR2(5),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Referred NUMBER(4),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Region CHAR(2),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CONSTRAINT customers_customer#_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KEY(customer#),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customers_region_ck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(region IN ('N', 'NW', 'NE', 'S', 'SE', 'SW', 'W', 'E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')));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895600"/>
            <a:ext cx="1914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01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i="1" smtClean="0">
                <a:solidFill>
                  <a:srgbClr val="00B050"/>
                </a:solidFill>
              </a:rPr>
              <a:t>END OF Chapter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Table Creation and Management</a:t>
            </a:r>
          </a:p>
        </p:txBody>
      </p:sp>
      <p:pic>
        <p:nvPicPr>
          <p:cNvPr id="2662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0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Database Table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 database object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Stores data for the database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Consists of columns and rows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Created and modified through data definition language (DDL) commands</a:t>
            </a:r>
          </a:p>
        </p:txBody>
      </p:sp>
      <p:sp>
        <p:nvSpPr>
          <p:cNvPr id="9220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AEF2B27-AD31-42E3-91A6-8DD78AEDF01B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Table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Table and column names:</a:t>
            </a: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Can contain a maximum 30 characters – no blank spaces</a:t>
            </a: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Must begin with a letter</a:t>
            </a: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Can contain numbers, underscore (_), and number sign (#)</a:t>
            </a: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Column names must be unique within the table</a:t>
            </a: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No reserved words are allowed (e.g. SELECT)</a:t>
            </a: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Every column must have a </a:t>
            </a:r>
            <a:r>
              <a:rPr lang="en-US" altLang="en-US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data type </a:t>
            </a:r>
            <a:r>
              <a:rPr lang="en-US" altLang="en-US" dirty="0" smtClean="0">
                <a:cs typeface="Times New Roman" panose="02020603050405020304" pitchFamily="18" charset="0"/>
              </a:rPr>
              <a:t>(next slide)</a:t>
            </a:r>
          </a:p>
        </p:txBody>
      </p:sp>
      <p:sp>
        <p:nvSpPr>
          <p:cNvPr id="10244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DE0BACA-41AD-4760-A636-CEB38725A1C2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3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239000" cy="6298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Table Design (continued)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7177" y="1298208"/>
            <a:ext cx="6477000" cy="3868738"/>
          </a:xfrm>
          <a:noFill/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5181600"/>
            <a:ext cx="6489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8229FFC-A687-45F0-84FE-480A79F0FB91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Table Creation</a:t>
            </a:r>
          </a:p>
        </p:txBody>
      </p:sp>
      <p:pic>
        <p:nvPicPr>
          <p:cNvPr id="12291" name="Content Placeholder 6" descr="Casteel_03_F01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438400"/>
            <a:ext cx="8150225" cy="1752600"/>
          </a:xfrm>
        </p:spPr>
      </p:pic>
      <p:sp>
        <p:nvSpPr>
          <p:cNvPr id="12292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7DCC1FE-6A5C-4D68-BE56-0D37C6FB148A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CREATE TABLE Command Example</a:t>
            </a:r>
          </a:p>
        </p:txBody>
      </p:sp>
      <p:pic>
        <p:nvPicPr>
          <p:cNvPr id="13315" name="Content Placeholder 6" descr="Casteel_03_F0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371600"/>
            <a:ext cx="6629400" cy="4811713"/>
          </a:xfrm>
        </p:spPr>
      </p:pic>
      <p:sp>
        <p:nvSpPr>
          <p:cNvPr id="13316" name="TextBox 7"/>
          <p:cNvSpPr txBox="1">
            <a:spLocks noChangeArrowheads="1"/>
          </p:cNvSpPr>
          <p:nvPr/>
        </p:nvSpPr>
        <p:spPr bwMode="auto">
          <a:xfrm>
            <a:off x="5715000" y="2743200"/>
            <a:ext cx="1752600" cy="381000"/>
          </a:xfrm>
          <a:prstGeom prst="rect">
            <a:avLst/>
          </a:prstGeom>
          <a:noFill/>
          <a:ln w="9525">
            <a:solidFill>
              <a:schemeClr val="tx1">
                <a:alpha val="61176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Virtual Column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343400" y="2971800"/>
            <a:ext cx="1371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7A17CC6-B8B6-4527-A319-9248F4DBC277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Meta-data: USER_TABLES</a:t>
            </a:r>
            <a:endParaRPr lang="en-US" altLang="en-US" b="1" dirty="0" smtClean="0">
              <a:latin typeface="Times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b="1" dirty="0" smtClean="0">
              <a:latin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data dictionary is a typical component of a DBMS that maintains information about database objects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You can query the data dictionary to verify all the tables that exist in your schema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USER_TABLES data dictionary object maintains information regarding all your tables</a:t>
            </a:r>
            <a:endParaRPr lang="en-US" altLang="en-US" dirty="0" smtClean="0">
              <a:latin typeface="Times" panose="02020603050405020304" pitchFamily="18" charset="0"/>
            </a:endParaRPr>
          </a:p>
        </p:txBody>
      </p:sp>
      <p:sp>
        <p:nvSpPr>
          <p:cNvPr id="14340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D47D76E-0E9D-492F-89C3-1035E1D7AA18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1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Viewing Table Structures: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7391400" cy="5334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 sz="2400" smtClean="0">
                <a:cs typeface="Times New Roman" panose="02020603050405020304" pitchFamily="18" charset="0"/>
              </a:rPr>
              <a:t>DESCRIBE displays the structure of a table</a:t>
            </a:r>
          </a:p>
        </p:txBody>
      </p:sp>
      <p:pic>
        <p:nvPicPr>
          <p:cNvPr id="15364" name="Content Placeholder 7" descr="Casteel_03_F04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651000"/>
            <a:ext cx="6362700" cy="4826000"/>
          </a:xfrm>
        </p:spPr>
      </p:pic>
      <p:sp>
        <p:nvSpPr>
          <p:cNvPr id="15365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671EDFE-14ED-4370-8957-03E0D5414E7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68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4689</TotalTime>
  <Words>460</Words>
  <Application>Microsoft Office PowerPoint</Application>
  <PresentationFormat>On-screen Show (4:3)</PresentationFormat>
  <Paragraphs>95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</vt:lpstr>
      <vt:lpstr>Times New Roman</vt:lpstr>
      <vt:lpstr>Clarity</vt:lpstr>
      <vt:lpstr>CIT-2180 Data and Database Management  Chapter 3 </vt:lpstr>
      <vt:lpstr>Oracle 12c: SQL</vt:lpstr>
      <vt:lpstr>Database Table</vt:lpstr>
      <vt:lpstr>Table Design</vt:lpstr>
      <vt:lpstr>Table Design (continued)</vt:lpstr>
      <vt:lpstr>Table Creation</vt:lpstr>
      <vt:lpstr>CREATE TABLE Command Example</vt:lpstr>
      <vt:lpstr>Meta-data: USER_TABLES</vt:lpstr>
      <vt:lpstr>Viewing Table Structures:</vt:lpstr>
      <vt:lpstr>Table Creation through Subqueries</vt:lpstr>
      <vt:lpstr>CREATE TABLE…AS</vt:lpstr>
      <vt:lpstr>CREATE TABLE…AS Example</vt:lpstr>
      <vt:lpstr>Modifying Existing Tables</vt:lpstr>
      <vt:lpstr>ALTER TABLE Command Syntax  </vt:lpstr>
      <vt:lpstr>ALTER TABLE…ADD Column</vt:lpstr>
      <vt:lpstr>ALTER TABLE…MODIFY Column</vt:lpstr>
      <vt:lpstr>Modification Guidelines</vt:lpstr>
      <vt:lpstr>ALTER TABLE…DROP COLUMN</vt:lpstr>
      <vt:lpstr>Deleting a Table</vt:lpstr>
      <vt:lpstr>Loading the JustLee Database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Myatt, Timothy</cp:lastModifiedBy>
  <cp:revision>213</cp:revision>
  <dcterms:created xsi:type="dcterms:W3CDTF">2006-08-16T00:00:00Z</dcterms:created>
  <dcterms:modified xsi:type="dcterms:W3CDTF">2018-01-16T20:23:01Z</dcterms:modified>
</cp:coreProperties>
</file>