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57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1" r:id="rId23"/>
    <p:sldId id="352" r:id="rId24"/>
    <p:sldId id="353" r:id="rId25"/>
    <p:sldId id="354" r:id="rId26"/>
    <p:sldId id="355" r:id="rId27"/>
    <p:sldId id="356" r:id="rId28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othy S. Myatt" initials="TSM" lastIdx="0" clrIdx="0">
    <p:extLst>
      <p:ext uri="{19B8F6BF-5375-455C-9EA6-DF929625EA0E}">
        <p15:presenceInfo xmlns:p15="http://schemas.microsoft.com/office/powerpoint/2012/main" userId="Timothy S. Myat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2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934" autoAdjust="0"/>
  </p:normalViewPr>
  <p:slideViewPr>
    <p:cSldViewPr>
      <p:cViewPr varScale="1">
        <p:scale>
          <a:sx n="55" d="100"/>
          <a:sy n="55" d="100"/>
        </p:scale>
        <p:origin x="1200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1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r">
              <a:defRPr sz="1300"/>
            </a:lvl1pPr>
          </a:lstStyle>
          <a:p>
            <a:fld id="{3F7BA4E7-0400-439C-B567-0AC3720AC3DA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7" tIns="46659" rIns="93317" bIns="4665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17" tIns="46659" rIns="93317" bIns="4665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1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r">
              <a:defRPr sz="1300"/>
            </a:lvl1pPr>
          </a:lstStyle>
          <a:p>
            <a:fld id="{F0EEF82B-EBBA-4F12-A3CB-341091E56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5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EF82B-EBBA-4F12-A3CB-341091E56E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90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E71682D-31FD-48A3-B1F4-D5023B735062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smtClean="0"/>
          </a:p>
        </p:txBody>
      </p:sp>
    </p:spTree>
    <p:extLst>
      <p:ext uri="{BB962C8B-B14F-4D97-AF65-F5344CB8AC3E}">
        <p14:creationId xmlns:p14="http://schemas.microsoft.com/office/powerpoint/2010/main" val="589560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A04E38-D479-498E-9ECE-01E7938BEB68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smtClean="0"/>
          </a:p>
        </p:txBody>
      </p:sp>
    </p:spTree>
    <p:extLst>
      <p:ext uri="{BB962C8B-B14F-4D97-AF65-F5344CB8AC3E}">
        <p14:creationId xmlns:p14="http://schemas.microsoft.com/office/powerpoint/2010/main" val="1220782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95325" y="616902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F749B1-3446-4011-A1E5-83E033D4F290}" type="slidenum">
              <a:rPr lang="en-US" altLang="en-US"/>
              <a:pPr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626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85800" y="6172200"/>
            <a:ext cx="2895600" cy="457200"/>
          </a:xfrm>
        </p:spPr>
        <p:txBody>
          <a:bodyPr/>
          <a:lstStyle>
            <a:lvl1pPr>
              <a:defRPr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305A0-4047-4242-89DE-53FD69AAF4C3}" type="slidenum">
              <a:rPr lang="en-US" altLang="en-US"/>
              <a:pPr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72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848600" cy="2286000"/>
          </a:xfrm>
        </p:spPr>
        <p:txBody>
          <a:bodyPr/>
          <a:lstStyle/>
          <a:p>
            <a:pPr algn="ctr"/>
            <a:r>
              <a:rPr lang="en-US" sz="2800" cap="small" dirty="0" smtClean="0"/>
              <a:t>CIT-2180 Data and Database Management</a:t>
            </a:r>
            <a:br>
              <a:rPr lang="en-US" sz="2800" cap="small" dirty="0" smtClean="0"/>
            </a:br>
            <a:r>
              <a:rPr lang="en-US" sz="2800" cap="small" dirty="0" smtClean="0"/>
              <a:t/>
            </a:r>
            <a:br>
              <a:rPr lang="en-US" sz="2800" cap="small" dirty="0" smtClean="0"/>
            </a:br>
            <a:r>
              <a:rPr lang="en-US" sz="2800" cap="small" dirty="0" smtClean="0"/>
              <a:t>Chapter 4</a:t>
            </a:r>
            <a:r>
              <a:rPr lang="en-US" sz="2400" cap="small" dirty="0" smtClean="0"/>
              <a:t/>
            </a:r>
            <a:br>
              <a:rPr lang="en-US" sz="2400" cap="small" dirty="0" smtClean="0"/>
            </a:br>
            <a:endParaRPr lang="en-US" sz="2400" cap="smal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106" y="3581400"/>
            <a:ext cx="3709988" cy="2778910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020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Adding Constraints to Existing Tables</a:t>
            </a:r>
          </a:p>
        </p:txBody>
      </p:sp>
      <p:sp>
        <p:nvSpPr>
          <p:cNvPr id="153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cs typeface="Times New Roman" panose="02020603050405020304" pitchFamily="18" charset="0"/>
              </a:rPr>
              <a:t>Constraints are added to an existing table with the ALTER TABLE command</a:t>
            </a:r>
          </a:p>
          <a:p>
            <a:pPr eaLnBrk="1" hangingPunct="1"/>
            <a:r>
              <a:rPr lang="en-US" altLang="en-US" dirty="0" smtClean="0">
                <a:cs typeface="Times New Roman" panose="02020603050405020304" pitchFamily="18" charset="0"/>
              </a:rPr>
              <a:t>Add a NOT NULL constraint using MODIFY clause</a:t>
            </a:r>
          </a:p>
          <a:p>
            <a:pPr eaLnBrk="1" hangingPunct="1"/>
            <a:r>
              <a:rPr lang="en-US" altLang="en-US" dirty="0" smtClean="0">
                <a:cs typeface="Times New Roman" panose="02020603050405020304" pitchFamily="18" charset="0"/>
              </a:rPr>
              <a:t>All other constraints are added using ADD clause</a:t>
            </a:r>
          </a:p>
          <a:p>
            <a:pPr eaLnBrk="1" hangingPunct="1"/>
            <a:endParaRPr lang="en-US" altLang="en-US" dirty="0" smtClean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cs typeface="Times New Roman" panose="02020603050405020304" pitchFamily="18" charset="0"/>
              </a:rPr>
              <a:t>NOTE:  Constraints can also be added at table creation time.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56C010-DFBA-4E24-A83E-0E6B18EBA2B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894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Using the PRIMARY KEY Constraint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385050" cy="1573213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sz="2800" dirty="0" smtClean="0">
                <a:cs typeface="Times New Roman" panose="02020603050405020304" pitchFamily="18" charset="0"/>
              </a:rPr>
              <a:t>Ensures that the data in the specified column(s) have two characteristics:</a:t>
            </a:r>
          </a:p>
          <a:p>
            <a:pPr lvl="2" eaLnBrk="1" hangingPunct="1"/>
            <a:r>
              <a:rPr lang="en-US" altLang="en-US" sz="2400" dirty="0" smtClean="0">
                <a:cs typeface="Times New Roman" panose="02020603050405020304" pitchFamily="18" charset="0"/>
              </a:rPr>
              <a:t>Do not contain duplicates (</a:t>
            </a:r>
            <a:r>
              <a:rPr lang="en-US" altLang="en-US" sz="24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UNIQUE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)</a:t>
            </a:r>
          </a:p>
          <a:p>
            <a:pPr lvl="2" eaLnBrk="1" hangingPunct="1"/>
            <a:r>
              <a:rPr lang="en-US" altLang="en-US" sz="2400" dirty="0" smtClean="0">
                <a:cs typeface="Times New Roman" panose="02020603050405020304" pitchFamily="18" charset="0"/>
              </a:rPr>
              <a:t>Do not contain </a:t>
            </a:r>
            <a:r>
              <a:rPr lang="en-US" altLang="en-US" sz="24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NULL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values</a:t>
            </a:r>
          </a:p>
          <a:p>
            <a:pPr eaLnBrk="1" hangingPunct="1"/>
            <a:r>
              <a:rPr lang="en-US" altLang="en-US" sz="2800" dirty="0" smtClean="0">
                <a:cs typeface="Times New Roman" panose="02020603050405020304" pitchFamily="18" charset="0"/>
              </a:rPr>
              <a:t>Only one per table is allowed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F1BD13-8207-4D48-BE6F-0825E66B2B5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pic>
        <p:nvPicPr>
          <p:cNvPr id="16389" name="Content Placeholder 7" descr="Casteel_04_F03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4343400"/>
            <a:ext cx="8118475" cy="1447800"/>
          </a:xfrm>
        </p:spPr>
      </p:pic>
    </p:spTree>
    <p:extLst>
      <p:ext uri="{BB962C8B-B14F-4D97-AF65-F5344CB8AC3E}">
        <p14:creationId xmlns:p14="http://schemas.microsoft.com/office/powerpoint/2010/main" val="893789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906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Constraint Checked </a:t>
            </a:r>
            <a:r>
              <a:rPr lang="en-US" altLang="en-US" b="1" smtClean="0">
                <a:solidFill>
                  <a:srgbClr val="00B050"/>
                </a:solidFill>
              </a:rPr>
              <a:t>with Data Input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6EA2F6-2EFF-4709-A58C-C2B7C6C35E2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pic>
        <p:nvPicPr>
          <p:cNvPr id="17412" name="Picture 4" descr="Casteel_04_F05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524000"/>
            <a:ext cx="81438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4184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PRIMARY KEY Constraint for </a:t>
            </a:r>
            <a:r>
              <a:rPr lang="en-US" altLang="en-US" smtClean="0">
                <a:solidFill>
                  <a:srgbClr val="FF0000"/>
                </a:solidFill>
                <a:cs typeface="Times New Roman" panose="02020603050405020304" pitchFamily="18" charset="0"/>
              </a:rPr>
              <a:t>Composite Key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315200" cy="762000"/>
          </a:xfrm>
        </p:spPr>
        <p:txBody>
          <a:bodyPr/>
          <a:lstStyle/>
          <a:p>
            <a:pPr eaLnBrk="1" hangingPunct="1">
              <a:buFont typeface="Times" panose="02020603050405020304" pitchFamily="18" charset="0"/>
              <a:buChar char="•"/>
            </a:pPr>
            <a:r>
              <a:rPr lang="en-US" altLang="en-US" sz="2800" smtClean="0">
                <a:cs typeface="Times New Roman" panose="02020603050405020304" pitchFamily="18" charset="0"/>
              </a:rPr>
              <a:t>A key composed of more than one column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9616E8-9362-485E-9CDF-E076E16EDDDF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pic>
        <p:nvPicPr>
          <p:cNvPr id="18437" name="Content Placeholder 7" descr="Casteel_04_F07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590800"/>
            <a:ext cx="7192963" cy="3657600"/>
          </a:xfrm>
        </p:spPr>
      </p:pic>
    </p:spTree>
    <p:extLst>
      <p:ext uri="{BB962C8B-B14F-4D97-AF65-F5344CB8AC3E}">
        <p14:creationId xmlns:p14="http://schemas.microsoft.com/office/powerpoint/2010/main" val="1582715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5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9475" y="381000"/>
            <a:ext cx="7045325" cy="5670550"/>
          </a:xfrm>
          <a:noFill/>
        </p:spPr>
      </p:pic>
    </p:spTree>
    <p:extLst>
      <p:ext uri="{BB962C8B-B14F-4D97-AF65-F5344CB8AC3E}">
        <p14:creationId xmlns:p14="http://schemas.microsoft.com/office/powerpoint/2010/main" val="34183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Using the FOREIGN KEY Constraint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Requires a value to exist in the referenced column of another table (the parent table)</a:t>
            </a:r>
          </a:p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NULL values are allowed (in the child table)</a:t>
            </a:r>
          </a:p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Enforces referential integrity</a:t>
            </a:r>
          </a:p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Maps to the PRIMARY KEY in parent table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18BBDB-26EB-4E11-8E39-8DA8698EB27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057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FOREIGN KEY Constraint Example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9EB94A-FC48-43A0-9EEE-FC122816C81A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20484" name="Content Placeholder 6" descr="Casteel_04_F09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600200"/>
            <a:ext cx="7739063" cy="3962400"/>
          </a:xfrm>
        </p:spPr>
      </p:pic>
    </p:spTree>
    <p:extLst>
      <p:ext uri="{BB962C8B-B14F-4D97-AF65-F5344CB8AC3E}">
        <p14:creationId xmlns:p14="http://schemas.microsoft.com/office/powerpoint/2010/main" val="2050305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Deletion of Foreign Key </a:t>
            </a:r>
            <a:r>
              <a:rPr lang="en-US" altLang="en-US" smtClean="0">
                <a:solidFill>
                  <a:srgbClr val="00B050"/>
                </a:solidFill>
                <a:cs typeface="Times New Roman" panose="02020603050405020304" pitchFamily="18" charset="0"/>
              </a:rPr>
              <a:t>Values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Times New Roman" pitchFamily="18" charset="0"/>
              </a:rPr>
              <a:t>You cannot delete a value in a parent table referenced by a row in a child table</a:t>
            </a:r>
          </a:p>
          <a:p>
            <a:pPr marL="0" indent="0" eaLnBrk="1" hangingPunct="1">
              <a:buFontTx/>
              <a:buNone/>
              <a:defRPr/>
            </a:pPr>
            <a:endParaRPr lang="en-US" dirty="0" smtClean="0"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dirty="0" smtClean="0">
                <a:cs typeface="Times New Roman" pitchFamily="18" charset="0"/>
              </a:rPr>
              <a:t>Use ON DELETE CASCADE keywords when creating FOREIGN KEY constraint – it automatically deletes all child rows when the row in a parent table is deleted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581D95-7B7D-4CF9-A138-3EB1A7D90EF6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145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Using the UNIQUE Constraint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2150" y="16002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cs typeface="Times New Roman" panose="02020603050405020304" pitchFamily="18" charset="0"/>
              </a:rPr>
              <a:t>No duplicates are allowed in the referenced column</a:t>
            </a:r>
          </a:p>
          <a:p>
            <a:pPr eaLnBrk="1" hangingPunct="1"/>
            <a:r>
              <a:rPr lang="en-US" altLang="en-US" sz="2400" smtClean="0">
                <a:cs typeface="Times New Roman" panose="02020603050405020304" pitchFamily="18" charset="0"/>
              </a:rPr>
              <a:t>NULL values are permitted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692150" y="3521075"/>
            <a:ext cx="7134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057400" indent="-22860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9E8B93-FCBD-4457-9B25-631D885086E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pic>
        <p:nvPicPr>
          <p:cNvPr id="22534" name="Content Placeholder 8" descr="Casteel_04_F16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6975" y="2590800"/>
            <a:ext cx="7015163" cy="3657600"/>
          </a:xfrm>
        </p:spPr>
      </p:pic>
    </p:spTree>
    <p:extLst>
      <p:ext uri="{BB962C8B-B14F-4D97-AF65-F5344CB8AC3E}">
        <p14:creationId xmlns:p14="http://schemas.microsoft.com/office/powerpoint/2010/main" val="3892814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Using the CHECK Constraint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7432675" cy="1824038"/>
          </a:xfrm>
        </p:spPr>
        <p:txBody>
          <a:bodyPr/>
          <a:lstStyle/>
          <a:p>
            <a:pPr eaLnBrk="1" hangingPunct="1"/>
            <a:r>
              <a:rPr lang="en-US" altLang="en-US" sz="2800" smtClean="0">
                <a:cs typeface="Times New Roman" panose="02020603050405020304" pitchFamily="18" charset="0"/>
              </a:rPr>
              <a:t>Updates and additions (insert) must meet specified condition (</a:t>
            </a:r>
            <a:r>
              <a:rPr lang="en-US" altLang="en-US" sz="2800" smtClean="0">
                <a:solidFill>
                  <a:srgbClr val="00B050"/>
                </a:solidFill>
                <a:cs typeface="Times New Roman" panose="02020603050405020304" pitchFamily="18" charset="0"/>
              </a:rPr>
              <a:t>see page 118</a:t>
            </a:r>
            <a:r>
              <a:rPr lang="en-US" altLang="en-US" sz="2800" smtClean="0"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0134DF-5AE5-4019-A7B7-70DFDB182E3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pic>
        <p:nvPicPr>
          <p:cNvPr id="23557" name="Content Placeholder 7" descr="Casteel_04_F19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2667000"/>
            <a:ext cx="7121525" cy="3429000"/>
          </a:xfrm>
        </p:spPr>
      </p:pic>
    </p:spTree>
    <p:extLst>
      <p:ext uri="{BB962C8B-B14F-4D97-AF65-F5344CB8AC3E}">
        <p14:creationId xmlns:p14="http://schemas.microsoft.com/office/powerpoint/2010/main" val="270287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19812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Oracle 12c: SQL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400" i="1" smtClean="0"/>
              <a:t>Chapter 4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400" i="1" smtClean="0"/>
              <a:t>Constraints</a:t>
            </a:r>
          </a:p>
        </p:txBody>
      </p:sp>
      <p:pic>
        <p:nvPicPr>
          <p:cNvPr id="6148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909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Using the NOT NULL Constraint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The NOT NULL constraint is a special CHECK constraint with IS NOT NULL condition</a:t>
            </a:r>
          </a:p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Can only be created at column level</a:t>
            </a:r>
          </a:p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Included in output of DESCRIBE command</a:t>
            </a:r>
          </a:p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Can only be added to an existing table using ALTER TABLE…MODIFY command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9CECA3-2E4F-4E3A-BDD4-F1CB91B3648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172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NOT NULL Constraint Example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AD66E1-50D9-4C92-BDD6-EFB329CF27B6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25604" name="Content Placeholder 6" descr="Casteel_04_F23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524000"/>
            <a:ext cx="7535863" cy="3886200"/>
          </a:xfrm>
        </p:spPr>
      </p:pic>
    </p:spTree>
    <p:extLst>
      <p:ext uri="{BB962C8B-B14F-4D97-AF65-F5344CB8AC3E}">
        <p14:creationId xmlns:p14="http://schemas.microsoft.com/office/powerpoint/2010/main" val="492178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Multiple Constraints / Single Column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295400"/>
            <a:ext cx="7491413" cy="1611313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A column may be included in multiple constraints</a:t>
            </a:r>
          </a:p>
          <a:p>
            <a:pPr eaLnBrk="1" hangingPunct="1"/>
            <a:r>
              <a:rPr lang="en-US" altLang="en-US" sz="2400" smtClean="0"/>
              <a:t>The order# column is included in a primary key and a foreign key constraint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25B6BC-EC1B-4CAC-BD09-4772456A791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pic>
        <p:nvPicPr>
          <p:cNvPr id="27653" name="Content Placeholder 7" descr="Casteel_04_F32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895600"/>
            <a:ext cx="8178800" cy="2971800"/>
          </a:xfrm>
        </p:spPr>
      </p:pic>
    </p:spTree>
    <p:extLst>
      <p:ext uri="{BB962C8B-B14F-4D97-AF65-F5344CB8AC3E}">
        <p14:creationId xmlns:p14="http://schemas.microsoft.com/office/powerpoint/2010/main" val="782243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Dropping Constraints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Constraints cannot be modified; they must be dropped and recreated</a:t>
            </a:r>
          </a:p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Actual syntax depends on type of constraint</a:t>
            </a:r>
          </a:p>
          <a:p>
            <a:pPr lvl="1" eaLnBrk="1" hangingPunct="1"/>
            <a:r>
              <a:rPr lang="en-US" altLang="en-US" smtClean="0">
                <a:cs typeface="Times New Roman" panose="02020603050405020304" pitchFamily="18" charset="0"/>
              </a:rPr>
              <a:t>PRIMARY KEY – just list type of constraint</a:t>
            </a:r>
          </a:p>
          <a:p>
            <a:pPr lvl="1" eaLnBrk="1" hangingPunct="1"/>
            <a:r>
              <a:rPr lang="en-US" altLang="en-US" smtClean="0">
                <a:cs typeface="Times New Roman" panose="02020603050405020304" pitchFamily="18" charset="0"/>
              </a:rPr>
              <a:t>UNIQUE – include column name</a:t>
            </a:r>
          </a:p>
          <a:p>
            <a:pPr lvl="1" eaLnBrk="1" hangingPunct="1"/>
            <a:r>
              <a:rPr lang="en-US" altLang="en-US" smtClean="0">
                <a:cs typeface="Times New Roman" panose="02020603050405020304" pitchFamily="18" charset="0"/>
              </a:rPr>
              <a:t>All others – reference constraint name 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2FA579-A1EB-424A-B363-961E0F3E05F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259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ALTER TABLE…DROP Syntax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148041-5508-42C0-80A0-C5EE663289D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29700" name="Content Placeholder 6" descr="Casteel_04_F37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286000"/>
            <a:ext cx="8077200" cy="1524000"/>
          </a:xfrm>
        </p:spPr>
      </p:pic>
    </p:spTree>
    <p:extLst>
      <p:ext uri="{BB962C8B-B14F-4D97-AF65-F5344CB8AC3E}">
        <p14:creationId xmlns:p14="http://schemas.microsoft.com/office/powerpoint/2010/main" val="1071682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Drop Constraint Example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5E58C0-9FCF-4003-A29E-C625D8D1D9C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0724" name="Content Placeholder 6" descr="Casteel_04_F38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752600"/>
            <a:ext cx="7159625" cy="3124200"/>
          </a:xfrm>
        </p:spPr>
      </p:pic>
    </p:spTree>
    <p:extLst>
      <p:ext uri="{BB962C8B-B14F-4D97-AF65-F5344CB8AC3E}">
        <p14:creationId xmlns:p14="http://schemas.microsoft.com/office/powerpoint/2010/main" val="218616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Drop Constraint Example – Error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799972-1F2F-4DC0-BB78-E30C7AD083D4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1748" name="Content Placeholder 6" descr="Casteel_04_F39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6112" y="1518138"/>
            <a:ext cx="8368652" cy="4730262"/>
          </a:xfrm>
        </p:spPr>
      </p:pic>
    </p:spTree>
    <p:extLst>
      <p:ext uri="{BB962C8B-B14F-4D97-AF65-F5344CB8AC3E}">
        <p14:creationId xmlns:p14="http://schemas.microsoft.com/office/powerpoint/2010/main" val="281150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19050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Oracle 12c: SQL</a:t>
            </a:r>
          </a:p>
        </p:txBody>
      </p:sp>
      <p:sp>
        <p:nvSpPr>
          <p:cNvPr id="3277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400" b="1" i="1" smtClean="0">
                <a:solidFill>
                  <a:srgbClr val="00B050"/>
                </a:solidFill>
              </a:rPr>
              <a:t>END OF Chapter 4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400" i="1" smtClean="0"/>
              <a:t>Constraints</a:t>
            </a:r>
          </a:p>
        </p:txBody>
      </p:sp>
      <p:pic>
        <p:nvPicPr>
          <p:cNvPr id="32772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507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Constraints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Rules used to enforce business rules, practices, and policies</a:t>
            </a:r>
          </a:p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Rules used to ensure accuracy and integrity of data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2104DB-01B4-4D9E-811D-5FC2A9044B8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62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Constraint Types</a:t>
            </a:r>
          </a:p>
        </p:txBody>
      </p:sp>
      <p:pic>
        <p:nvPicPr>
          <p:cNvPr id="921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371600"/>
            <a:ext cx="7735888" cy="4648200"/>
          </a:xfrm>
          <a:noFill/>
        </p:spPr>
      </p:pic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0BD131-4F8C-4C3A-B201-265F5F5878C2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37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Enforcement of Constraints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All constraints are enforced at the table level</a:t>
            </a:r>
          </a:p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Constraints are enforced when adding a new row (</a:t>
            </a:r>
            <a:r>
              <a:rPr lang="en-US" altLang="en-US" smtClean="0">
                <a:solidFill>
                  <a:srgbClr val="00B050"/>
                </a:solidFill>
                <a:cs typeface="Times New Roman" panose="02020603050405020304" pitchFamily="18" charset="0"/>
              </a:rPr>
              <a:t>insert</a:t>
            </a:r>
            <a:r>
              <a:rPr lang="en-US" altLang="en-US" smtClean="0">
                <a:cs typeface="Times New Roman" panose="02020603050405020304" pitchFamily="18" charset="0"/>
              </a:rPr>
              <a:t>) or modifying an existing row (</a:t>
            </a:r>
            <a:r>
              <a:rPr lang="en-US" altLang="en-US" smtClean="0">
                <a:solidFill>
                  <a:srgbClr val="00B050"/>
                </a:solidFill>
                <a:cs typeface="Times New Roman" panose="02020603050405020304" pitchFamily="18" charset="0"/>
              </a:rPr>
              <a:t>update</a:t>
            </a:r>
            <a:r>
              <a:rPr lang="en-US" altLang="en-US" smtClean="0">
                <a:cs typeface="Times New Roman" panose="02020603050405020304" pitchFamily="18" charset="0"/>
              </a:rPr>
              <a:t>).</a:t>
            </a:r>
          </a:p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If a data value violates a constraint, the entire row (insert or update) is rejected</a:t>
            </a:r>
          </a:p>
          <a:p>
            <a:pPr eaLnBrk="1" hangingPunct="1"/>
            <a:endParaRPr lang="en-US" altLang="en-US" smtClean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Special case: Referential integrity is enforced if </a:t>
            </a:r>
            <a:r>
              <a:rPr lang="en-US" altLang="en-US" smtClean="0">
                <a:solidFill>
                  <a:srgbClr val="00B050"/>
                </a:solidFill>
                <a:cs typeface="Times New Roman" panose="02020603050405020304" pitchFamily="18" charset="0"/>
              </a:rPr>
              <a:t>deleting</a:t>
            </a:r>
            <a:r>
              <a:rPr lang="en-US" altLang="en-US" smtClean="0">
                <a:cs typeface="Times New Roman" panose="02020603050405020304" pitchFamily="18" charset="0"/>
              </a:rPr>
              <a:t> a row from the parent of a one-to-many relationship.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DE556B-1CBE-435D-9F58-DEB2BB2D0D04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10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Creating Constraints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Constraints can be named (preferred).  Use the optional CONSTRAINT keyword during creation to assign a descriptive name</a:t>
            </a:r>
          </a:p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Optionally, let the server name the constraint using the default format SYS_C</a:t>
            </a:r>
            <a:r>
              <a:rPr lang="en-US" altLang="en-US" i="1" smtClean="0">
                <a:cs typeface="Times New Roman" panose="02020603050405020304" pitchFamily="18" charset="0"/>
              </a:rPr>
              <a:t>n</a:t>
            </a:r>
          </a:p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Informative names can assist in debugging.</a:t>
            </a:r>
          </a:p>
          <a:p>
            <a:pPr eaLnBrk="1" hangingPunct="1"/>
            <a:endParaRPr lang="en-US" altLang="en-US" smtClean="0">
              <a:cs typeface="Times New Roman" panose="02020603050405020304" pitchFamily="18" charset="0"/>
            </a:endParaRPr>
          </a:p>
          <a:p>
            <a:pPr marL="457200" lvl="1" indent="0" eaLnBrk="1" hangingPunct="1">
              <a:buFontTx/>
              <a:buNone/>
            </a:pPr>
            <a:r>
              <a:rPr lang="en-US" altLang="en-US" smtClean="0">
                <a:cs typeface="Times New Roman" panose="02020603050405020304" pitchFamily="18" charset="0"/>
              </a:rPr>
              <a:t>Example PK: </a:t>
            </a:r>
            <a:r>
              <a:rPr lang="en-US" altLang="en-US" smtClean="0">
                <a:solidFill>
                  <a:srgbClr val="00B050"/>
                </a:solidFill>
                <a:cs typeface="Times New Roman" panose="02020603050405020304" pitchFamily="18" charset="0"/>
              </a:rPr>
              <a:t>customers_customer#_pk</a:t>
            </a:r>
          </a:p>
          <a:p>
            <a:pPr marL="457200" lvl="1" indent="0" eaLnBrk="1" hangingPunct="1">
              <a:buFontTx/>
              <a:buNone/>
            </a:pPr>
            <a:r>
              <a:rPr lang="en-US" altLang="en-US" smtClean="0">
                <a:cs typeface="Times New Roman" panose="02020603050405020304" pitchFamily="18" charset="0"/>
              </a:rPr>
              <a:t>Example FK: </a:t>
            </a:r>
            <a:r>
              <a:rPr lang="en-US" altLang="en-US" smtClean="0">
                <a:solidFill>
                  <a:srgbClr val="00B050"/>
                </a:solidFill>
                <a:cs typeface="Times New Roman" panose="02020603050405020304" pitchFamily="18" charset="0"/>
              </a:rPr>
              <a:t>orders_customer#_fk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87E83F-5A44-43F2-BFB2-B347B824715A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98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Creating Constraints (continued)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When (2 options)</a:t>
            </a:r>
          </a:p>
          <a:p>
            <a:pPr lvl="1" eaLnBrk="1" hangingPunct="1"/>
            <a:r>
              <a:rPr lang="en-US" altLang="en-US" smtClean="0">
                <a:cs typeface="Times New Roman" panose="02020603050405020304" pitchFamily="18" charset="0"/>
              </a:rPr>
              <a:t>During table creation</a:t>
            </a:r>
          </a:p>
          <a:p>
            <a:pPr lvl="1" eaLnBrk="1" hangingPunct="1"/>
            <a:r>
              <a:rPr lang="en-US" altLang="en-US" smtClean="0">
                <a:cs typeface="Times New Roman" panose="02020603050405020304" pitchFamily="18" charset="0"/>
              </a:rPr>
              <a:t>After table creation, by modifying the existing table</a:t>
            </a:r>
          </a:p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How (2 options)</a:t>
            </a:r>
          </a:p>
          <a:p>
            <a:pPr lvl="1" eaLnBrk="1" hangingPunct="1"/>
            <a:r>
              <a:rPr lang="en-US" altLang="en-US" smtClean="0">
                <a:cs typeface="Times New Roman" panose="02020603050405020304" pitchFamily="18" charset="0"/>
              </a:rPr>
              <a:t>Column level approach (syntax)</a:t>
            </a:r>
          </a:p>
          <a:p>
            <a:pPr lvl="1" eaLnBrk="1" hangingPunct="1"/>
            <a:r>
              <a:rPr lang="en-US" altLang="en-US" smtClean="0">
                <a:cs typeface="Times New Roman" panose="02020603050405020304" pitchFamily="18" charset="0"/>
              </a:rPr>
              <a:t>Table level approach (syntax)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FF4B70-30EF-4461-A336-F3328F4924C2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0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Creating Constraints at the </a:t>
            </a:r>
            <a:br>
              <a:rPr lang="en-US" altLang="en-US" smtClean="0">
                <a:cs typeface="Times New Roman" panose="02020603050405020304" pitchFamily="18" charset="0"/>
              </a:rPr>
            </a:br>
            <a:r>
              <a:rPr lang="en-US" altLang="en-US" smtClean="0">
                <a:solidFill>
                  <a:srgbClr val="00B050"/>
                </a:solidFill>
                <a:cs typeface="Times New Roman" panose="02020603050405020304" pitchFamily="18" charset="0"/>
              </a:rPr>
              <a:t>Column</a:t>
            </a:r>
            <a:r>
              <a:rPr lang="en-US" altLang="en-US" smtClean="0">
                <a:cs typeface="Times New Roman" panose="02020603050405020304" pitchFamily="18" charset="0"/>
              </a:rPr>
              <a:t> Level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504113" cy="1811338"/>
          </a:xfrm>
        </p:spPr>
        <p:txBody>
          <a:bodyPr/>
          <a:lstStyle/>
          <a:p>
            <a:pPr eaLnBrk="1" hangingPunct="1">
              <a:buFont typeface="Times" panose="02020603050405020304" pitchFamily="18" charset="0"/>
              <a:buChar char="•"/>
            </a:pPr>
            <a:r>
              <a:rPr lang="en-US" altLang="en-US" sz="2400" smtClean="0">
                <a:cs typeface="Times New Roman" panose="02020603050405020304" pitchFamily="18" charset="0"/>
              </a:rPr>
              <a:t>If a constraint is being created at the column level, the constraint applies to the column specified</a:t>
            </a:r>
          </a:p>
          <a:p>
            <a:pPr eaLnBrk="1" hangingPunct="1">
              <a:buFont typeface="Times" panose="02020603050405020304" pitchFamily="18" charset="0"/>
              <a:buChar char="•"/>
            </a:pPr>
            <a:endParaRPr lang="en-US" altLang="en-US" sz="2400" smtClean="0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en-US" sz="2400" smtClean="0">
              <a:cs typeface="Times New Roman" panose="02020603050405020304" pitchFamily="18" charset="0"/>
            </a:endParaRP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D2722E-EC22-42A4-8FD2-FF8C4552B7F5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pic>
        <p:nvPicPr>
          <p:cNvPr id="13317" name="Content Placeholder 9" descr="Casteel_04_F01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3048000"/>
            <a:ext cx="7662863" cy="1219200"/>
          </a:xfrm>
        </p:spPr>
      </p:pic>
    </p:spTree>
    <p:extLst>
      <p:ext uri="{BB962C8B-B14F-4D97-AF65-F5344CB8AC3E}">
        <p14:creationId xmlns:p14="http://schemas.microsoft.com/office/powerpoint/2010/main" val="3191087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Creating Constraints at the</a:t>
            </a:r>
            <a:br>
              <a:rPr lang="en-US" altLang="en-US" smtClean="0">
                <a:cs typeface="Times New Roman" panose="02020603050405020304" pitchFamily="18" charset="0"/>
              </a:rPr>
            </a:br>
            <a:r>
              <a:rPr lang="en-US" altLang="en-US" smtClean="0">
                <a:solidFill>
                  <a:srgbClr val="00B050"/>
                </a:solidFill>
                <a:cs typeface="Times New Roman" panose="02020603050405020304" pitchFamily="18" charset="0"/>
              </a:rPr>
              <a:t>Table</a:t>
            </a:r>
            <a:r>
              <a:rPr lang="en-US" altLang="en-US" smtClean="0">
                <a:cs typeface="Times New Roman" panose="02020603050405020304" pitchFamily="18" charset="0"/>
              </a:rPr>
              <a:t> Level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550150" cy="1835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cs typeface="Times New Roman" panose="02020603050405020304" pitchFamily="18" charset="0"/>
              </a:rPr>
              <a:t>Approach can be used to create any constraint type except NOT NULL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cs typeface="Times New Roman" panose="02020603050405020304" pitchFamily="18" charset="0"/>
              </a:rPr>
              <a:t>Required if constraint is based on multiple columns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6EF7FD-66A1-4F2F-A263-E8940B1393BA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pic>
        <p:nvPicPr>
          <p:cNvPr id="14341" name="Content Placeholder 7" descr="Casteel_04_F02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3581400"/>
            <a:ext cx="8382000" cy="1905000"/>
          </a:xfrm>
        </p:spPr>
      </p:pic>
    </p:spTree>
    <p:extLst>
      <p:ext uri="{BB962C8B-B14F-4D97-AF65-F5344CB8AC3E}">
        <p14:creationId xmlns:p14="http://schemas.microsoft.com/office/powerpoint/2010/main" val="1671828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4688</TotalTime>
  <Words>631</Words>
  <Application>Microsoft Office PowerPoint</Application>
  <PresentationFormat>On-screen Show (4:3)</PresentationFormat>
  <Paragraphs>109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</vt:lpstr>
      <vt:lpstr>Times New Roman</vt:lpstr>
      <vt:lpstr>Clarity</vt:lpstr>
      <vt:lpstr>CIT-2180 Data and Database Management  Chapter 4 </vt:lpstr>
      <vt:lpstr>Oracle 12c: SQL</vt:lpstr>
      <vt:lpstr>Constraints</vt:lpstr>
      <vt:lpstr>Constraint Types</vt:lpstr>
      <vt:lpstr>Enforcement of Constraints</vt:lpstr>
      <vt:lpstr>Creating Constraints</vt:lpstr>
      <vt:lpstr>Creating Constraints (continued)</vt:lpstr>
      <vt:lpstr>Creating Constraints at the  Column Level</vt:lpstr>
      <vt:lpstr>Creating Constraints at the Table Level</vt:lpstr>
      <vt:lpstr>Adding Constraints to Existing Tables</vt:lpstr>
      <vt:lpstr>Using the PRIMARY KEY Constraint</vt:lpstr>
      <vt:lpstr>Constraint Checked with Data Input</vt:lpstr>
      <vt:lpstr>PRIMARY KEY Constraint for Composite Key</vt:lpstr>
      <vt:lpstr>PowerPoint Presentation</vt:lpstr>
      <vt:lpstr>Using the FOREIGN KEY Constraint</vt:lpstr>
      <vt:lpstr>FOREIGN KEY Constraint Example</vt:lpstr>
      <vt:lpstr>Deletion of Foreign Key Values</vt:lpstr>
      <vt:lpstr>Using the UNIQUE Constraint</vt:lpstr>
      <vt:lpstr>Using the CHECK Constraint</vt:lpstr>
      <vt:lpstr>Using the NOT NULL Constraint</vt:lpstr>
      <vt:lpstr>NOT NULL Constraint Example</vt:lpstr>
      <vt:lpstr>Multiple Constraints / Single Column</vt:lpstr>
      <vt:lpstr>Dropping Constraints</vt:lpstr>
      <vt:lpstr>ALTER TABLE…DROP Syntax</vt:lpstr>
      <vt:lpstr>Drop Constraint Example</vt:lpstr>
      <vt:lpstr>Drop Constraint Example – Error</vt:lpstr>
      <vt:lpstr>Oracle 12c: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the Moderating Effect of the Power and Politics Perspective on the Relationship between Strategic Alignment Maturity and Information Technology Effectiveness in Higher Education</dc:title>
  <dc:creator>Myatt, Timothy</dc:creator>
  <cp:lastModifiedBy>Myatt, Timothy</cp:lastModifiedBy>
  <cp:revision>212</cp:revision>
  <dcterms:created xsi:type="dcterms:W3CDTF">2006-08-16T00:00:00Z</dcterms:created>
  <dcterms:modified xsi:type="dcterms:W3CDTF">2018-01-16T21:13:13Z</dcterms:modified>
</cp:coreProperties>
</file>