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31" r:id="rId3"/>
    <p:sldId id="351" r:id="rId4"/>
    <p:sldId id="352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9" r:id="rId21"/>
    <p:sldId id="350" r:id="rId2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thy S. Myatt" initials="TSM" lastIdx="0" clrIdx="0">
    <p:extLst>
      <p:ext uri="{19B8F6BF-5375-455C-9EA6-DF929625EA0E}">
        <p15:presenceInfo xmlns:p15="http://schemas.microsoft.com/office/powerpoint/2012/main" userId="Timothy S. Myat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2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34" autoAdjust="0"/>
  </p:normalViewPr>
  <p:slideViewPr>
    <p:cSldViewPr>
      <p:cViewPr varScale="1">
        <p:scale>
          <a:sx n="71" d="100"/>
          <a:sy n="71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1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300"/>
            </a:lvl1pPr>
          </a:lstStyle>
          <a:p>
            <a:fld id="{3F7BA4E7-0400-439C-B567-0AC3720AC3D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1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300"/>
            </a:lvl1pPr>
          </a:lstStyle>
          <a:p>
            <a:fld id="{F0EEF82B-EBBA-4F12-A3CB-341091E56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5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EF82B-EBBA-4F12-A3CB-341091E56E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90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3122DC-DF16-4EA5-8092-5F4C561DA301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  <p:extLst>
      <p:ext uri="{BB962C8B-B14F-4D97-AF65-F5344CB8AC3E}">
        <p14:creationId xmlns:p14="http://schemas.microsoft.com/office/powerpoint/2010/main" val="3924691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087D64-F8D7-4A9C-9C57-218560D9F5E4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smtClean="0"/>
          </a:p>
        </p:txBody>
      </p:sp>
    </p:spTree>
    <p:extLst>
      <p:ext uri="{BB962C8B-B14F-4D97-AF65-F5344CB8AC3E}">
        <p14:creationId xmlns:p14="http://schemas.microsoft.com/office/powerpoint/2010/main" val="149055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Oracle 11g</a:t>
            </a:r>
            <a:endParaRPr lang="en-US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F6F540-23C4-4F06-B697-DD63E2216AC2}" type="slidenum">
              <a:rPr lang="en-US" altLang="en-US"/>
              <a:pPr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21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2895600" cy="457200"/>
          </a:xfrm>
        </p:spPr>
        <p:txBody>
          <a:bodyPr/>
          <a:lstStyle>
            <a:lvl1pPr>
              <a:defRPr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305A0-4047-4242-89DE-53FD69AAF4C3}" type="slidenum">
              <a:rPr lang="en-US" altLang="en-US"/>
              <a:pPr>
                <a:defRPr/>
              </a:pPr>
              <a:t>‹#›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4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848600" cy="2286000"/>
          </a:xfrm>
        </p:spPr>
        <p:txBody>
          <a:bodyPr/>
          <a:lstStyle/>
          <a:p>
            <a:pPr algn="ctr"/>
            <a:r>
              <a:rPr lang="en-US" sz="2800" cap="small" dirty="0" smtClean="0"/>
              <a:t>CIT-2180 Data and Database Management</a:t>
            </a:r>
            <a:br>
              <a:rPr lang="en-US" sz="2800" cap="small" dirty="0" smtClean="0"/>
            </a:br>
            <a:r>
              <a:rPr lang="en-US" sz="2800" cap="small" dirty="0" smtClean="0"/>
              <a:t/>
            </a:r>
            <a:br>
              <a:rPr lang="en-US" sz="2800" cap="small" dirty="0" smtClean="0"/>
            </a:br>
            <a:r>
              <a:rPr lang="en-US" sz="2800" cap="small" dirty="0" smtClean="0"/>
              <a:t>Chapter 5</a:t>
            </a:r>
            <a:r>
              <a:rPr lang="en-US" sz="2400" cap="small" dirty="0" smtClean="0"/>
              <a:t/>
            </a:r>
            <a:br>
              <a:rPr lang="en-US" sz="2400" cap="small" dirty="0" smtClean="0"/>
            </a:br>
            <a:endParaRPr lang="en-US" sz="2400" cap="smal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06" y="3581400"/>
            <a:ext cx="3709988" cy="27789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02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Activating the DEFAULT option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5143CC-4D18-44C0-B6A8-1AB92B29309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331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Include a column list in the INSERT statement ignoring the column to use the DEFAULT option</a:t>
            </a:r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Use the DEFAULT keyword as the value for the column</a:t>
            </a:r>
          </a:p>
        </p:txBody>
      </p:sp>
    </p:spTree>
    <p:extLst>
      <p:ext uri="{BB962C8B-B14F-4D97-AF65-F5344CB8AC3E}">
        <p14:creationId xmlns:p14="http://schemas.microsoft.com/office/powerpoint/2010/main" val="315902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Inserting Data from an Existing Table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253288" cy="1109663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Char char="•"/>
            </a:pPr>
            <a:r>
              <a:rPr lang="en-US" altLang="en-US" sz="2800" smtClean="0">
                <a:cs typeface="Times New Roman" panose="02020603050405020304" pitchFamily="18" charset="0"/>
              </a:rPr>
              <a:t>Substitute subquery for VALUES clause</a:t>
            </a:r>
          </a:p>
        </p:txBody>
      </p:sp>
      <p:sp>
        <p:nvSpPr>
          <p:cNvPr id="14340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075725-6AD7-4BB8-A2C4-2C209177D34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pic>
        <p:nvPicPr>
          <p:cNvPr id="14341" name="Content Placeholder 10" descr="Casteel_05_F19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3613" y="2743200"/>
            <a:ext cx="6732587" cy="2667000"/>
          </a:xfrm>
        </p:spPr>
      </p:pic>
      <p:sp>
        <p:nvSpPr>
          <p:cNvPr id="14342" name="AutoShape 12"/>
          <p:cNvSpPr>
            <a:spLocks/>
          </p:cNvSpPr>
          <p:nvPr/>
        </p:nvSpPr>
        <p:spPr bwMode="auto">
          <a:xfrm>
            <a:off x="3886200" y="3352800"/>
            <a:ext cx="228600" cy="457200"/>
          </a:xfrm>
          <a:prstGeom prst="rightBrace">
            <a:avLst>
              <a:gd name="adj1" fmla="val 471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14343" name="Line 11"/>
          <p:cNvSpPr>
            <a:spLocks noChangeShapeType="1"/>
          </p:cNvSpPr>
          <p:nvPr/>
        </p:nvSpPr>
        <p:spPr bwMode="auto">
          <a:xfrm flipH="1">
            <a:off x="4267200" y="3581400"/>
            <a:ext cx="752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Text Box 13"/>
          <p:cNvSpPr txBox="1">
            <a:spLocks noChangeArrowheads="1"/>
          </p:cNvSpPr>
          <p:nvPr/>
        </p:nvSpPr>
        <p:spPr bwMode="auto">
          <a:xfrm>
            <a:off x="5029200" y="3429000"/>
            <a:ext cx="1016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Subquery</a:t>
            </a:r>
          </a:p>
        </p:txBody>
      </p:sp>
    </p:spTree>
    <p:extLst>
      <p:ext uri="{BB962C8B-B14F-4D97-AF65-F5344CB8AC3E}">
        <p14:creationId xmlns:p14="http://schemas.microsoft.com/office/powerpoint/2010/main" val="243690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Modifying Existing Rows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Modify rows using UPDATE command</a:t>
            </a:r>
          </a:p>
          <a:p>
            <a:pPr marL="0" indent="0" eaLnBrk="1" hangingPunct="1">
              <a:buNone/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Use UPDATE command to:</a:t>
            </a:r>
          </a:p>
          <a:p>
            <a:pPr lvl="1" eaLnBrk="1" hangingPunct="1"/>
            <a:r>
              <a:rPr lang="en-US" altLang="en-US" dirty="0" smtClean="0">
                <a:cs typeface="Times New Roman" panose="02020603050405020304" pitchFamily="18" charset="0"/>
              </a:rPr>
              <a:t>Add values to an existing row (replace NULL values)</a:t>
            </a:r>
          </a:p>
          <a:p>
            <a:pPr lvl="1" eaLnBrk="1" hangingPunct="1"/>
            <a:r>
              <a:rPr lang="en-US" altLang="en-US" dirty="0" smtClean="0">
                <a:cs typeface="Times New Roman" panose="02020603050405020304" pitchFamily="18" charset="0"/>
              </a:rPr>
              <a:t>Change existing values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D5D19A-B6FD-4BEF-B14C-6DF5D9B177B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522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UPDATE Command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UPDATE clause identifies table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SET clause identifies column(s) being changed and new value(s)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Optional WHERE clause specifies row(s) to be changed – </a:t>
            </a:r>
            <a:r>
              <a:rPr lang="en-US" altLang="en-US" smtClean="0">
                <a:solidFill>
                  <a:srgbClr val="FF0000"/>
                </a:solidFill>
                <a:cs typeface="Times New Roman" panose="02020603050405020304" pitchFamily="18" charset="0"/>
              </a:rPr>
              <a:t>if omitted, all rows will be updated!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E9629D-CE7D-4195-BE4E-94D47859B8C0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6389" name="Content Placeholder 6" descr="Casteel_05_F21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822166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917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UPDATE Command Example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9CA343-8AFE-4F66-BD94-E05FCB71A0D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7412" name="Content Placeholder 6" descr="Casteel_05_F24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447800"/>
            <a:ext cx="7900988" cy="3733800"/>
          </a:xfrm>
        </p:spPr>
      </p:pic>
    </p:spTree>
    <p:extLst>
      <p:ext uri="{BB962C8B-B14F-4D97-AF65-F5344CB8AC3E}">
        <p14:creationId xmlns:p14="http://schemas.microsoft.com/office/powerpoint/2010/main" val="2283567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Deleting Rows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8500" y="1447800"/>
            <a:ext cx="7539038" cy="1181100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DELETE command removes a row from a table</a:t>
            </a:r>
          </a:p>
        </p:txBody>
      </p:sp>
      <p:sp>
        <p:nvSpPr>
          <p:cNvPr id="1843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4B7C61-B62B-41CA-92D0-9EE8E470771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pic>
        <p:nvPicPr>
          <p:cNvPr id="18437" name="Content Placeholder 9" descr="Casteel_05_F30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301875"/>
            <a:ext cx="7659688" cy="3108325"/>
          </a:xfrm>
        </p:spPr>
      </p:pic>
    </p:spTree>
    <p:extLst>
      <p:ext uri="{BB962C8B-B14F-4D97-AF65-F5344CB8AC3E}">
        <p14:creationId xmlns:p14="http://schemas.microsoft.com/office/powerpoint/2010/main" val="3842188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DELETE Command – Omitting WHERE Clause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597775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0000"/>
                </a:solidFill>
                <a:cs typeface="Times New Roman" panose="02020603050405020304" pitchFamily="18" charset="0"/>
              </a:rPr>
              <a:t>Omitting WHERE clause removes all rows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267063-9C88-48CD-A0F9-1B3BB998781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pic>
        <p:nvPicPr>
          <p:cNvPr id="19461" name="Content Placeholder 7" descr="Casteel_05_F32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3124200"/>
            <a:ext cx="7350125" cy="838200"/>
          </a:xfrm>
        </p:spPr>
      </p:pic>
    </p:spTree>
    <p:extLst>
      <p:ext uri="{BB962C8B-B14F-4D97-AF65-F5344CB8AC3E}">
        <p14:creationId xmlns:p14="http://schemas.microsoft.com/office/powerpoint/2010/main" val="1381204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Transaction Control Statements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Results of data manipulation language (DML) are not permanently updated to a table until explicit or implicit COMMIT occurs</a:t>
            </a:r>
          </a:p>
          <a:p>
            <a:pPr marL="0" indent="0" eaLnBrk="1" hangingPunct="1">
              <a:buNone/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Transaction control statements can:</a:t>
            </a:r>
          </a:p>
          <a:p>
            <a:pPr lvl="1" eaLnBrk="1" hangingPunct="1"/>
            <a:r>
              <a:rPr lang="en-US" altLang="en-US" dirty="0" smtClean="0">
                <a:cs typeface="Times New Roman" panose="02020603050405020304" pitchFamily="18" charset="0"/>
              </a:rPr>
              <a:t>Commit data through COMMIT command</a:t>
            </a:r>
          </a:p>
          <a:p>
            <a:pPr lvl="1" eaLnBrk="1" hangingPunct="1"/>
            <a:r>
              <a:rPr lang="en-US" altLang="en-US" dirty="0" smtClean="0">
                <a:cs typeface="Times New Roman" panose="02020603050405020304" pitchFamily="18" charset="0"/>
              </a:rPr>
              <a:t>Undo data changes through ROLLBACK command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C16268-A67C-46AA-96E2-A52440249F1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225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COMMIT Command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Explicit COMMIT occurs by executing COMMIT; </a:t>
            </a:r>
          </a:p>
          <a:p>
            <a:pPr marL="0" indent="0" eaLnBrk="1" hangingPunct="1">
              <a:buNone/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Implicit COMMIT occurs when DDL command is executed or user properly exits system</a:t>
            </a:r>
          </a:p>
          <a:p>
            <a:pPr marL="0" indent="0" eaLnBrk="1" hangingPunct="1">
              <a:buNone/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Permanently updates table(s) and allows other users to view changes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0E2BCC-81AC-45C2-BA73-7D3A2C30242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902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ROLLBACK Command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cs typeface="Times New Roman" panose="02020603050405020304" pitchFamily="18" charset="0"/>
              </a:rPr>
              <a:t>Used to “undo” changes that have not been committed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cs typeface="Times New Roman" panose="02020603050405020304" pitchFamily="18" charset="0"/>
              </a:rPr>
              <a:t>Occurs when: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cs typeface="Times New Roman" panose="02020603050405020304" pitchFamily="18" charset="0"/>
              </a:rPr>
              <a:t>ROLLBACK; is executed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cs typeface="Times New Roman" panose="02020603050405020304" pitchFamily="18" charset="0"/>
              </a:rPr>
              <a:t>System restarts after a crash</a:t>
            </a:r>
          </a:p>
          <a:p>
            <a:pPr marL="274320" lvl="1" indent="0" eaLnBrk="1" hangingPunct="1">
              <a:lnSpc>
                <a:spcPct val="90000"/>
              </a:lnSpc>
              <a:buNone/>
            </a:pPr>
            <a:endParaRPr lang="en-US" altLang="en-US" sz="2400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cs typeface="Times New Roman" panose="02020603050405020304" pitchFamily="18" charset="0"/>
              </a:rPr>
              <a:t>SAVEPOINT marks a specific spot within the transaction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cs typeface="Times New Roman" panose="02020603050405020304" pitchFamily="18" charset="0"/>
              </a:rPr>
              <a:t>Can ROLLBACK to a SAVEPOINT to undo part of the transaction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CB59D2-7059-4D1A-AE5F-2DC0B0D1C1D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00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1905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Oracle 12c: SQL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Chapter 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Data Manipulation and Transaction Control</a:t>
            </a:r>
          </a:p>
        </p:txBody>
      </p:sp>
      <p:pic>
        <p:nvPicPr>
          <p:cNvPr id="6148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74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Topics not Discussed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1295400"/>
          </a:xfrm>
        </p:spPr>
        <p:txBody>
          <a:bodyPr>
            <a:normAutofit/>
          </a:bodyPr>
          <a:lstStyle/>
          <a:p>
            <a:pPr marL="0" indent="0" algn="ctr">
              <a:buFontTx/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We will not cover </a:t>
            </a:r>
            <a:r>
              <a:rPr lang="en-US" altLang="en-US" sz="2800" smtClean="0">
                <a:solidFill>
                  <a:srgbClr val="FF0000"/>
                </a:solidFill>
              </a:rPr>
              <a:t>pages </a:t>
            </a:r>
            <a:r>
              <a:rPr lang="en-US" altLang="en-US" sz="2800" smtClean="0">
                <a:solidFill>
                  <a:srgbClr val="FF0000"/>
                </a:solidFill>
              </a:rPr>
              <a:t>168 </a:t>
            </a:r>
            <a:r>
              <a:rPr lang="en-US" altLang="en-US" sz="2800" smtClean="0">
                <a:solidFill>
                  <a:srgbClr val="FF0000"/>
                </a:solidFill>
              </a:rPr>
              <a:t>– </a:t>
            </a:r>
            <a:r>
              <a:rPr lang="en-US" altLang="en-US" sz="2800" smtClean="0">
                <a:solidFill>
                  <a:srgbClr val="FF0000"/>
                </a:solidFill>
              </a:rPr>
              <a:t>170</a:t>
            </a:r>
            <a:endParaRPr lang="en-US" altLang="en-US" sz="2800" dirty="0" smtClean="0">
              <a:solidFill>
                <a:srgbClr val="FF0000"/>
              </a:solidFill>
            </a:endParaRPr>
          </a:p>
          <a:p>
            <a:pPr marL="0" indent="0" algn="ctr">
              <a:buFontTx/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USING TABLE LOCKS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05719E-6221-4FB1-9B12-790812F11CC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283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19812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Oracle 12c: SQL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400" b="1" i="1" smtClean="0">
                <a:solidFill>
                  <a:srgbClr val="00B050"/>
                </a:solidFill>
              </a:rPr>
              <a:t>END OF Chapter 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400" i="1" smtClean="0"/>
              <a:t>Data Manipulation and Transaction Control</a:t>
            </a:r>
          </a:p>
        </p:txBody>
      </p:sp>
      <p:pic>
        <p:nvPicPr>
          <p:cNvPr id="26628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00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5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9475" y="381000"/>
            <a:ext cx="7045325" cy="5670550"/>
          </a:xfrm>
          <a:noFill/>
        </p:spPr>
      </p:pic>
    </p:spTree>
    <p:extLst>
      <p:ext uri="{BB962C8B-B14F-4D97-AF65-F5344CB8AC3E}">
        <p14:creationId xmlns:p14="http://schemas.microsoft.com/office/powerpoint/2010/main" val="23395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362200" y="76200"/>
          <a:ext cx="6006405" cy="777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r:id="rId3" imgW="5829300" imgH="7543800" progId="AcroExch.Document.DC">
                  <p:embed/>
                </p:oleObj>
              </mc:Choice>
              <mc:Fallback>
                <p:oleObj name="Acrobat Document" r:id="rId3" imgW="5829300" imgH="7543800" progId="AcroExch.Document.DC">
                  <p:embed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76200"/>
                        <a:ext cx="6006405" cy="7772400"/>
                      </a:xfrm>
                      <a:prstGeom prst="rect">
                        <a:avLst/>
                      </a:prstGeom>
                      <a:ln w="38100">
                        <a:solidFill>
                          <a:srgbClr val="00206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309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INSERT Command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Used to add rows to existing tables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Identify the table in the INSERT INTO clause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Specify data in the VALUES clause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Can only add one row at a time to a table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2946E4-F287-4846-8344-F81D645ADD0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2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INSERT Command Syntax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170738" cy="1905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Enclose nonnumeric data in single quotes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If a column list is not provided, a value must be assigned to each column in the table</a:t>
            </a:r>
            <a:endParaRPr lang="en-US" altLang="en-US" dirty="0" smtClean="0">
              <a:cs typeface="Times New Roman" panose="02020603050405020304" pitchFamily="18" charset="0"/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053E23-8F94-4278-8262-10DDEE455E8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pic>
        <p:nvPicPr>
          <p:cNvPr id="9221" name="Content Placeholder 7" descr="Casteel_05_F02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1575" y="4800600"/>
            <a:ext cx="7370763" cy="1066800"/>
          </a:xfrm>
        </p:spPr>
      </p:pic>
    </p:spTree>
    <p:extLst>
      <p:ext uri="{BB962C8B-B14F-4D97-AF65-F5344CB8AC3E}">
        <p14:creationId xmlns:p14="http://schemas.microsoft.com/office/powerpoint/2010/main" val="56792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INSERT Command Examples</a:t>
            </a:r>
          </a:p>
        </p:txBody>
      </p:sp>
      <p:sp>
        <p:nvSpPr>
          <p:cNvPr id="10243" name="Text Box 14"/>
          <p:cNvSpPr txBox="1">
            <a:spLocks noChangeArrowheads="1"/>
          </p:cNvSpPr>
          <p:nvPr/>
        </p:nvSpPr>
        <p:spPr bwMode="auto">
          <a:xfrm>
            <a:off x="7578725" y="1560513"/>
            <a:ext cx="149066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No Column List</a:t>
            </a:r>
          </a:p>
        </p:txBody>
      </p:sp>
      <p:sp>
        <p:nvSpPr>
          <p:cNvPr id="10244" name="Text Box 21"/>
          <p:cNvSpPr txBox="1">
            <a:spLocks noChangeArrowheads="1"/>
          </p:cNvSpPr>
          <p:nvPr/>
        </p:nvSpPr>
        <p:spPr bwMode="auto">
          <a:xfrm>
            <a:off x="7754938" y="4318000"/>
            <a:ext cx="12287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Column List</a:t>
            </a:r>
          </a:p>
        </p:txBody>
      </p:sp>
      <p:sp>
        <p:nvSpPr>
          <p:cNvPr id="1024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A9C1B3-EDDD-4894-91C9-72361ADB84B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0246" name="Content Placeholder 11" descr="Casteel_05_F03.bmp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95400"/>
            <a:ext cx="6705600" cy="2501900"/>
          </a:xfrm>
        </p:spPr>
      </p:pic>
      <p:sp>
        <p:nvSpPr>
          <p:cNvPr id="10247" name="Line 9"/>
          <p:cNvSpPr>
            <a:spLocks noChangeShapeType="1"/>
          </p:cNvSpPr>
          <p:nvPr/>
        </p:nvSpPr>
        <p:spPr bwMode="auto">
          <a:xfrm flipH="1">
            <a:off x="7010400" y="1828800"/>
            <a:ext cx="685800" cy="46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48" name="Content Placeholder 14" descr="Casteel_05_F09.bmp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3886200"/>
            <a:ext cx="6705600" cy="2511425"/>
          </a:xfrm>
        </p:spPr>
      </p:pic>
      <p:sp>
        <p:nvSpPr>
          <p:cNvPr id="10249" name="Line 20"/>
          <p:cNvSpPr>
            <a:spLocks noChangeShapeType="1"/>
          </p:cNvSpPr>
          <p:nvPr/>
        </p:nvSpPr>
        <p:spPr bwMode="auto">
          <a:xfrm flipH="1" flipV="1">
            <a:off x="7107238" y="4343400"/>
            <a:ext cx="647700" cy="46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2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Inserting NULL Value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19200"/>
            <a:ext cx="7419975" cy="23812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Omit column name from INSERT INTO clause column list</a:t>
            </a:r>
          </a:p>
          <a:p>
            <a:pPr marL="0" indent="0" eaLnBrk="1" hangingPunct="1">
              <a:buNone/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Substitute two single quotation marks</a:t>
            </a:r>
          </a:p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Use NULL keyword </a:t>
            </a:r>
          </a:p>
        </p:txBody>
      </p:sp>
      <p:sp>
        <p:nvSpPr>
          <p:cNvPr id="1126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BF90DB-2A1D-46A0-8C9B-5EE7F90ADD0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pic>
        <p:nvPicPr>
          <p:cNvPr id="11269" name="Content Placeholder 9" descr="Casteel_05_F06.bmp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6968" y="3600450"/>
            <a:ext cx="6802438" cy="2646362"/>
          </a:xfrm>
        </p:spPr>
      </p:pic>
    </p:spTree>
    <p:extLst>
      <p:ext uri="{BB962C8B-B14F-4D97-AF65-F5344CB8AC3E}">
        <p14:creationId xmlns:p14="http://schemas.microsoft.com/office/powerpoint/2010/main" val="237821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Constraint Violations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you add or modify table data, the data is checked for compliance with any applicable constraints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18C50A-0A71-449B-924C-98101D1F913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161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4689</TotalTime>
  <Words>420</Words>
  <Application>Microsoft Office PowerPoint</Application>
  <PresentationFormat>On-screen Show (4:3)</PresentationFormat>
  <Paragraphs>95</Paragraphs>
  <Slides>21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Times</vt:lpstr>
      <vt:lpstr>Times New Roman</vt:lpstr>
      <vt:lpstr>Clarity</vt:lpstr>
      <vt:lpstr>Acrobat Document</vt:lpstr>
      <vt:lpstr>CIT-2180 Data and Database Management  Chapter 5 </vt:lpstr>
      <vt:lpstr>Oracle 12c: SQL</vt:lpstr>
      <vt:lpstr>PowerPoint Presentation</vt:lpstr>
      <vt:lpstr>PowerPoint Presentation</vt:lpstr>
      <vt:lpstr>INSERT Command</vt:lpstr>
      <vt:lpstr>INSERT Command Syntax</vt:lpstr>
      <vt:lpstr>INSERT Command Examples</vt:lpstr>
      <vt:lpstr>Inserting NULL Value</vt:lpstr>
      <vt:lpstr>Constraint Violations</vt:lpstr>
      <vt:lpstr>Activating the DEFAULT option</vt:lpstr>
      <vt:lpstr>Inserting Data from an Existing Table</vt:lpstr>
      <vt:lpstr>Modifying Existing Rows</vt:lpstr>
      <vt:lpstr>UPDATE Command</vt:lpstr>
      <vt:lpstr>UPDATE Command Example</vt:lpstr>
      <vt:lpstr>Deleting Rows</vt:lpstr>
      <vt:lpstr>DELETE Command – Omitting WHERE Clause</vt:lpstr>
      <vt:lpstr>Transaction Control Statements </vt:lpstr>
      <vt:lpstr>COMMIT Command</vt:lpstr>
      <vt:lpstr>ROLLBACK Command </vt:lpstr>
      <vt:lpstr>Topics not Discussed</vt:lpstr>
      <vt:lpstr>Oracle 12c: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Moderating Effect of the Power and Politics Perspective on the Relationship between Strategic Alignment Maturity and Information Technology Effectiveness in Higher Education</dc:title>
  <dc:creator>Myatt, Timothy</dc:creator>
  <cp:lastModifiedBy>Timothy Myatt</cp:lastModifiedBy>
  <cp:revision>213</cp:revision>
  <dcterms:created xsi:type="dcterms:W3CDTF">2006-08-16T00:00:00Z</dcterms:created>
  <dcterms:modified xsi:type="dcterms:W3CDTF">2018-02-15T14:17:37Z</dcterms:modified>
</cp:coreProperties>
</file>