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othy S. Myatt" initials="TSM" lastIdx="0" clrIdx="0">
    <p:extLst>
      <p:ext uri="{19B8F6BF-5375-455C-9EA6-DF929625EA0E}">
        <p15:presenceInfo xmlns:p15="http://schemas.microsoft.com/office/powerpoint/2012/main" userId="Timothy S. Myat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2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34" autoAdjust="0"/>
  </p:normalViewPr>
  <p:slideViewPr>
    <p:cSldViewPr>
      <p:cViewPr varScale="1">
        <p:scale>
          <a:sx n="71" d="100"/>
          <a:sy n="71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1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300"/>
            </a:lvl1pPr>
          </a:lstStyle>
          <a:p>
            <a:fld id="{3F7BA4E7-0400-439C-B567-0AC3720AC3DA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7" tIns="46659" rIns="93317" bIns="4665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17" tIns="46659" rIns="93317" bIns="4665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1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300"/>
            </a:lvl1pPr>
          </a:lstStyle>
          <a:p>
            <a:fld id="{F0EEF82B-EBBA-4F12-A3CB-341091E56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5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EF82B-EBBA-4F12-A3CB-341091E56E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90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0A684C-5F5D-4AD1-9E57-2F36B07F6773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/>
          </a:p>
        </p:txBody>
      </p:sp>
    </p:spTree>
    <p:extLst>
      <p:ext uri="{BB962C8B-B14F-4D97-AF65-F5344CB8AC3E}">
        <p14:creationId xmlns:p14="http://schemas.microsoft.com/office/powerpoint/2010/main" val="418417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19B5E5-A89E-4E32-8ED6-4E1B0F5081F0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/>
          </a:p>
        </p:txBody>
      </p:sp>
    </p:spTree>
    <p:extLst>
      <p:ext uri="{BB962C8B-B14F-4D97-AF65-F5344CB8AC3E}">
        <p14:creationId xmlns:p14="http://schemas.microsoft.com/office/powerpoint/2010/main" val="3851649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79450" y="62325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Oracle 11g: SQL</a:t>
            </a:r>
            <a:endParaRPr lang="en-US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45FE559-4044-4F28-B4C6-E8FA37A39F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8558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79450" y="62325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Oracle 11g: SQL</a:t>
            </a:r>
            <a:endParaRPr lang="en-US" dirty="0"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BBDEF56-4808-43F8-AA2C-F101A10524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75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848600" cy="2286000"/>
          </a:xfrm>
        </p:spPr>
        <p:txBody>
          <a:bodyPr/>
          <a:lstStyle/>
          <a:p>
            <a:pPr algn="ctr"/>
            <a:r>
              <a:rPr lang="en-US" sz="2800" cap="small" dirty="0" smtClean="0"/>
              <a:t>CIT-2180 Data and Database Management</a:t>
            </a:r>
            <a:br>
              <a:rPr lang="en-US" sz="2800" cap="small" dirty="0" smtClean="0"/>
            </a:br>
            <a:r>
              <a:rPr lang="en-US" sz="2800" cap="small" dirty="0" smtClean="0"/>
              <a:t/>
            </a:r>
            <a:br>
              <a:rPr lang="en-US" sz="2800" cap="small" dirty="0" smtClean="0"/>
            </a:br>
            <a:r>
              <a:rPr lang="en-US" sz="2800" cap="small" dirty="0" smtClean="0"/>
              <a:t>Chapter 6</a:t>
            </a:r>
            <a:r>
              <a:rPr lang="en-US" sz="2400" cap="small" dirty="0" smtClean="0"/>
              <a:t/>
            </a:r>
            <a:br>
              <a:rPr lang="en-US" sz="2400" cap="small" dirty="0" smtClean="0"/>
            </a:br>
            <a:endParaRPr lang="en-US" sz="2400" cap="smal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106" y="3581400"/>
            <a:ext cx="3709988" cy="27789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02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59A6C87-0A44-4C55-82D7-3D70DEC58156}" type="slidenum">
              <a:rPr lang="en-US" altLang="en-US" sz="140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Using Sequence Values (continued)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752600"/>
            <a:ext cx="7669213" cy="1344613"/>
          </a:xfrm>
        </p:spPr>
        <p:txBody>
          <a:bodyPr/>
          <a:lstStyle/>
          <a:p>
            <a:r>
              <a:rPr lang="en-US" altLang="en-US" sz="2400" smtClean="0"/>
              <a:t>sequencename.CURRVAL for current value</a:t>
            </a:r>
          </a:p>
        </p:txBody>
      </p:sp>
      <p:pic>
        <p:nvPicPr>
          <p:cNvPr id="16389" name="Content Placeholder 15" descr="Casteel_06_F08.bmp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2362200"/>
            <a:ext cx="8607425" cy="3352800"/>
          </a:xfrm>
        </p:spPr>
      </p:pic>
    </p:spTree>
    <p:extLst>
      <p:ext uri="{BB962C8B-B14F-4D97-AF65-F5344CB8AC3E}">
        <p14:creationId xmlns:p14="http://schemas.microsoft.com/office/powerpoint/2010/main" val="126208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Altering Sequence Definitions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Use ALTER SEQUENCE command to change the settings for a sequence</a:t>
            </a:r>
          </a:p>
          <a:p>
            <a:r>
              <a:rPr lang="en-US" altLang="en-US" smtClean="0"/>
              <a:t>START WITH value cannot be altered – drop the sequence and re-create it</a:t>
            </a:r>
          </a:p>
          <a:p>
            <a:r>
              <a:rPr lang="en-US" altLang="en-US" smtClean="0"/>
              <a:t>Changes cannot make current integers invalid</a:t>
            </a:r>
          </a:p>
        </p:txBody>
      </p:sp>
      <p:sp>
        <p:nvSpPr>
          <p:cNvPr id="17412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EADB8327-E342-423B-951D-8E007B3643AC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990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ALTER SEQUENCE Command Example</a:t>
            </a:r>
          </a:p>
        </p:txBody>
      </p:sp>
      <p:pic>
        <p:nvPicPr>
          <p:cNvPr id="18435" name="Content Placeholder 6" descr="Casteel_06_F11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981200"/>
            <a:ext cx="7513638" cy="2514600"/>
          </a:xfrm>
        </p:spPr>
      </p:pic>
      <p:sp>
        <p:nvSpPr>
          <p:cNvPr id="18436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E631C58E-0130-47E7-977B-274D0A8BDD0C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582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7CAEA0C5-5E62-4E10-99D9-177E0C228542}" type="slidenum">
              <a:rPr lang="en-US" altLang="en-US" sz="140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Removing a Sequence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431088" cy="16446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Use the DROP SEQUENCE command to delete a sequence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Previous values generated are not affected by removing a sequence from a database</a:t>
            </a: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83057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0DE119FE-6BE0-454D-8A24-F34AE59A3990}" type="slidenum">
              <a:rPr lang="en-US" altLang="en-US" sz="140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048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Removing a Sequence (continued)</a:t>
            </a:r>
          </a:p>
        </p:txBody>
      </p:sp>
      <p:pic>
        <p:nvPicPr>
          <p:cNvPr id="20484" name="Content Placeholder 6" descr="Casteel_06_F16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2057400"/>
            <a:ext cx="7124700" cy="3200400"/>
          </a:xfrm>
        </p:spPr>
      </p:pic>
    </p:spTree>
    <p:extLst>
      <p:ext uri="{BB962C8B-B14F-4D97-AF65-F5344CB8AC3E}">
        <p14:creationId xmlns:p14="http://schemas.microsoft.com/office/powerpoint/2010/main" val="777176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Indexes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An index stores frequently referenced values and ROWIDs</a:t>
            </a:r>
          </a:p>
          <a:p>
            <a:r>
              <a:rPr lang="en-US" altLang="en-US" smtClean="0"/>
              <a:t>Can be based on one column, multiple columns, functions, or expressions</a:t>
            </a:r>
          </a:p>
        </p:txBody>
      </p:sp>
      <p:sp>
        <p:nvSpPr>
          <p:cNvPr id="21508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A8811B1B-5A15-490E-B3DD-9F0C9DC86A78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883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B-Tree Index</a:t>
            </a:r>
          </a:p>
        </p:txBody>
      </p:sp>
      <p:pic>
        <p:nvPicPr>
          <p:cNvPr id="22531" name="Content Placeholder 6" descr="Casteel_06_F19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600200"/>
            <a:ext cx="7215188" cy="4002088"/>
          </a:xfrm>
        </p:spPr>
      </p:pic>
      <p:sp>
        <p:nvSpPr>
          <p:cNvPr id="22532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B1AC30A1-95B7-402C-BE3F-42C64B46F2E5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439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B-Tree Index (continued)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Implicitly create an index by PRIMARY KEY and UNIQUE constraints</a:t>
            </a:r>
          </a:p>
          <a:p>
            <a:r>
              <a:rPr lang="en-US" altLang="en-US" smtClean="0"/>
              <a:t>Explicitly create an index by using the CREATE INDEX command</a:t>
            </a:r>
          </a:p>
        </p:txBody>
      </p:sp>
      <p:sp>
        <p:nvSpPr>
          <p:cNvPr id="23556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55B67858-EA0B-422A-B7E4-F508412E87DC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516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CREATE INDEX Command Examples</a:t>
            </a:r>
          </a:p>
        </p:txBody>
      </p:sp>
      <p:pic>
        <p:nvPicPr>
          <p:cNvPr id="24579" name="Content Placeholder 7" descr="Casteel_06_F18.bmp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371600"/>
            <a:ext cx="5486400" cy="2392363"/>
          </a:xfrm>
        </p:spPr>
      </p:pic>
      <p:pic>
        <p:nvPicPr>
          <p:cNvPr id="24580" name="Content Placeholder 9" descr="Casteel_06_F24.bmp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3962400"/>
            <a:ext cx="5891213" cy="2133600"/>
          </a:xfrm>
        </p:spPr>
      </p:pic>
      <p:sp>
        <p:nvSpPr>
          <p:cNvPr id="24581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000A68F2-D413-4BDB-88FE-E6DC0DCAC789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705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93159935-0105-479C-BE53-08B4209C3B75}" type="slidenum">
              <a:rPr lang="en-US" altLang="en-US" sz="140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5603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8175" y="2203450"/>
            <a:ext cx="7772400" cy="3622675"/>
          </a:xfrm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800" smtClean="0"/>
              <a:t>Use the USER_INDEXES data dictionary view to determine that the index exists</a:t>
            </a:r>
          </a:p>
          <a:p>
            <a:pPr>
              <a:spcBef>
                <a:spcPct val="0"/>
              </a:spcBef>
            </a:pPr>
            <a:r>
              <a:rPr lang="en-US" altLang="en-US" sz="2800" smtClean="0"/>
              <a:t>Use the </a:t>
            </a:r>
            <a:r>
              <a:rPr lang="en-US" altLang="en-US" smtClean="0"/>
              <a:t>USER_IND_COLUMNS data dictionary view to determine the column index information</a:t>
            </a:r>
          </a:p>
        </p:txBody>
      </p:sp>
      <p:sp>
        <p:nvSpPr>
          <p:cNvPr id="25604" name="Rectangle 11"/>
          <p:cNvSpPr>
            <a:spLocks noChangeArrowheads="1"/>
          </p:cNvSpPr>
          <p:nvPr/>
        </p:nvSpPr>
        <p:spPr bwMode="auto">
          <a:xfrm>
            <a:off x="2098675" y="1106488"/>
            <a:ext cx="224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25605" name="Rectangle 1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tx1"/>
                </a:solidFill>
              </a:rPr>
              <a:t>Verifying an Index</a:t>
            </a:r>
          </a:p>
        </p:txBody>
      </p:sp>
    </p:spTree>
    <p:extLst>
      <p:ext uri="{BB962C8B-B14F-4D97-AF65-F5344CB8AC3E}">
        <p14:creationId xmlns:p14="http://schemas.microsoft.com/office/powerpoint/2010/main" val="347157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19812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Oracle 12C: SQL</a:t>
            </a:r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400" i="1" smtClean="0"/>
              <a:t>Chapter 6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400" i="1" smtClean="0"/>
              <a:t>Additional Database Objects</a:t>
            </a:r>
          </a:p>
        </p:txBody>
      </p:sp>
      <p:pic>
        <p:nvPicPr>
          <p:cNvPr id="7172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787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39731DE3-7B1F-41CD-8CD7-C01A961DC92C}" type="slidenum">
              <a:rPr lang="en-US" altLang="en-US" sz="140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1029"/>
          <p:cNvSpPr>
            <a:spLocks noChangeArrowheads="1"/>
          </p:cNvSpPr>
          <p:nvPr/>
        </p:nvSpPr>
        <p:spPr bwMode="auto">
          <a:xfrm>
            <a:off x="685800" y="609600"/>
            <a:ext cx="77724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003399"/>
                </a:solidFill>
              </a:rPr>
              <a:t/>
            </a:r>
            <a:br>
              <a:rPr lang="en-US" altLang="en-US" sz="4400">
                <a:solidFill>
                  <a:srgbClr val="003399"/>
                </a:solidFill>
              </a:rPr>
            </a:br>
            <a:endParaRPr lang="en-US" altLang="en-US" sz="4400">
              <a:solidFill>
                <a:srgbClr val="003399"/>
              </a:solidFill>
            </a:endParaRPr>
          </a:p>
        </p:txBody>
      </p:sp>
      <p:sp>
        <p:nvSpPr>
          <p:cNvPr id="26628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Verifying an Index (continued)</a:t>
            </a:r>
          </a:p>
        </p:txBody>
      </p:sp>
      <p:pic>
        <p:nvPicPr>
          <p:cNvPr id="26629" name="Content Placeholder 7" descr="Casteel_06_F30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600200"/>
            <a:ext cx="7226300" cy="4114800"/>
          </a:xfrm>
        </p:spPr>
      </p:pic>
    </p:spTree>
    <p:extLst>
      <p:ext uri="{BB962C8B-B14F-4D97-AF65-F5344CB8AC3E}">
        <p14:creationId xmlns:p14="http://schemas.microsoft.com/office/powerpoint/2010/main" val="3189322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USER_IND_COLUMNS</a:t>
            </a:r>
          </a:p>
        </p:txBody>
      </p:sp>
      <p:pic>
        <p:nvPicPr>
          <p:cNvPr id="27651" name="Content Placeholder 6" descr="Casteel_06_F32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600200"/>
            <a:ext cx="6965950" cy="4191000"/>
          </a:xfrm>
        </p:spPr>
      </p:pic>
      <p:sp>
        <p:nvSpPr>
          <p:cNvPr id="27652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236AF053-1072-47E2-ABA4-F346690C2DD0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023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CE81A572-4817-455F-94D1-6897F1F65BE8}" type="slidenum">
              <a:rPr lang="en-US" altLang="en-US" sz="140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Removing an Index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00200"/>
            <a:ext cx="7337425" cy="609600"/>
          </a:xfrm>
        </p:spPr>
        <p:txBody>
          <a:bodyPr/>
          <a:lstStyle/>
          <a:p>
            <a:r>
              <a:rPr lang="en-US" altLang="en-US" sz="2800" smtClean="0"/>
              <a:t>DROP INDEX to remove an index</a:t>
            </a:r>
          </a:p>
        </p:txBody>
      </p:sp>
      <p:pic>
        <p:nvPicPr>
          <p:cNvPr id="28677" name="Content Placeholder 7" descr="Casteel_06_F35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438400"/>
            <a:ext cx="8293100" cy="3352800"/>
          </a:xfrm>
        </p:spPr>
      </p:pic>
    </p:spTree>
    <p:extLst>
      <p:ext uri="{BB962C8B-B14F-4D97-AF65-F5344CB8AC3E}">
        <p14:creationId xmlns:p14="http://schemas.microsoft.com/office/powerpoint/2010/main" val="1341284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Topics not Discussed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2209800"/>
          </a:xfrm>
        </p:spPr>
        <p:txBody>
          <a:bodyPr>
            <a:normAutofit/>
          </a:bodyPr>
          <a:lstStyle/>
          <a:p>
            <a:pPr marL="0" indent="0" algn="ctr">
              <a:buFontTx/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We will not cover pages </a:t>
            </a:r>
            <a:r>
              <a:rPr lang="en-US" altLang="en-US" dirty="0" smtClean="0">
                <a:solidFill>
                  <a:srgbClr val="FF0000"/>
                </a:solidFill>
              </a:rPr>
              <a:t>206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– </a:t>
            </a:r>
            <a:r>
              <a:rPr lang="en-US" altLang="en-US" dirty="0" smtClean="0">
                <a:solidFill>
                  <a:srgbClr val="FF0000"/>
                </a:solidFill>
              </a:rPr>
              <a:t>209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marL="0" indent="0" algn="ctr">
              <a:buFontTx/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BITMAP INDEXES</a:t>
            </a:r>
          </a:p>
          <a:p>
            <a:pPr marL="0" indent="0" algn="ctr">
              <a:buFontTx/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FUNCTION-BASED INDEXES</a:t>
            </a:r>
          </a:p>
          <a:p>
            <a:pPr marL="0" indent="0" algn="ctr">
              <a:buFontTx/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INDEX ORGANIZED TABLES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F1ACD4-F56C-4E5F-8719-4CB8DA481BC7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45459" y="4343400"/>
            <a:ext cx="8077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>
              <a:buFontTx/>
              <a:buNone/>
              <a:defRPr/>
            </a:pPr>
            <a:r>
              <a:rPr lang="en-US" altLang="en-US" kern="0" dirty="0" smtClean="0">
                <a:solidFill>
                  <a:srgbClr val="00B050"/>
                </a:solidFill>
              </a:rPr>
              <a:t>However, there is a hands on using BITMAP</a:t>
            </a:r>
          </a:p>
          <a:p>
            <a:pPr marL="0" indent="0" algn="ctr">
              <a:buFontTx/>
              <a:buNone/>
              <a:defRPr/>
            </a:pPr>
            <a:r>
              <a:rPr lang="en-US" altLang="en-US" kern="0" dirty="0" smtClean="0">
                <a:solidFill>
                  <a:srgbClr val="00B050"/>
                </a:solidFill>
              </a:rPr>
              <a:t>Read about SYNONYMS on your own.</a:t>
            </a:r>
          </a:p>
        </p:txBody>
      </p:sp>
    </p:spTree>
    <p:extLst>
      <p:ext uri="{BB962C8B-B14F-4D97-AF65-F5344CB8AC3E}">
        <p14:creationId xmlns:p14="http://schemas.microsoft.com/office/powerpoint/2010/main" val="294968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19812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Oracle 12c: SQL</a:t>
            </a:r>
          </a:p>
        </p:txBody>
      </p:sp>
      <p:sp>
        <p:nvSpPr>
          <p:cNvPr id="3072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400" b="1" i="1" dirty="0">
                <a:solidFill>
                  <a:srgbClr val="00B050"/>
                </a:solidFill>
              </a:rPr>
              <a:t>E</a:t>
            </a:r>
            <a:r>
              <a:rPr lang="en-US" altLang="en-US" sz="3400" b="1" i="1" dirty="0" smtClean="0">
                <a:solidFill>
                  <a:srgbClr val="00B050"/>
                </a:solidFill>
              </a:rPr>
              <a:t>ND OF Chapter 6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400" i="1" dirty="0" smtClean="0"/>
              <a:t>Additional Database Objects</a:t>
            </a:r>
          </a:p>
        </p:txBody>
      </p:sp>
      <p:pic>
        <p:nvPicPr>
          <p:cNvPr id="30724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966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Database Objects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>
                <a:cs typeface="Times New Roman" panose="02020603050405020304" pitchFamily="18" charset="0"/>
              </a:rPr>
              <a:t>An object is anything</a:t>
            </a:r>
            <a:r>
              <a:rPr lang="en-US" altLang="en-US" smtClean="0"/>
              <a:t> that has a name and defined </a:t>
            </a:r>
            <a:r>
              <a:rPr lang="en-US" altLang="en-US" smtClean="0">
                <a:cs typeface="Times New Roman" panose="02020603050405020304" pitchFamily="18" charset="0"/>
              </a:rPr>
              <a:t>structure</a:t>
            </a:r>
          </a:p>
          <a:p>
            <a:pPr>
              <a:lnSpc>
                <a:spcPct val="90000"/>
              </a:lnSpc>
            </a:pPr>
            <a:r>
              <a:rPr lang="en-US" altLang="en-US" smtClean="0">
                <a:cs typeface="Times New Roman" panose="02020603050405020304" pitchFamily="18" charset="0"/>
              </a:rPr>
              <a:t>Includes: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cs typeface="Times New Roman" panose="02020603050405020304" pitchFamily="18" charset="0"/>
              </a:rPr>
              <a:t>Table – stores data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Sequence – generates sequential integers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Index – allows users to quickly locate specific records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Synonym – alias for other database objects</a:t>
            </a:r>
            <a:endParaRPr lang="en-US" altLang="en-US" smtClean="0">
              <a:cs typeface="Times New Roman" panose="02020603050405020304" pitchFamily="18" charset="0"/>
            </a:endParaRPr>
          </a:p>
        </p:txBody>
      </p:sp>
      <p:sp>
        <p:nvSpPr>
          <p:cNvPr id="9220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089C03E3-A7AE-466D-8F50-1C2915810B37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49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Sequences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Used for internal control purposes by providing sequential integers for auditing</a:t>
            </a:r>
          </a:p>
          <a:p>
            <a:r>
              <a:rPr lang="en-US" altLang="en-US" smtClean="0"/>
              <a:t>Used to generate unique value for primary key column</a:t>
            </a:r>
          </a:p>
          <a:p>
            <a:pPr lvl="1"/>
            <a:r>
              <a:rPr lang="en-US" altLang="en-US" smtClean="0"/>
              <a:t>Surrogate key = no correlation with actual row contents</a:t>
            </a:r>
          </a:p>
        </p:txBody>
      </p:sp>
      <p:sp>
        <p:nvSpPr>
          <p:cNvPr id="10244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F04C4D41-6E97-4390-AA3B-A42075237184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45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5DA53F81-E00E-4116-A074-E6E6310DCD12}" type="slidenum">
              <a:rPr lang="en-US" altLang="en-US" sz="140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Creating a Sequence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7924800" cy="208438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800" smtClean="0"/>
              <a:t>Use the CREATE SEQUENCE command </a:t>
            </a:r>
          </a:p>
          <a:p>
            <a:pPr>
              <a:spcBef>
                <a:spcPct val="0"/>
              </a:spcBef>
            </a:pPr>
            <a:r>
              <a:rPr lang="en-US" altLang="en-US" sz="2800" smtClean="0"/>
              <a:t>Various intervals are allowed – Default: 1</a:t>
            </a:r>
          </a:p>
          <a:p>
            <a:pPr>
              <a:spcBef>
                <a:spcPct val="0"/>
              </a:spcBef>
            </a:pPr>
            <a:r>
              <a:rPr lang="en-US" altLang="en-US" sz="2800" smtClean="0"/>
              <a:t>Various starting numbers allowed – Default: 1</a:t>
            </a:r>
          </a:p>
        </p:txBody>
      </p:sp>
      <p:pic>
        <p:nvPicPr>
          <p:cNvPr id="11269" name="Content Placeholder 7" descr="Casteel_06_F01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3124200"/>
            <a:ext cx="8234363" cy="2895600"/>
          </a:xfrm>
        </p:spPr>
      </p:pic>
    </p:spTree>
    <p:extLst>
      <p:ext uri="{BB962C8B-B14F-4D97-AF65-F5344CB8AC3E}">
        <p14:creationId xmlns:p14="http://schemas.microsoft.com/office/powerpoint/2010/main" val="261815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Creating a Sequence (continued)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/>
              <a:t>Can specify MINVALUE for decreasing sequence and MAXVALUE for increasing sequence</a:t>
            </a:r>
          </a:p>
          <a:p>
            <a:r>
              <a:rPr lang="en-US" altLang="en-US" sz="2800" smtClean="0"/>
              <a:t>Numbers can be reused if CYCLE is specified</a:t>
            </a:r>
          </a:p>
        </p:txBody>
      </p:sp>
      <p:sp>
        <p:nvSpPr>
          <p:cNvPr id="12292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DDEB620E-B3AA-4415-BFC3-F2C8A4D19D01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447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Creating a Sequence (continued)</a:t>
            </a:r>
          </a:p>
        </p:txBody>
      </p:sp>
      <p:pic>
        <p:nvPicPr>
          <p:cNvPr id="13315" name="Content Placeholder 6" descr="Casteel_06_F03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371600"/>
            <a:ext cx="7442200" cy="4343400"/>
          </a:xfrm>
        </p:spPr>
      </p:pic>
      <p:sp>
        <p:nvSpPr>
          <p:cNvPr id="13316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420FE330-598F-4ACC-A32F-3D2CC6ADDBE8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53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7DC8EC3-E44D-40E3-B718-C200C3214D1F}" type="slidenum">
              <a:rPr lang="en-US" altLang="en-US" sz="140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Creating a Sequence (continued)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7539038" cy="1609725"/>
          </a:xfrm>
        </p:spPr>
        <p:txBody>
          <a:bodyPr/>
          <a:lstStyle/>
          <a:p>
            <a:r>
              <a:rPr lang="en-US" altLang="en-US" sz="2800" smtClean="0"/>
              <a:t>To verify the settings for options of a sequence, query USER_SEQUENCES data dictionary view</a:t>
            </a:r>
          </a:p>
        </p:txBody>
      </p:sp>
      <p:sp>
        <p:nvSpPr>
          <p:cNvPr id="14341" name="Text Box 8"/>
          <p:cNvSpPr txBox="1">
            <a:spLocks noChangeArrowheads="1"/>
          </p:cNvSpPr>
          <p:nvPr/>
        </p:nvSpPr>
        <p:spPr bwMode="auto">
          <a:xfrm>
            <a:off x="6723063" y="5775325"/>
            <a:ext cx="19113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Next Number to issue</a:t>
            </a:r>
          </a:p>
        </p:txBody>
      </p:sp>
      <p:pic>
        <p:nvPicPr>
          <p:cNvPr id="14342" name="Content Placeholder 9" descr="Casteel_06_F05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8338" y="3048000"/>
            <a:ext cx="8107362" cy="2252663"/>
          </a:xfrm>
        </p:spPr>
      </p:pic>
      <p:sp>
        <p:nvSpPr>
          <p:cNvPr id="14343" name="Line 9"/>
          <p:cNvSpPr>
            <a:spLocks noChangeShapeType="1"/>
          </p:cNvSpPr>
          <p:nvPr/>
        </p:nvSpPr>
        <p:spPr bwMode="auto">
          <a:xfrm flipV="1">
            <a:off x="8382000" y="5229225"/>
            <a:ext cx="0" cy="546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28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21BC0FA-613C-4D08-A93B-F77E52ED3011}" type="slidenum">
              <a:rPr lang="en-US" altLang="en-US" sz="140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Sequence Values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828800"/>
            <a:ext cx="7669213" cy="1268413"/>
          </a:xfrm>
        </p:spPr>
        <p:txBody>
          <a:bodyPr/>
          <a:lstStyle/>
          <a:p>
            <a:r>
              <a:rPr lang="en-US" altLang="en-US" sz="2400" smtClean="0"/>
              <a:t>sequencename.NEXTVAL generates next integer</a:t>
            </a:r>
          </a:p>
        </p:txBody>
      </p:sp>
      <p:pic>
        <p:nvPicPr>
          <p:cNvPr id="15365" name="Content Placeholder 14" descr="Casteel_06_F06.bmp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362200"/>
            <a:ext cx="8116888" cy="3657600"/>
          </a:xfrm>
        </p:spPr>
      </p:pic>
    </p:spTree>
    <p:extLst>
      <p:ext uri="{BB962C8B-B14F-4D97-AF65-F5344CB8AC3E}">
        <p14:creationId xmlns:p14="http://schemas.microsoft.com/office/powerpoint/2010/main" val="1850114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4687</TotalTime>
  <Words>415</Words>
  <Application>Microsoft Office PowerPoint</Application>
  <PresentationFormat>On-screen Show (4:3)</PresentationFormat>
  <Paragraphs>89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Clarity</vt:lpstr>
      <vt:lpstr>CIT-2180 Data and Database Management  Chapter 6 </vt:lpstr>
      <vt:lpstr>Oracle 12C: SQL</vt:lpstr>
      <vt:lpstr>Database Objects</vt:lpstr>
      <vt:lpstr>Sequences</vt:lpstr>
      <vt:lpstr>Creating a Sequence</vt:lpstr>
      <vt:lpstr>Creating a Sequence (continued)</vt:lpstr>
      <vt:lpstr>Creating a Sequence (continued)</vt:lpstr>
      <vt:lpstr>Creating a Sequence (continued)</vt:lpstr>
      <vt:lpstr>Using Sequence Values</vt:lpstr>
      <vt:lpstr>Using Sequence Values (continued)</vt:lpstr>
      <vt:lpstr>Altering Sequence Definitions</vt:lpstr>
      <vt:lpstr>ALTER SEQUENCE Command Example</vt:lpstr>
      <vt:lpstr>Removing a Sequence</vt:lpstr>
      <vt:lpstr>Removing a Sequence (continued)</vt:lpstr>
      <vt:lpstr>Indexes</vt:lpstr>
      <vt:lpstr>B-Tree Index</vt:lpstr>
      <vt:lpstr>B-Tree Index (continued)</vt:lpstr>
      <vt:lpstr>CREATE INDEX Command Examples</vt:lpstr>
      <vt:lpstr>PowerPoint Presentation</vt:lpstr>
      <vt:lpstr>Verifying an Index (continued)</vt:lpstr>
      <vt:lpstr>USER_IND_COLUMNS</vt:lpstr>
      <vt:lpstr>Removing an Index</vt:lpstr>
      <vt:lpstr>Topics not Discussed</vt:lpstr>
      <vt:lpstr>Oracle 12c: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the Moderating Effect of the Power and Politics Perspective on the Relationship between Strategic Alignment Maturity and Information Technology Effectiveness in Higher Education</dc:title>
  <dc:creator>Myatt, Timothy</dc:creator>
  <cp:lastModifiedBy>Timothy Myatt</cp:lastModifiedBy>
  <cp:revision>214</cp:revision>
  <dcterms:created xsi:type="dcterms:W3CDTF">2006-08-16T00:00:00Z</dcterms:created>
  <dcterms:modified xsi:type="dcterms:W3CDTF">2018-02-15T14:19:57Z</dcterms:modified>
</cp:coreProperties>
</file>