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39738F-E61D-434E-B752-B8A9D6167F1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278610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24C41-58D3-46A0-BA00-49487CF05F6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65110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413A58-C706-4A83-9FC8-89B724903C98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</a:t>
            </a:r>
            <a:r>
              <a:rPr lang="en-US" sz="2800" cap="small" dirty="0" smtClean="0"/>
              <a:t>8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 Operator Example</a:t>
            </a:r>
          </a:p>
        </p:txBody>
      </p:sp>
      <p:pic>
        <p:nvPicPr>
          <p:cNvPr id="13315" name="Content Placeholder 6" descr="Casteel_08_F16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295400"/>
            <a:ext cx="5480050" cy="4724400"/>
          </a:xfrm>
        </p:spPr>
      </p:pic>
      <p:sp>
        <p:nvSpPr>
          <p:cNvPr id="1331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E6C815B-4DFF-4EE2-B08D-7B75882A1238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449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LIKE Operator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Performs pattern searches</a:t>
            </a:r>
          </a:p>
          <a:p>
            <a:pPr>
              <a:defRPr/>
            </a:pPr>
            <a:r>
              <a:rPr lang="en-US" dirty="0" smtClean="0"/>
              <a:t>Used with wildcard characters</a:t>
            </a:r>
          </a:p>
          <a:p>
            <a:pPr lvl="1">
              <a:defRPr/>
            </a:pPr>
            <a:r>
              <a:rPr lang="en-US" dirty="0" smtClean="0"/>
              <a:t>Underscore (_) for exactly one character in the indicated position</a:t>
            </a:r>
          </a:p>
          <a:p>
            <a:pPr lvl="1">
              <a:defRPr/>
            </a:pPr>
            <a:r>
              <a:rPr lang="en-US" dirty="0" smtClean="0"/>
              <a:t>Percent sign (%) represents any number of characters (zero or more characters)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14341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D59751E-7989-40DB-BBF9-3835100E0FA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455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LIKE Operator Example</a:t>
            </a:r>
          </a:p>
        </p:txBody>
      </p:sp>
      <p:pic>
        <p:nvPicPr>
          <p:cNvPr id="15363" name="Content Placeholder 6" descr="Casteel_08_F19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447800"/>
            <a:ext cx="6543675" cy="4038600"/>
          </a:xfrm>
        </p:spPr>
      </p:pic>
      <p:sp>
        <p:nvSpPr>
          <p:cNvPr id="1536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9CA4FB6-0FBE-4AD9-91E8-C80DC96D2FF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49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B050"/>
                </a:solidFill>
              </a:rPr>
              <a:t>Logical</a:t>
            </a:r>
            <a:r>
              <a:rPr lang="en-US" altLang="en-US" smtClean="0"/>
              <a:t> Operators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Used to combine conditions</a:t>
            </a:r>
          </a:p>
          <a:p>
            <a:r>
              <a:rPr lang="en-US" altLang="en-US" smtClean="0"/>
              <a:t>Evaluated in order of NOT, AND, OR</a:t>
            </a:r>
          </a:p>
          <a:p>
            <a:pPr lvl="1"/>
            <a:r>
              <a:rPr lang="en-US" altLang="en-US" smtClean="0"/>
              <a:t>NOT – reverses meaning</a:t>
            </a:r>
          </a:p>
          <a:p>
            <a:pPr lvl="1"/>
            <a:r>
              <a:rPr lang="en-US" altLang="en-US" smtClean="0"/>
              <a:t>AND – both conditions must be TRUE</a:t>
            </a:r>
          </a:p>
          <a:p>
            <a:pPr lvl="1"/>
            <a:r>
              <a:rPr lang="en-US" altLang="en-US" smtClean="0"/>
              <a:t>OR – at least one condition must be TRUE</a:t>
            </a:r>
          </a:p>
        </p:txBody>
      </p:sp>
      <p:sp>
        <p:nvSpPr>
          <p:cNvPr id="1638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EFB1367-498B-4E28-83B0-E20FAC8ECE3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017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AND Logical Operator Example</a:t>
            </a:r>
          </a:p>
        </p:txBody>
      </p:sp>
      <p:pic>
        <p:nvPicPr>
          <p:cNvPr id="17411" name="Content Placeholder 6" descr="Casteel_08_F2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24000"/>
            <a:ext cx="7097713" cy="4343400"/>
          </a:xfrm>
        </p:spPr>
      </p:pic>
      <p:sp>
        <p:nvSpPr>
          <p:cNvPr id="1741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D33D860-9857-46EC-B17C-82BFA14A4D6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931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 Logical Operator Example</a:t>
            </a:r>
          </a:p>
        </p:txBody>
      </p:sp>
      <p:pic>
        <p:nvPicPr>
          <p:cNvPr id="18435" name="Content Placeholder 6" descr="Casteel_08_F25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447800"/>
            <a:ext cx="6416675" cy="4343400"/>
          </a:xfrm>
        </p:spPr>
      </p:pic>
      <p:sp>
        <p:nvSpPr>
          <p:cNvPr id="1843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678592F-20C9-40CB-9D91-CC9357FD179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656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 Logical Operators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96200" cy="685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Resolved in order of NOT, AND, OR</a:t>
            </a:r>
          </a:p>
        </p:txBody>
      </p:sp>
      <p:pic>
        <p:nvPicPr>
          <p:cNvPr id="19460" name="Content Placeholder 7" descr="Casteel_08_F2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33600"/>
            <a:ext cx="8220075" cy="3962400"/>
          </a:xfrm>
        </p:spPr>
      </p:pic>
      <p:sp>
        <p:nvSpPr>
          <p:cNvPr id="1946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557C254-509F-4561-8BBF-DFF6300A4B4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523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 Logical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533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400" smtClean="0"/>
              <a:t>Use parentheses to override the order of evaluation</a:t>
            </a:r>
          </a:p>
        </p:txBody>
      </p:sp>
      <p:pic>
        <p:nvPicPr>
          <p:cNvPr id="20484" name="Content Placeholder 7" descr="Casteel_08_F27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7400"/>
            <a:ext cx="8505825" cy="3810000"/>
          </a:xfrm>
        </p:spPr>
      </p:pic>
      <p:sp>
        <p:nvSpPr>
          <p:cNvPr id="2048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BD20B6A-70F8-4ABE-843A-853FFCF1E1CC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06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Resolving Multiple Types of Operators</a:t>
            </a:r>
            <a:br>
              <a:rPr lang="en-US" altLang="en-US" smtClean="0"/>
            </a:br>
            <a:r>
              <a:rPr lang="en-US" altLang="en-US" smtClean="0"/>
              <a:t>(order of operations)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Arithmetic operators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Comparison operators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Logical operators</a:t>
            </a:r>
          </a:p>
        </p:txBody>
      </p:sp>
      <p:sp>
        <p:nvSpPr>
          <p:cNvPr id="2150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1CE1AF9-FEE6-4CA4-A9F4-B245AED12C8E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416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Treatment of NULL Values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248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Requires use of IS NULL operator (absence of data)</a:t>
            </a:r>
          </a:p>
        </p:txBody>
      </p:sp>
      <p:pic>
        <p:nvPicPr>
          <p:cNvPr id="22532" name="Content Placeholder 7" descr="Casteel_08_F28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209800"/>
            <a:ext cx="5105400" cy="4041775"/>
          </a:xfrm>
        </p:spPr>
      </p:pic>
      <p:sp>
        <p:nvSpPr>
          <p:cNvPr id="2253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1793E10-56A7-4A4C-A519-DA4934FDC7F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08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Restricting Rows and Sorting Data</a:t>
            </a:r>
          </a:p>
        </p:txBody>
      </p:sp>
      <p:pic>
        <p:nvPicPr>
          <p:cNvPr id="512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6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Treatment of NULL Values (con’t)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620000" cy="1066800"/>
          </a:xfrm>
        </p:spPr>
        <p:txBody>
          <a:bodyPr/>
          <a:lstStyle/>
          <a:p>
            <a:r>
              <a:rPr lang="en-US" altLang="en-US" sz="2400" smtClean="0"/>
              <a:t>Common error is using </a:t>
            </a:r>
            <a:r>
              <a:rPr lang="en-US" altLang="en-US" sz="2400" b="1" smtClean="0">
                <a:solidFill>
                  <a:srgbClr val="00B050"/>
                </a:solidFill>
              </a:rPr>
              <a:t>= NULL</a:t>
            </a:r>
            <a:r>
              <a:rPr lang="en-US" altLang="en-US" sz="2400" smtClean="0"/>
              <a:t>, which does not raise an error but also does not return any rows</a:t>
            </a:r>
          </a:p>
        </p:txBody>
      </p:sp>
      <p:pic>
        <p:nvPicPr>
          <p:cNvPr id="23556" name="Content Placeholder 7" descr="Casteel_08_F30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362200"/>
            <a:ext cx="6505575" cy="3733800"/>
          </a:xfrm>
        </p:spPr>
      </p:pic>
      <p:sp>
        <p:nvSpPr>
          <p:cNvPr id="2355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DF0AB4C-E7CA-4409-AFDB-2C20920E5AA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342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SELECT Statement Syntax (revisited)</a:t>
            </a:r>
          </a:p>
        </p:txBody>
      </p:sp>
      <p:pic>
        <p:nvPicPr>
          <p:cNvPr id="24579" name="Content Placeholder 8" descr="Casteel_02_F0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967663" cy="2209800"/>
          </a:xfrm>
        </p:spPr>
      </p:pic>
      <p:sp>
        <p:nvSpPr>
          <p:cNvPr id="24581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964397C-DA46-4044-A313-772A5BD1185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533400" y="4724400"/>
            <a:ext cx="822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What is a condition?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&lt;column name&gt;&lt;comparison operator&gt;&lt;another named column or a value</a:t>
            </a:r>
            <a:r>
              <a:rPr lang="en-US" altLang="en-US" sz="180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8286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 BY Clause Syntax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ORDER BY clause presents data in sorted order</a:t>
            </a:r>
          </a:p>
          <a:p>
            <a:r>
              <a:rPr lang="en-US" altLang="en-US" smtClean="0"/>
              <a:t>Ascending order is default</a:t>
            </a:r>
          </a:p>
          <a:p>
            <a:r>
              <a:rPr lang="en-US" altLang="en-US" smtClean="0"/>
              <a:t>Use DESC keyword to override column default </a:t>
            </a:r>
          </a:p>
          <a:p>
            <a:r>
              <a:rPr lang="en-US" altLang="en-US" smtClean="0"/>
              <a:t>255 columns maximum</a:t>
            </a:r>
          </a:p>
        </p:txBody>
      </p:sp>
      <p:sp>
        <p:nvSpPr>
          <p:cNvPr id="2560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FD3C001-1A9A-4CBE-8B2A-F6ADB0BCDBDE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789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ORDER BY Clause Syntax </a:t>
            </a:r>
            <a:br>
              <a:rPr lang="en-US" altLang="en-US" smtClean="0"/>
            </a:br>
            <a:r>
              <a:rPr lang="en-US" altLang="en-US" smtClean="0"/>
              <a:t>Sort Sequence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ascending order, values will be listed in the following sequence:</a:t>
            </a:r>
          </a:p>
          <a:p>
            <a:pPr lvl="1"/>
            <a:r>
              <a:rPr lang="en-US" altLang="en-US" smtClean="0"/>
              <a:t>Numeric values</a:t>
            </a:r>
          </a:p>
          <a:p>
            <a:pPr lvl="1"/>
            <a:r>
              <a:rPr lang="en-US" altLang="en-US" smtClean="0"/>
              <a:t>Character values</a:t>
            </a:r>
          </a:p>
          <a:p>
            <a:pPr lvl="1"/>
            <a:r>
              <a:rPr lang="en-US" altLang="en-US" smtClean="0"/>
              <a:t>NULL values</a:t>
            </a:r>
          </a:p>
          <a:p>
            <a:r>
              <a:rPr lang="en-US" altLang="en-US" smtClean="0"/>
              <a:t>In descending order, sequence is reversed</a:t>
            </a:r>
          </a:p>
        </p:txBody>
      </p:sp>
      <p:sp>
        <p:nvSpPr>
          <p:cNvPr id="2662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33B66DA-6C1A-4676-962F-B19079331AD4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939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 BY Example</a:t>
            </a:r>
          </a:p>
        </p:txBody>
      </p:sp>
      <p:pic>
        <p:nvPicPr>
          <p:cNvPr id="27651" name="Content Placeholder 6" descr="Casteel_08_F39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19200"/>
            <a:ext cx="5508625" cy="4800600"/>
          </a:xfrm>
        </p:spPr>
      </p:pic>
      <p:sp>
        <p:nvSpPr>
          <p:cNvPr id="2765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96FDDC2-3992-49FA-BA67-D8324479C79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323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Restricting Rows and Sorting Data</a:t>
            </a:r>
          </a:p>
        </p:txBody>
      </p:sp>
      <p:pic>
        <p:nvPicPr>
          <p:cNvPr id="286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8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WHERE Clause Syntax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WHERE clause is used to retrieve rows based on a stated condition</a:t>
            </a:r>
          </a:p>
          <a:p>
            <a:r>
              <a:rPr lang="en-US" altLang="en-US" smtClean="0"/>
              <a:t>Requires:</a:t>
            </a:r>
          </a:p>
          <a:p>
            <a:pPr lvl="1"/>
            <a:r>
              <a:rPr lang="en-US" altLang="en-US" smtClean="0"/>
              <a:t>Column name</a:t>
            </a:r>
          </a:p>
          <a:p>
            <a:pPr lvl="1"/>
            <a:r>
              <a:rPr lang="en-US" altLang="en-US" smtClean="0"/>
              <a:t>Comparison operator</a:t>
            </a:r>
          </a:p>
          <a:p>
            <a:pPr lvl="1"/>
            <a:r>
              <a:rPr lang="en-US" altLang="en-US" smtClean="0"/>
              <a:t>Value or column for comparison</a:t>
            </a:r>
          </a:p>
          <a:p>
            <a:r>
              <a:rPr lang="en-US" altLang="en-US" smtClean="0"/>
              <a:t>Values are case sensitive</a:t>
            </a:r>
          </a:p>
          <a:p>
            <a:r>
              <a:rPr lang="en-US" altLang="en-US" smtClean="0"/>
              <a:t>Date values must be of the form ‘DD-MON-YY’</a:t>
            </a:r>
          </a:p>
        </p:txBody>
      </p:sp>
      <p:sp>
        <p:nvSpPr>
          <p:cNvPr id="614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D3A1A09-BF28-47CF-9C4D-60F566A35C1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256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SELECT Statement Syntax (continued)</a:t>
            </a:r>
          </a:p>
        </p:txBody>
      </p:sp>
      <p:pic>
        <p:nvPicPr>
          <p:cNvPr id="7171" name="Content Placeholder 8" descr="Casteel_02_F0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967663" cy="2209800"/>
          </a:xfrm>
        </p:spPr>
      </p:pic>
      <p:sp>
        <p:nvSpPr>
          <p:cNvPr id="7173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EC88189-D446-4934-9AA2-B31CA755638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533400" y="4724400"/>
            <a:ext cx="822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What is a condition?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&lt;column name&gt;&lt;comparison operator&gt;&lt;another named column or a value&gt;</a:t>
            </a:r>
          </a:p>
        </p:txBody>
      </p:sp>
    </p:spTree>
    <p:extLst>
      <p:ext uri="{BB962C8B-B14F-4D97-AF65-F5344CB8AC3E}">
        <p14:creationId xmlns:p14="http://schemas.microsoft.com/office/powerpoint/2010/main" val="138745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smtClean="0"/>
              <a:t>WHERE Clause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7620000" cy="1371600"/>
          </a:xfrm>
        </p:spPr>
        <p:txBody>
          <a:bodyPr/>
          <a:lstStyle/>
          <a:p>
            <a:r>
              <a:rPr lang="en-US" altLang="en-US" sz="2800" smtClean="0"/>
              <a:t>List WHERE clause after FROM clause</a:t>
            </a:r>
          </a:p>
          <a:p>
            <a:r>
              <a:rPr lang="en-US" altLang="en-US" sz="2800" smtClean="0"/>
              <a:t>Enclose nonnumeric data in single quotes</a:t>
            </a:r>
          </a:p>
        </p:txBody>
      </p:sp>
      <p:pic>
        <p:nvPicPr>
          <p:cNvPr id="8196" name="Content Placeholder 7" descr="Casteel_08_F03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562225"/>
            <a:ext cx="5314950" cy="3657600"/>
          </a:xfrm>
        </p:spPr>
      </p:pic>
      <p:sp>
        <p:nvSpPr>
          <p:cNvPr id="819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593BCAF-F91D-41FF-B342-D8900B89C83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839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Operators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543800" cy="685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Creates expressions that evaluate to T or F</a:t>
            </a:r>
          </a:p>
        </p:txBody>
      </p:sp>
      <p:pic>
        <p:nvPicPr>
          <p:cNvPr id="9220" name="Content Placeholder 7" descr="Casteel_08_F07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3575" y="2209800"/>
            <a:ext cx="5534025" cy="3979863"/>
          </a:xfrm>
        </p:spPr>
      </p:pic>
      <p:sp>
        <p:nvSpPr>
          <p:cNvPr id="922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CD9C909-95F5-47A2-B41D-0F19AEFFA6B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572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B050"/>
                </a:solidFill>
              </a:rPr>
              <a:t>Arithmetic</a:t>
            </a:r>
            <a:r>
              <a:rPr lang="en-US" altLang="en-US" smtClean="0"/>
              <a:t> Comparison Operators</a:t>
            </a:r>
          </a:p>
        </p:txBody>
      </p:sp>
      <p:pic>
        <p:nvPicPr>
          <p:cNvPr id="10243" name="Picture 5" descr="Fig08-10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493125" cy="3657600"/>
          </a:xfrm>
          <a:noFill/>
        </p:spPr>
      </p:pic>
      <p:sp>
        <p:nvSpPr>
          <p:cNvPr id="1024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2A15911-13F2-44E6-AE21-AF7E3DF4C79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989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Comparison Operators</a:t>
            </a:r>
          </a:p>
        </p:txBody>
      </p:sp>
      <p:pic>
        <p:nvPicPr>
          <p:cNvPr id="11267" name="Picture 6" descr="Fig08-10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3" y="1990725"/>
            <a:ext cx="7610475" cy="4095750"/>
          </a:xfrm>
          <a:noFill/>
        </p:spPr>
      </p:pic>
      <p:sp>
        <p:nvSpPr>
          <p:cNvPr id="1126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E03EF57-A7C6-4E66-A085-75C76643F36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681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BETWEEN…AND Operator Example</a:t>
            </a:r>
          </a:p>
        </p:txBody>
      </p:sp>
      <p:pic>
        <p:nvPicPr>
          <p:cNvPr id="12291" name="Content Placeholder 7" descr="Casteel_08_F14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676400"/>
            <a:ext cx="5105400" cy="4346575"/>
          </a:xfrm>
        </p:spPr>
      </p:pic>
      <p:sp>
        <p:nvSpPr>
          <p:cNvPr id="1229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45366C2-EB51-4771-814F-C3F6CA1BBA4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99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397</Words>
  <Application>Microsoft Office PowerPoint</Application>
  <PresentationFormat>On-screen Show (4:3)</PresentationFormat>
  <Paragraphs>95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</vt:lpstr>
      <vt:lpstr>Times New Roman</vt:lpstr>
      <vt:lpstr>Clarity</vt:lpstr>
      <vt:lpstr>CIT-2180 Data and Database Management  Chapter 8 </vt:lpstr>
      <vt:lpstr>Oracle 12C: SQL</vt:lpstr>
      <vt:lpstr>WHERE Clause Syntax</vt:lpstr>
      <vt:lpstr>SELECT Statement Syntax (continued)</vt:lpstr>
      <vt:lpstr>WHERE Clause Example</vt:lpstr>
      <vt:lpstr>Comparison Operators</vt:lpstr>
      <vt:lpstr>Arithmetic Comparison Operators</vt:lpstr>
      <vt:lpstr>Other Comparison Operators</vt:lpstr>
      <vt:lpstr>BETWEEN…AND Operator Example</vt:lpstr>
      <vt:lpstr>IN Operator Example</vt:lpstr>
      <vt:lpstr>LIKE Operator</vt:lpstr>
      <vt:lpstr>LIKE Operator Example</vt:lpstr>
      <vt:lpstr>Logical Operators</vt:lpstr>
      <vt:lpstr>AND Logical Operator Example</vt:lpstr>
      <vt:lpstr>OR Logical Operator Example</vt:lpstr>
      <vt:lpstr>Multiple Logical Operators</vt:lpstr>
      <vt:lpstr>Multiple Logical Operators</vt:lpstr>
      <vt:lpstr>Resolving Multiple Types of Operators (order of operations)</vt:lpstr>
      <vt:lpstr>Treatment of NULL Values</vt:lpstr>
      <vt:lpstr>Treatment of NULL Values (con’t)</vt:lpstr>
      <vt:lpstr>SELECT Statement Syntax (revisited)</vt:lpstr>
      <vt:lpstr>ORDER BY Clause Syntax </vt:lpstr>
      <vt:lpstr>ORDER BY Clause Syntax  Sort Sequence</vt:lpstr>
      <vt:lpstr>ORDER BY Example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212</cp:revision>
  <dcterms:created xsi:type="dcterms:W3CDTF">2006-08-16T00:00:00Z</dcterms:created>
  <dcterms:modified xsi:type="dcterms:W3CDTF">2018-01-24T03:01:51Z</dcterms:modified>
</cp:coreProperties>
</file>