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68" r:id="rId23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thy S. Myatt" initials="TSM" lastIdx="0" clrIdx="0">
    <p:extLst>
      <p:ext uri="{19B8F6BF-5375-455C-9EA6-DF929625EA0E}">
        <p15:presenceInfo xmlns:p15="http://schemas.microsoft.com/office/powerpoint/2012/main" userId="Timothy S. Myat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2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34" autoAdjust="0"/>
  </p:normalViewPr>
  <p:slideViewPr>
    <p:cSldViewPr>
      <p:cViewPr varScale="1">
        <p:scale>
          <a:sx n="55" d="100"/>
          <a:sy n="55" d="100"/>
        </p:scale>
        <p:origin x="48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1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300"/>
            </a:lvl1pPr>
          </a:lstStyle>
          <a:p>
            <a:fld id="{3F7BA4E7-0400-439C-B567-0AC3720AC3D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1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300"/>
            </a:lvl1pPr>
          </a:lstStyle>
          <a:p>
            <a:fld id="{F0EEF82B-EBBA-4F12-A3CB-341091E56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5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EF82B-EBBA-4F12-A3CB-341091E56E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90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16FCFB-2E28-4B42-AAE9-0FEBFA0F0AD3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  <p:extLst>
      <p:ext uri="{BB962C8B-B14F-4D97-AF65-F5344CB8AC3E}">
        <p14:creationId xmlns:p14="http://schemas.microsoft.com/office/powerpoint/2010/main" val="1421435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8684D2-8AC4-4418-8200-54F29E29FC77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  <p:extLst>
      <p:ext uri="{BB962C8B-B14F-4D97-AF65-F5344CB8AC3E}">
        <p14:creationId xmlns:p14="http://schemas.microsoft.com/office/powerpoint/2010/main" val="39640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11g: SQL</a:t>
            </a:r>
            <a:endParaRPr lang="en-US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A2B708-9672-478A-93A5-8198E3DC6BB3}" type="slidenum">
              <a:rPr lang="en-US" altLang="en-US"/>
              <a:pPr/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84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848600" cy="2286000"/>
          </a:xfrm>
        </p:spPr>
        <p:txBody>
          <a:bodyPr/>
          <a:lstStyle/>
          <a:p>
            <a:pPr algn="ctr"/>
            <a:r>
              <a:rPr lang="en-US" sz="2800" cap="small" dirty="0" smtClean="0"/>
              <a:t>CIT-2180 Data and Database Management</a:t>
            </a:r>
            <a:br>
              <a:rPr lang="en-US" sz="2800" cap="small" dirty="0" smtClean="0"/>
            </a:br>
            <a:r>
              <a:rPr lang="en-US" sz="2800" cap="small" dirty="0" smtClean="0"/>
              <a:t/>
            </a:r>
            <a:br>
              <a:rPr lang="en-US" sz="2800" cap="small" dirty="0" smtClean="0"/>
            </a:br>
            <a:r>
              <a:rPr lang="en-US" sz="2800" cap="small" dirty="0" smtClean="0"/>
              <a:t>Chapter </a:t>
            </a:r>
            <a:r>
              <a:rPr lang="en-US" sz="2800" cap="small" dirty="0" smtClean="0"/>
              <a:t>9 (PART ONE)</a:t>
            </a:r>
            <a:r>
              <a:rPr lang="en-US" sz="2400" cap="small" dirty="0" smtClean="0"/>
              <a:t/>
            </a:r>
            <a:br>
              <a:rPr lang="en-US" sz="2400" cap="small" dirty="0" smtClean="0"/>
            </a:br>
            <a:endParaRPr lang="en-US" sz="2400" cap="smal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06" y="3581400"/>
            <a:ext cx="3709988" cy="27789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02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9475" y="381000"/>
            <a:ext cx="7045325" cy="5670550"/>
          </a:xfrm>
          <a:noFill/>
        </p:spPr>
      </p:pic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2484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49798177-BC82-47D4-8851-E87EE53F95F6}" type="slidenum"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486400" y="3371850"/>
            <a:ext cx="1143000" cy="590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43400" y="2063750"/>
            <a:ext cx="838200" cy="603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343400" y="3048000"/>
            <a:ext cx="685800" cy="2286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638800" y="3848100"/>
            <a:ext cx="685800" cy="2286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5703888"/>
            <a:ext cx="7010400" cy="3683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Show all book titles with their publishers name.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886200" y="2700338"/>
            <a:ext cx="457200" cy="2286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632564">
            <a:off x="6264275" y="4067175"/>
            <a:ext cx="457200" cy="2286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0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INNER (NATURAL) JOIN Example</a:t>
            </a:r>
          </a:p>
        </p:txBody>
      </p:sp>
      <p:pic>
        <p:nvPicPr>
          <p:cNvPr id="15363" name="Content Placeholder 6" descr="Casteel_09_F06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4313" y="1219200"/>
            <a:ext cx="6211887" cy="5037138"/>
          </a:xfrm>
        </p:spPr>
      </p:pic>
      <p:sp>
        <p:nvSpPr>
          <p:cNvPr id="15365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9C59F247-637E-4007-91A2-87759FD33513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667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INNER (NATURAL) JOIN EXAMPLE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u="sng" smtClean="0"/>
              <a:t>Traditional method:</a:t>
            </a:r>
          </a:p>
          <a:p>
            <a:pPr marL="0" indent="0">
              <a:buFontTx/>
              <a:buNone/>
            </a:pPr>
            <a:r>
              <a:rPr lang="en-US" altLang="en-US" smtClean="0"/>
              <a:t>    SELECT title, name</a:t>
            </a:r>
          </a:p>
          <a:p>
            <a:pPr marL="0" indent="0">
              <a:buFontTx/>
              <a:buNone/>
            </a:pPr>
            <a:r>
              <a:rPr lang="en-US" altLang="en-US" smtClean="0"/>
              <a:t>	FROM books, publisher</a:t>
            </a:r>
          </a:p>
          <a:p>
            <a:pPr marL="0" indent="0">
              <a:buFontTx/>
              <a:buNone/>
            </a:pPr>
            <a:r>
              <a:rPr lang="en-US" altLang="en-US" smtClean="0"/>
              <a:t>	WHERE books.pubid = publisher.pubid;</a:t>
            </a:r>
          </a:p>
          <a:p>
            <a:pPr marL="0" indent="0">
              <a:buFontTx/>
              <a:buNone/>
            </a:pPr>
            <a:endParaRPr lang="en-US" altLang="en-US" smtClean="0"/>
          </a:p>
          <a:p>
            <a:pPr marL="0" indent="0">
              <a:buFontTx/>
              <a:buNone/>
            </a:pPr>
            <a:r>
              <a:rPr lang="en-US" altLang="en-US" u="sng" smtClean="0"/>
              <a:t>ANSI method</a:t>
            </a:r>
            <a:r>
              <a:rPr lang="en-US" altLang="en-US" smtClean="0"/>
              <a:t>:</a:t>
            </a:r>
          </a:p>
          <a:p>
            <a:pPr marL="0" indent="0">
              <a:buFontTx/>
              <a:buNone/>
            </a:pPr>
            <a:r>
              <a:rPr lang="en-US" altLang="en-US" smtClean="0"/>
              <a:t>    SELECT title, name</a:t>
            </a:r>
          </a:p>
          <a:p>
            <a:pPr marL="0" indent="0">
              <a:buFontTx/>
              <a:buNone/>
            </a:pPr>
            <a:r>
              <a:rPr lang="en-US" altLang="en-US" smtClean="0"/>
              <a:t>	FROM books JOIN publisher USING (pubid);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Oracle 11g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1B59397-34CD-44AB-A596-1A1EF8576AD0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752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INNER (NATURAL) JOIN EXAMPLE 2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u="sng" smtClean="0"/>
              <a:t>Traditional method:</a:t>
            </a:r>
          </a:p>
          <a:p>
            <a:pPr marL="0" indent="0">
              <a:buFontTx/>
              <a:buNone/>
            </a:pPr>
            <a:r>
              <a:rPr lang="en-US" altLang="en-US" smtClean="0"/>
              <a:t>    SELECT title, name, </a:t>
            </a:r>
            <a:r>
              <a:rPr lang="en-US" altLang="en-US" smtClean="0">
                <a:solidFill>
                  <a:srgbClr val="00B050"/>
                </a:solidFill>
              </a:rPr>
              <a:t>p.pubid</a:t>
            </a:r>
          </a:p>
          <a:p>
            <a:pPr marL="0" indent="0">
              <a:buFontTx/>
              <a:buNone/>
            </a:pPr>
            <a:r>
              <a:rPr lang="en-US" altLang="en-US" smtClean="0"/>
              <a:t>	FROM books </a:t>
            </a:r>
            <a:r>
              <a:rPr lang="en-US" altLang="en-US" smtClean="0">
                <a:solidFill>
                  <a:srgbClr val="00B050"/>
                </a:solidFill>
              </a:rPr>
              <a:t>b</a:t>
            </a:r>
            <a:r>
              <a:rPr lang="en-US" altLang="en-US" smtClean="0"/>
              <a:t>, publisher </a:t>
            </a:r>
            <a:r>
              <a:rPr lang="en-US" altLang="en-US" smtClean="0">
                <a:solidFill>
                  <a:srgbClr val="00B050"/>
                </a:solidFill>
              </a:rPr>
              <a:t>p</a:t>
            </a:r>
          </a:p>
          <a:p>
            <a:pPr marL="0" indent="0">
              <a:buFontTx/>
              <a:buNone/>
            </a:pPr>
            <a:r>
              <a:rPr lang="en-US" altLang="en-US" smtClean="0"/>
              <a:t>	WHERE </a:t>
            </a:r>
            <a:r>
              <a:rPr lang="en-US" altLang="en-US" smtClean="0">
                <a:solidFill>
                  <a:srgbClr val="00B050"/>
                </a:solidFill>
              </a:rPr>
              <a:t>b.pubid = p.pubid;</a:t>
            </a:r>
          </a:p>
          <a:p>
            <a:pPr marL="0" indent="0">
              <a:buFontTx/>
              <a:buNone/>
            </a:pPr>
            <a:endParaRPr lang="en-US" altLang="en-US" smtClean="0"/>
          </a:p>
          <a:p>
            <a:pPr marL="0" indent="0">
              <a:buFontTx/>
              <a:buNone/>
            </a:pPr>
            <a:r>
              <a:rPr lang="en-US" altLang="en-US" u="sng" smtClean="0"/>
              <a:t>ANSI method</a:t>
            </a:r>
            <a:r>
              <a:rPr lang="en-US" altLang="en-US" smtClean="0"/>
              <a:t>:</a:t>
            </a:r>
          </a:p>
          <a:p>
            <a:pPr marL="0" indent="0">
              <a:buFontTx/>
              <a:buNone/>
            </a:pPr>
            <a:r>
              <a:rPr lang="en-US" altLang="en-US" smtClean="0"/>
              <a:t>    SELECT title, name, </a:t>
            </a:r>
            <a:r>
              <a:rPr lang="en-US" altLang="en-US" smtClean="0">
                <a:solidFill>
                  <a:srgbClr val="00B050"/>
                </a:solidFill>
              </a:rPr>
              <a:t>pubid</a:t>
            </a:r>
          </a:p>
          <a:p>
            <a:pPr marL="0" indent="0">
              <a:buFontTx/>
              <a:buNone/>
            </a:pPr>
            <a:r>
              <a:rPr lang="en-US" altLang="en-US" smtClean="0"/>
              <a:t>	FROM books JOIN publisher USING (pubid);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Oracle 11g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6DB807-C0FF-46D2-AB5B-E768A32FB6D3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53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9475" y="381000"/>
            <a:ext cx="7045325" cy="5670550"/>
          </a:xfrm>
          <a:noFill/>
        </p:spPr>
      </p:pic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2484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6DEA9394-73F2-4383-8E0D-42A84B2EBA5A}" type="slidenum"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909888" y="2371725"/>
            <a:ext cx="1281112" cy="590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43400" y="2063750"/>
            <a:ext cx="838200" cy="603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14600" y="381000"/>
            <a:ext cx="1143000" cy="590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66800" y="676275"/>
            <a:ext cx="1219200" cy="590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333500" y="1125538"/>
            <a:ext cx="800100" cy="2286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86050" y="1022350"/>
            <a:ext cx="800100" cy="2286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86100" y="2895600"/>
            <a:ext cx="800100" cy="2286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686050" y="793750"/>
            <a:ext cx="800100" cy="2286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343400" y="2482850"/>
            <a:ext cx="800100" cy="2286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081338" y="3257550"/>
            <a:ext cx="800100" cy="2286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876300" y="1455738"/>
            <a:ext cx="457200" cy="2286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632564">
            <a:off x="4811713" y="2678113"/>
            <a:ext cx="457200" cy="2286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4400" y="5703888"/>
            <a:ext cx="7010400" cy="3683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Show customer last and first names and their book titles.</a:t>
            </a:r>
          </a:p>
        </p:txBody>
      </p:sp>
    </p:spTree>
    <p:extLst>
      <p:ext uri="{BB962C8B-B14F-4D97-AF65-F5344CB8AC3E}">
        <p14:creationId xmlns:p14="http://schemas.microsoft.com/office/powerpoint/2010/main" val="159354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MULTI-TABLE NATURAL JOIN</a:t>
            </a:r>
            <a:br>
              <a:rPr lang="en-US" altLang="en-US" smtClean="0"/>
            </a:br>
            <a:r>
              <a:rPr lang="en-US" altLang="en-US" smtClean="0"/>
              <a:t>Example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u="sng" smtClean="0"/>
              <a:t>Traditional method:</a:t>
            </a:r>
          </a:p>
          <a:p>
            <a:pPr marL="0" indent="0">
              <a:buFontTx/>
              <a:buNone/>
            </a:pPr>
            <a:r>
              <a:rPr lang="en-US" altLang="en-US" smtClean="0"/>
              <a:t>    </a:t>
            </a:r>
            <a:r>
              <a:rPr lang="en-US" altLang="en-US" smtClean="0">
                <a:solidFill>
                  <a:schemeClr val="tx1"/>
                </a:solidFill>
              </a:rPr>
              <a:t>SELECT c.lastname, c.firstname, b.title</a:t>
            </a:r>
          </a:p>
          <a:p>
            <a:pPr marL="0" indent="0">
              <a:buFontTx/>
              <a:buNone/>
            </a:pPr>
            <a:r>
              <a:rPr lang="en-US" altLang="en-US" smtClean="0">
                <a:solidFill>
                  <a:schemeClr val="tx1"/>
                </a:solidFill>
              </a:rPr>
              <a:t>	FROM customers c, orders o,</a:t>
            </a:r>
          </a:p>
          <a:p>
            <a:pPr marL="0" indent="0">
              <a:buFontTx/>
              <a:buNone/>
            </a:pPr>
            <a:r>
              <a:rPr lang="en-US" altLang="en-US" smtClean="0">
                <a:solidFill>
                  <a:schemeClr val="tx1"/>
                </a:solidFill>
              </a:rPr>
              <a:t>		  orderitems oi, books b</a:t>
            </a:r>
          </a:p>
          <a:p>
            <a:pPr marL="0" indent="0">
              <a:buFontTx/>
              <a:buNone/>
            </a:pPr>
            <a:r>
              <a:rPr lang="en-US" altLang="en-US" smtClean="0">
                <a:solidFill>
                  <a:schemeClr val="tx1"/>
                </a:solidFill>
              </a:rPr>
              <a:t>	WHERE c.customer# = o.customer#</a:t>
            </a:r>
          </a:p>
          <a:p>
            <a:pPr marL="0" indent="0">
              <a:buFontTx/>
              <a:buNone/>
            </a:pPr>
            <a:r>
              <a:rPr lang="en-US" altLang="en-US" smtClean="0">
                <a:solidFill>
                  <a:schemeClr val="tx1"/>
                </a:solidFill>
              </a:rPr>
              <a:t>		AND o.order# = oi.order#</a:t>
            </a:r>
          </a:p>
          <a:p>
            <a:pPr marL="0" indent="0">
              <a:buFontTx/>
              <a:buNone/>
            </a:pPr>
            <a:r>
              <a:rPr lang="en-US" altLang="en-US" smtClean="0">
                <a:solidFill>
                  <a:schemeClr val="tx1"/>
                </a:solidFill>
              </a:rPr>
              <a:t>		AND oi.isbn = b.isbn</a:t>
            </a:r>
          </a:p>
          <a:p>
            <a:pPr marL="0" indent="0">
              <a:buFontTx/>
              <a:buNone/>
            </a:pPr>
            <a:r>
              <a:rPr lang="en-US" altLang="en-US" smtClean="0">
                <a:solidFill>
                  <a:schemeClr val="tx1"/>
                </a:solidFill>
              </a:rPr>
              <a:t>	ORDER BY lastname, firstname;</a:t>
            </a:r>
          </a:p>
          <a:p>
            <a:pPr marL="0" indent="0">
              <a:buFontTx/>
              <a:buNone/>
            </a:pPr>
            <a:endParaRPr lang="en-US" altLang="en-US" smtClean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Oracle 11g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F6CAFFF-C5D0-4606-B90E-AA6B1CC28FB7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34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MULTI-TABLE NATURAL JOIN</a:t>
            </a:r>
            <a:br>
              <a:rPr lang="en-US" altLang="en-US" smtClean="0"/>
            </a:br>
            <a:r>
              <a:rPr lang="en-US" altLang="en-US" smtClean="0"/>
              <a:t>Example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u="sng" smtClean="0"/>
              <a:t>ANSI method:</a:t>
            </a:r>
          </a:p>
          <a:p>
            <a:pPr marL="0" indent="0">
              <a:buFontTx/>
              <a:buNone/>
            </a:pPr>
            <a:r>
              <a:rPr lang="en-US" altLang="en-US" smtClean="0"/>
              <a:t>    </a:t>
            </a:r>
            <a:r>
              <a:rPr lang="en-US" altLang="en-US" smtClean="0">
                <a:solidFill>
                  <a:schemeClr val="tx1"/>
                </a:solidFill>
              </a:rPr>
              <a:t>SELECT lastname, firstname, title</a:t>
            </a:r>
          </a:p>
          <a:p>
            <a:pPr marL="0" indent="0">
              <a:buFontTx/>
              <a:buNone/>
            </a:pPr>
            <a:r>
              <a:rPr lang="en-US" altLang="en-US" smtClean="0">
                <a:solidFill>
                  <a:schemeClr val="tx1"/>
                </a:solidFill>
              </a:rPr>
              <a:t>    FROM customers JOIN orders USING (customer#)</a:t>
            </a:r>
          </a:p>
          <a:p>
            <a:pPr marL="0" indent="0">
              <a:buFontTx/>
              <a:buNone/>
            </a:pPr>
            <a:r>
              <a:rPr lang="en-US" altLang="en-US" smtClean="0">
                <a:solidFill>
                  <a:schemeClr val="tx1"/>
                </a:solidFill>
              </a:rPr>
              <a:t>	JOIN orderitems USING (order#)</a:t>
            </a:r>
          </a:p>
          <a:p>
            <a:pPr marL="0" indent="0">
              <a:buFontTx/>
              <a:buNone/>
            </a:pPr>
            <a:r>
              <a:rPr lang="en-US" altLang="en-US" smtClean="0">
                <a:solidFill>
                  <a:schemeClr val="tx1"/>
                </a:solidFill>
              </a:rPr>
              <a:t>	JOIN books USING (isbn)</a:t>
            </a:r>
          </a:p>
          <a:p>
            <a:pPr marL="0" indent="0">
              <a:buFontTx/>
              <a:buNone/>
            </a:pPr>
            <a:r>
              <a:rPr lang="en-US" altLang="en-US" smtClean="0">
                <a:solidFill>
                  <a:schemeClr val="tx1"/>
                </a:solidFill>
              </a:rPr>
              <a:t>    ORDER BY lastname, firstname;</a:t>
            </a:r>
          </a:p>
          <a:p>
            <a:pPr marL="0" indent="0">
              <a:buFontTx/>
              <a:buNone/>
            </a:pPr>
            <a:endParaRPr lang="en-US" altLang="en-US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Oracle 11g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6EF8D76-61AB-4911-A867-A83C533D886E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26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Equality Joins: NATURAL JOIN</a:t>
            </a:r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2133600"/>
            <a:ext cx="7138988" cy="1524000"/>
          </a:xfrm>
          <a:noFill/>
        </p:spPr>
      </p:pic>
      <p:sp>
        <p:nvSpPr>
          <p:cNvPr id="21509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D95939CD-8959-4C97-B840-EEB29DC02A4A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9059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 Qualifiers with a NATURAL JOIN</a:t>
            </a:r>
          </a:p>
        </p:txBody>
      </p:sp>
      <p:pic>
        <p:nvPicPr>
          <p:cNvPr id="22531" name="Content Placeholder 6" descr="Casteel_09_F13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447800"/>
            <a:ext cx="5811838" cy="4572000"/>
          </a:xfrm>
        </p:spPr>
      </p:pic>
      <p:sp>
        <p:nvSpPr>
          <p:cNvPr id="22533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BB0F7308-C16C-45A4-BBD0-7D57C5190C96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17089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Equality Joins: JOIN…USING</a:t>
            </a:r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2057400"/>
            <a:ext cx="6523038" cy="1752600"/>
          </a:xfrm>
          <a:noFill/>
        </p:spPr>
      </p:pic>
      <p:sp>
        <p:nvSpPr>
          <p:cNvPr id="23557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9D789E08-39C9-4262-A095-40CE30DB3C68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5751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19812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Oracle </a:t>
            </a:r>
            <a:r>
              <a:rPr lang="en-US" altLang="en-US" b="1" dirty="0" smtClean="0"/>
              <a:t>12C: </a:t>
            </a:r>
            <a:r>
              <a:rPr lang="en-US" altLang="en-US" b="1" dirty="0" smtClean="0"/>
              <a:t>SQL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00" i="1" dirty="0" smtClean="0"/>
              <a:t>Chapter </a:t>
            </a:r>
            <a:r>
              <a:rPr lang="en-US" altLang="en-US" sz="3400" i="1" dirty="0" smtClean="0"/>
              <a:t>9 (PART ONE)</a:t>
            </a:r>
            <a:endParaRPr lang="en-US" altLang="en-US" sz="3400" i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3400" i="1" dirty="0" smtClean="0"/>
              <a:t>Joining Data from Multiple Tables</a:t>
            </a:r>
          </a:p>
        </p:txBody>
      </p:sp>
      <p:pic>
        <p:nvPicPr>
          <p:cNvPr id="6148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Equality Joins: JOIN…ON</a:t>
            </a:r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685800" y="19812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altLang="en-US" sz="3200">
                <a:solidFill>
                  <a:srgbClr val="00B050"/>
                </a:solidFill>
              </a:rPr>
              <a:t>Required if column names are different</a:t>
            </a:r>
          </a:p>
        </p:txBody>
      </p:sp>
      <p:pic>
        <p:nvPicPr>
          <p:cNvPr id="2458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2895600"/>
            <a:ext cx="6846888" cy="1676400"/>
          </a:xfrm>
          <a:noFill/>
        </p:spPr>
      </p:pic>
      <p:sp>
        <p:nvSpPr>
          <p:cNvPr id="24582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24B15436-A8FE-4064-BA9A-4396A1349E0D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046034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JOIN Keyword Overview (</a:t>
            </a:r>
            <a:r>
              <a:rPr lang="en-US" altLang="en-US" smtClean="0">
                <a:solidFill>
                  <a:srgbClr val="FF0000"/>
                </a:solidFill>
              </a:rPr>
              <a:t>ANSI</a:t>
            </a:r>
            <a:r>
              <a:rPr lang="en-US" altLang="en-US" smtClean="0"/>
              <a:t>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Use JOIN…USING when tables have one or more columns in common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Use JOIN…ON when same named columns are not involved or a condition is needed to specify a relationship other than equivalency (next section)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Using the JOIN keyword frees the WHERE clause for exclusive use in restricting rows</a:t>
            </a:r>
          </a:p>
        </p:txBody>
      </p:sp>
      <p:sp>
        <p:nvSpPr>
          <p:cNvPr id="25605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A5367FC3-D569-40E9-B0B8-7A652572D38E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79392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1905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Oracle </a:t>
            </a:r>
            <a:r>
              <a:rPr lang="en-US" altLang="en-US" b="1" dirty="0" smtClean="0"/>
              <a:t>12C: </a:t>
            </a:r>
            <a:r>
              <a:rPr lang="en-US" altLang="en-US" b="1" dirty="0" smtClean="0"/>
              <a:t>SQL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00" b="1" i="1" smtClean="0">
                <a:solidFill>
                  <a:srgbClr val="00B050"/>
                </a:solidFill>
              </a:rPr>
              <a:t>END OF Chapter 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Joining Data from Multiple Tables</a:t>
            </a:r>
          </a:p>
        </p:txBody>
      </p:sp>
      <p:pic>
        <p:nvPicPr>
          <p:cNvPr id="4403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87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Purpose of Joins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Joins are used to link tables and reconstruct data in a relational database</a:t>
            </a:r>
          </a:p>
          <a:p>
            <a:r>
              <a:rPr lang="en-US" altLang="en-US" smtClean="0"/>
              <a:t>Joins can be created through:</a:t>
            </a:r>
          </a:p>
          <a:p>
            <a:pPr lvl="1"/>
            <a:r>
              <a:rPr lang="en-US" altLang="en-US" smtClean="0"/>
              <a:t>Conditions in a WHERE clause (</a:t>
            </a:r>
            <a:r>
              <a:rPr lang="en-US" altLang="en-US" smtClean="0">
                <a:solidFill>
                  <a:srgbClr val="FF0000"/>
                </a:solidFill>
              </a:rPr>
              <a:t>Traditional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Use of JOIN keywords in FROM clause (</a:t>
            </a:r>
            <a:r>
              <a:rPr lang="en-US" altLang="en-US" smtClean="0">
                <a:solidFill>
                  <a:srgbClr val="FF0000"/>
                </a:solidFill>
              </a:rPr>
              <a:t>ANSI</a:t>
            </a:r>
            <a:r>
              <a:rPr lang="en-US" altLang="en-US" smtClean="0"/>
              <a:t>)</a:t>
            </a:r>
          </a:p>
        </p:txBody>
      </p:sp>
      <p:sp>
        <p:nvSpPr>
          <p:cNvPr id="7173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DBDFDB43-EE63-4633-80E8-5D071BD587B7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2320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CROSS JOIN</a:t>
            </a:r>
            <a:br>
              <a:rPr lang="en-US" altLang="en-US" smtClean="0"/>
            </a:br>
            <a:r>
              <a:rPr lang="en-US" altLang="en-US" smtClean="0"/>
              <a:t>(also called Cartesian product)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077200" cy="403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Each row in the first table is matched with each row in the second table (can join more than two tables)</a:t>
            </a:r>
          </a:p>
          <a:p>
            <a:pPr>
              <a:defRPr/>
            </a:pPr>
            <a:r>
              <a:rPr lang="en-US" dirty="0" smtClean="0"/>
              <a:t>Created by omitting joining condition in the WHERE clause (</a:t>
            </a:r>
            <a:r>
              <a:rPr lang="en-US" dirty="0" smtClean="0">
                <a:solidFill>
                  <a:srgbClr val="FF0000"/>
                </a:solidFill>
              </a:rPr>
              <a:t>traditional</a:t>
            </a:r>
            <a:r>
              <a:rPr lang="en-US" dirty="0" smtClean="0"/>
              <a:t>) or through CROSS JOIN keywords in the FROM clause (</a:t>
            </a:r>
            <a:r>
              <a:rPr lang="en-US" dirty="0" smtClean="0">
                <a:solidFill>
                  <a:srgbClr val="FF0000"/>
                </a:solidFill>
              </a:rPr>
              <a:t>ANSI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Results in every possible row combination (</a:t>
            </a:r>
            <a:r>
              <a:rPr lang="en-US" i="1" dirty="0" smtClean="0"/>
              <a:t>m * n</a:t>
            </a:r>
            <a:r>
              <a:rPr lang="en-US" dirty="0" smtClean="0"/>
              <a:t>)</a:t>
            </a:r>
          </a:p>
          <a:p>
            <a:pPr marL="0" indent="0"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B050"/>
                </a:solidFill>
              </a:rPr>
              <a:t>NOTE: This is seldom used in practice</a:t>
            </a:r>
          </a:p>
        </p:txBody>
      </p:sp>
      <p:sp>
        <p:nvSpPr>
          <p:cNvPr id="8197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CDC6A748-9055-4E13-A6A1-E24140D8E28B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3134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9475" y="381000"/>
            <a:ext cx="7045325" cy="5670550"/>
          </a:xfrm>
          <a:noFill/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2484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D528D30E-461A-4D64-A220-EB0EE75DAA1D}" type="slidenum"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486400" y="3371850"/>
            <a:ext cx="1143000" cy="590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43400" y="2063750"/>
            <a:ext cx="838200" cy="603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altLang="en-US" smtClean="0"/>
              <a:t>CROSS JOIN Example</a:t>
            </a:r>
          </a:p>
        </p:txBody>
      </p:sp>
      <p:pic>
        <p:nvPicPr>
          <p:cNvPr id="10243" name="Content Placeholder 6" descr="Casteel_09_F03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066800"/>
            <a:ext cx="5562600" cy="5181600"/>
          </a:xfrm>
        </p:spPr>
      </p:pic>
      <p:sp>
        <p:nvSpPr>
          <p:cNvPr id="10245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E6D4861C-1FB3-4375-AA7A-E2B95BC46110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747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altLang="en-US" smtClean="0"/>
              <a:t>CROSS JOIN Example (ANSI)</a:t>
            </a:r>
          </a:p>
        </p:txBody>
      </p:sp>
      <p:pic>
        <p:nvPicPr>
          <p:cNvPr id="11267" name="Content Placeholder 6" descr="Casteel_09_F04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143000"/>
            <a:ext cx="6096000" cy="5151438"/>
          </a:xfrm>
        </p:spPr>
      </p:pic>
      <p:sp>
        <p:nvSpPr>
          <p:cNvPr id="11269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329ADBDD-D11B-4BC7-9E95-739BF2579E5F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47765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CROSS JOIN 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Traditional method:</a:t>
            </a:r>
          </a:p>
          <a:p>
            <a:pPr marL="0" indent="0">
              <a:buFontTx/>
              <a:buNone/>
              <a:defRPr/>
            </a:pPr>
            <a:r>
              <a:rPr lang="en-US" dirty="0" smtClean="0"/>
              <a:t>	SELECT title, name</a:t>
            </a:r>
          </a:p>
          <a:p>
            <a:pPr marL="0" indent="0">
              <a:buFontTx/>
              <a:buNone/>
              <a:defRPr/>
            </a:pPr>
            <a:r>
              <a:rPr lang="en-US" dirty="0" smtClean="0"/>
              <a:t>		FROM books, publisher;</a:t>
            </a:r>
          </a:p>
          <a:p>
            <a:pPr marL="0" indent="0">
              <a:buFontTx/>
              <a:buNone/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r>
              <a:rPr lang="en-US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ANSI method</a:t>
            </a:r>
            <a:r>
              <a:rPr lang="en-US" u="sng" dirty="0" smtClean="0"/>
              <a:t>:</a:t>
            </a:r>
          </a:p>
          <a:p>
            <a:pPr marL="0" indent="0">
              <a:buFontTx/>
              <a:buNone/>
              <a:defRPr/>
            </a:pPr>
            <a:r>
              <a:rPr lang="en-US" dirty="0" smtClean="0"/>
              <a:t>	SELECT title, name</a:t>
            </a:r>
          </a:p>
          <a:p>
            <a:pPr marL="0" indent="0">
              <a:buFontTx/>
              <a:buNone/>
              <a:defRPr/>
            </a:pPr>
            <a:r>
              <a:rPr lang="en-US" dirty="0" smtClean="0"/>
              <a:t>		FROM books CROSS JOIN publisher;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Times New Roman" panose="02020603050405020304" pitchFamily="18" charset="0"/>
              </a:rPr>
              <a:t>Oracle 11g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1637E7-06DE-4818-84C7-1B4BDF038DE8}" type="slidenum">
              <a:rPr lang="en-US" altLang="en-US" sz="1400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4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INNER (NATURAL) JOINS</a:t>
            </a:r>
            <a:br>
              <a:rPr lang="en-US" altLang="en-US" smtClean="0"/>
            </a:br>
            <a:r>
              <a:rPr lang="en-US" altLang="en-US" smtClean="0"/>
              <a:t>(also called equality join or equijoin)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  <a:p>
            <a:r>
              <a:rPr lang="en-US" altLang="en-US" smtClean="0"/>
              <a:t>Each row in the first table is matched with each row in the second table, </a:t>
            </a:r>
            <a:r>
              <a:rPr lang="en-US" altLang="en-US" smtClean="0">
                <a:solidFill>
                  <a:srgbClr val="00B050"/>
                </a:solidFill>
              </a:rPr>
              <a:t>but only through equivalent data that exists in both tables.</a:t>
            </a:r>
          </a:p>
          <a:p>
            <a:r>
              <a:rPr lang="en-US" altLang="en-US" smtClean="0"/>
              <a:t>Created by:</a:t>
            </a:r>
          </a:p>
          <a:p>
            <a:pPr lvl="1"/>
            <a:r>
              <a:rPr lang="en-US" altLang="en-US" smtClean="0"/>
              <a:t>Creating equivalency condition in the WHERE clause (</a:t>
            </a:r>
            <a:r>
              <a:rPr lang="en-US" altLang="en-US" smtClean="0">
                <a:solidFill>
                  <a:srgbClr val="FF0000"/>
                </a:solidFill>
              </a:rPr>
              <a:t>traditional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Using NATURAL JOIN, JOIN…USING, or JOIN…ON keywords in the FROM clause (</a:t>
            </a:r>
            <a:r>
              <a:rPr lang="en-US" altLang="en-US" smtClean="0">
                <a:solidFill>
                  <a:srgbClr val="FF0000"/>
                </a:solidFill>
              </a:rPr>
              <a:t>ANSI</a:t>
            </a:r>
            <a:r>
              <a:rPr lang="en-US" altLang="en-US" smtClean="0"/>
              <a:t>)</a:t>
            </a:r>
          </a:p>
        </p:txBody>
      </p:sp>
      <p:sp>
        <p:nvSpPr>
          <p:cNvPr id="13317" name="Slide Number Placeholder 4"/>
          <p:cNvSpPr txBox="1">
            <a:spLocks/>
          </p:cNvSpPr>
          <p:nvPr/>
        </p:nvSpPr>
        <p:spPr bwMode="auto">
          <a:xfrm>
            <a:off x="6248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31F2260B-160B-47E1-85BC-5CBC5E6D0ED5}" type="slidenum">
              <a:rPr lang="en-US" altLang="en-US" sz="1400">
                <a:latin typeface="Times New Roman" panose="02020603050405020304" pitchFamily="18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20564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4686</TotalTime>
  <Words>422</Words>
  <Application>Microsoft Office PowerPoint</Application>
  <PresentationFormat>On-screen Show (4:3)</PresentationFormat>
  <Paragraphs>107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Clarity</vt:lpstr>
      <vt:lpstr>CIT-2180 Data and Database Management  Chapter 9 (PART ONE) </vt:lpstr>
      <vt:lpstr>Oracle 12C: SQL</vt:lpstr>
      <vt:lpstr>Purpose of Joins</vt:lpstr>
      <vt:lpstr>CROSS JOIN (also called Cartesian product)</vt:lpstr>
      <vt:lpstr>PowerPoint Presentation</vt:lpstr>
      <vt:lpstr>CROSS JOIN Example</vt:lpstr>
      <vt:lpstr>CROSS JOIN Example (ANSI)</vt:lpstr>
      <vt:lpstr>CROSS JOIN EXAMPLE</vt:lpstr>
      <vt:lpstr>INNER (NATURAL) JOINS (also called equality join or equijoin)</vt:lpstr>
      <vt:lpstr>PowerPoint Presentation</vt:lpstr>
      <vt:lpstr>INNER (NATURAL) JOIN Example</vt:lpstr>
      <vt:lpstr>INNER (NATURAL) JOIN EXAMPLE</vt:lpstr>
      <vt:lpstr>INNER (NATURAL) JOIN EXAMPLE 2</vt:lpstr>
      <vt:lpstr>PowerPoint Presentation</vt:lpstr>
      <vt:lpstr>MULTI-TABLE NATURAL JOIN Example</vt:lpstr>
      <vt:lpstr>MULTI-TABLE NATURAL JOIN Example</vt:lpstr>
      <vt:lpstr>Equality Joins: NATURAL JOIN</vt:lpstr>
      <vt:lpstr>No Qualifiers with a NATURAL JOIN</vt:lpstr>
      <vt:lpstr>Equality Joins: JOIN…USING</vt:lpstr>
      <vt:lpstr>Equality Joins: JOIN…ON</vt:lpstr>
      <vt:lpstr>JOIN Keyword Overview (ANSI)</vt:lpstr>
      <vt:lpstr>Oracle 12C: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Moderating Effect of the Power and Politics Perspective on the Relationship between Strategic Alignment Maturity and Information Technology Effectiveness in Higher Education</dc:title>
  <dc:creator>Myatt, Timothy</dc:creator>
  <cp:lastModifiedBy>Myatt, Timothy</cp:lastModifiedBy>
  <cp:revision>212</cp:revision>
  <dcterms:created xsi:type="dcterms:W3CDTF">2006-08-16T00:00:00Z</dcterms:created>
  <dcterms:modified xsi:type="dcterms:W3CDTF">2018-01-24T03:31:08Z</dcterms:modified>
</cp:coreProperties>
</file>