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3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thy S. Myatt" initials="TSM" lastIdx="0" clrIdx="0">
    <p:extLst>
      <p:ext uri="{19B8F6BF-5375-455C-9EA6-DF929625EA0E}">
        <p15:presenceInfo xmlns:p15="http://schemas.microsoft.com/office/powerpoint/2012/main" userId="Timothy S. Myat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2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34" autoAdjust="0"/>
  </p:normalViewPr>
  <p:slideViewPr>
    <p:cSldViewPr>
      <p:cViewPr varScale="1">
        <p:scale>
          <a:sx n="55" d="100"/>
          <a:sy n="55" d="100"/>
        </p:scale>
        <p:origin x="48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1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300"/>
            </a:lvl1pPr>
          </a:lstStyle>
          <a:p>
            <a:fld id="{3F7BA4E7-0400-439C-B567-0AC3720AC3D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1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300"/>
            </a:lvl1pPr>
          </a:lstStyle>
          <a:p>
            <a:fld id="{F0EEF82B-EBBA-4F12-A3CB-341091E56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5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EF82B-EBBA-4F12-A3CB-341091E56E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90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16FCFB-2E28-4B42-AAE9-0FEBFA0F0AD3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  <p:extLst>
      <p:ext uri="{BB962C8B-B14F-4D97-AF65-F5344CB8AC3E}">
        <p14:creationId xmlns:p14="http://schemas.microsoft.com/office/powerpoint/2010/main" val="732720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8684D2-8AC4-4418-8200-54F29E29FC77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  <p:extLst>
      <p:ext uri="{BB962C8B-B14F-4D97-AF65-F5344CB8AC3E}">
        <p14:creationId xmlns:p14="http://schemas.microsoft.com/office/powerpoint/2010/main" val="153641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A2B708-9672-478A-93A5-8198E3DC6BB3}" type="slidenum">
              <a:rPr lang="en-US" altLang="en-US"/>
              <a:pPr/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47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</a:t>
            </a:r>
            <a:endParaRPr lang="en-US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C4A377-E7BA-46FC-9BFE-AFCCF672CA7C}" type="slidenum">
              <a:rPr lang="en-US" altLang="en-US"/>
              <a:pPr/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848600" cy="2286000"/>
          </a:xfrm>
        </p:spPr>
        <p:txBody>
          <a:bodyPr/>
          <a:lstStyle/>
          <a:p>
            <a:pPr algn="ctr"/>
            <a:r>
              <a:rPr lang="en-US" sz="2800" cap="small" dirty="0" smtClean="0"/>
              <a:t>CIT-2180 Data and Database Management</a:t>
            </a:r>
            <a:br>
              <a:rPr lang="en-US" sz="2800" cap="small" dirty="0" smtClean="0"/>
            </a:br>
            <a:r>
              <a:rPr lang="en-US" sz="2800" cap="small" dirty="0" smtClean="0"/>
              <a:t/>
            </a:r>
            <a:br>
              <a:rPr lang="en-US" sz="2800" cap="small" dirty="0" smtClean="0"/>
            </a:br>
            <a:r>
              <a:rPr lang="en-US" sz="2800" cap="small" dirty="0" smtClean="0"/>
              <a:t>Chapter 9 (PART TWO)</a:t>
            </a:r>
            <a:r>
              <a:rPr lang="en-US" sz="2400" cap="small" dirty="0" smtClean="0"/>
              <a:t/>
            </a:r>
            <a:br>
              <a:rPr lang="en-US" sz="2400" cap="small" dirty="0" smtClean="0"/>
            </a:br>
            <a:endParaRPr lang="en-US" sz="2400" cap="smal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06" y="3581400"/>
            <a:ext cx="3709988" cy="27789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02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Outer Joins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Use outer joins to </a:t>
            </a:r>
            <a:r>
              <a:rPr lang="en-US" altLang="en-US" smtClean="0">
                <a:solidFill>
                  <a:srgbClr val="00B050"/>
                </a:solidFill>
              </a:rPr>
              <a:t>include rows in one table that do not have a match in the other table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In WHERE clause, include outer join operator (+) immediately after the column name of the table with missing rows to add NULL rows (</a:t>
            </a:r>
            <a:r>
              <a:rPr lang="en-US" altLang="en-US" smtClean="0">
                <a:solidFill>
                  <a:srgbClr val="FF0000"/>
                </a:solidFill>
              </a:rPr>
              <a:t>traditional</a:t>
            </a:r>
            <a:r>
              <a:rPr lang="en-US" altLang="en-US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In FROM clause, use FULL, LEFT, or RIGHT with OUTER JOIN keywords (</a:t>
            </a:r>
            <a:r>
              <a:rPr lang="en-US" altLang="en-US" smtClean="0">
                <a:solidFill>
                  <a:srgbClr val="FF0000"/>
                </a:solidFill>
              </a:rPr>
              <a:t>ANSI</a:t>
            </a:r>
            <a:r>
              <a:rPr lang="en-US" altLang="en-US" smtClean="0"/>
              <a:t>)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>
                <a:solidFill>
                  <a:srgbClr val="00B050"/>
                </a:solidFill>
              </a:rPr>
              <a:t>Example:  Suppose we want a list of all customers, (not just ones who’ve placed an order) and order #’s for orders the customers have recently placed.</a:t>
            </a:r>
          </a:p>
        </p:txBody>
      </p:sp>
      <p:sp>
        <p:nvSpPr>
          <p:cNvPr id="34821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02A200AA-2BA9-44FD-B1BA-1F1B6198D7DB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3027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5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9475" y="381000"/>
            <a:ext cx="7045325" cy="5670550"/>
          </a:xfrm>
          <a:noFill/>
        </p:spPr>
      </p:pic>
      <p:sp>
        <p:nvSpPr>
          <p:cNvPr id="3584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2484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C7D045A7-BC91-48CC-868E-A6E334A97D82}" type="slidenum"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514600" y="381000"/>
            <a:ext cx="1143000" cy="590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66800" y="676275"/>
            <a:ext cx="1219200" cy="590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333500" y="1125538"/>
            <a:ext cx="800100" cy="2286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86050" y="1022350"/>
            <a:ext cx="800100" cy="2286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876300" y="1455738"/>
            <a:ext cx="457200" cy="2286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632564">
            <a:off x="3490913" y="857250"/>
            <a:ext cx="457200" cy="2286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4400" y="5703888"/>
            <a:ext cx="7010400" cy="36988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Customers and their orders, even if no current orders.</a:t>
            </a:r>
          </a:p>
        </p:txBody>
      </p:sp>
    </p:spTree>
    <p:extLst>
      <p:ext uri="{BB962C8B-B14F-4D97-AF65-F5344CB8AC3E}">
        <p14:creationId xmlns:p14="http://schemas.microsoft.com/office/powerpoint/2010/main" val="250774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Outer Joins: WHERE Clause Example (</a:t>
            </a:r>
            <a:r>
              <a:rPr lang="en-US" altLang="en-US" smtClean="0">
                <a:solidFill>
                  <a:srgbClr val="FF0000"/>
                </a:solidFill>
              </a:rPr>
              <a:t>traditional</a:t>
            </a:r>
            <a:r>
              <a:rPr lang="en-US" altLang="en-US" smtClean="0"/>
              <a:t>)</a:t>
            </a:r>
          </a:p>
        </p:txBody>
      </p:sp>
      <p:pic>
        <p:nvPicPr>
          <p:cNvPr id="368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2200" y="1752600"/>
            <a:ext cx="7067550" cy="2209800"/>
          </a:xfrm>
          <a:noFill/>
        </p:spPr>
      </p:pic>
      <p:sp>
        <p:nvSpPr>
          <p:cNvPr id="36869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A9A8CC4D-903B-42BC-9DD2-4F6A3853636A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36870" name="TextBox 1"/>
          <p:cNvSpPr txBox="1">
            <a:spLocks noChangeArrowheads="1"/>
          </p:cNvSpPr>
          <p:nvPr/>
        </p:nvSpPr>
        <p:spPr bwMode="auto">
          <a:xfrm>
            <a:off x="1066800" y="4572000"/>
            <a:ext cx="7239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B050"/>
                </a:solidFill>
              </a:rPr>
              <a:t>(+) is placed in the WHERE clause immediately after the column name from the table that’s missing the matching row (the </a:t>
            </a:r>
            <a:r>
              <a:rPr lang="en-US" altLang="en-US" sz="2400">
                <a:solidFill>
                  <a:srgbClr val="FF0000"/>
                </a:solidFill>
              </a:rPr>
              <a:t>deficient</a:t>
            </a:r>
            <a:r>
              <a:rPr lang="en-US" altLang="en-US" sz="2400">
                <a:solidFill>
                  <a:srgbClr val="00B050"/>
                </a:solidFill>
              </a:rPr>
              <a:t> table).  SQL will create a NULL row in that table to complete the join.</a:t>
            </a:r>
          </a:p>
        </p:txBody>
      </p:sp>
    </p:spTree>
    <p:extLst>
      <p:ext uri="{BB962C8B-B14F-4D97-AF65-F5344CB8AC3E}">
        <p14:creationId xmlns:p14="http://schemas.microsoft.com/office/powerpoint/2010/main" val="3221865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Outer Joins: OUTER JOIN Keyword Example (</a:t>
            </a:r>
            <a:r>
              <a:rPr lang="en-US" altLang="en-US" smtClean="0">
                <a:solidFill>
                  <a:srgbClr val="FF0000"/>
                </a:solidFill>
              </a:rPr>
              <a:t>ANSI</a:t>
            </a:r>
            <a:r>
              <a:rPr lang="en-US" altLang="en-US" smtClean="0"/>
              <a:t>)</a:t>
            </a:r>
          </a:p>
        </p:txBody>
      </p:sp>
      <p:pic>
        <p:nvPicPr>
          <p:cNvPr id="378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828800"/>
            <a:ext cx="7250113" cy="2209800"/>
          </a:xfrm>
          <a:noFill/>
        </p:spPr>
      </p:pic>
      <p:sp>
        <p:nvSpPr>
          <p:cNvPr id="37893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888F5471-4268-4BB1-91ED-9B8DA429FCD9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37894" name="TextBox 1"/>
          <p:cNvSpPr txBox="1">
            <a:spLocks noChangeArrowheads="1"/>
          </p:cNvSpPr>
          <p:nvPr/>
        </p:nvSpPr>
        <p:spPr bwMode="auto">
          <a:xfrm>
            <a:off x="1003300" y="4114800"/>
            <a:ext cx="7239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B050"/>
                </a:solidFill>
              </a:rPr>
              <a:t>LEFT [OUTER] JOIN – </a:t>
            </a:r>
            <a:r>
              <a:rPr lang="en-US" altLang="en-US" sz="2000">
                <a:solidFill>
                  <a:srgbClr val="FF0000"/>
                </a:solidFill>
              </a:rPr>
              <a:t>Non-deficient</a:t>
            </a:r>
            <a:r>
              <a:rPr lang="en-US" altLang="en-US" sz="2000">
                <a:solidFill>
                  <a:srgbClr val="00B050"/>
                </a:solidFill>
              </a:rPr>
              <a:t> table is on the left, keep all rows from the LEFT table, even if right rows are absent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B05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B050"/>
                </a:solidFill>
              </a:rPr>
              <a:t>RIGHT [OUTER] JOIN – </a:t>
            </a:r>
            <a:r>
              <a:rPr lang="en-US" altLang="en-US" sz="2000">
                <a:solidFill>
                  <a:srgbClr val="FF0000"/>
                </a:solidFill>
              </a:rPr>
              <a:t>Non-deficient</a:t>
            </a:r>
            <a:r>
              <a:rPr lang="en-US" altLang="en-US" sz="2000">
                <a:solidFill>
                  <a:srgbClr val="00B050"/>
                </a:solidFill>
              </a:rPr>
              <a:t> table is on the right, keep all rows on the RIGHT table, even if left rows are absent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B05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B050"/>
                </a:solidFill>
              </a:rPr>
              <a:t>FULL [OUTER] JOIN – Keeps all rows from both tables</a:t>
            </a:r>
          </a:p>
        </p:txBody>
      </p:sp>
    </p:spTree>
    <p:extLst>
      <p:ext uri="{BB962C8B-B14F-4D97-AF65-F5344CB8AC3E}">
        <p14:creationId xmlns:p14="http://schemas.microsoft.com/office/powerpoint/2010/main" val="194691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Outer Joins (continued)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4953000"/>
          </a:xfrm>
        </p:spPr>
        <p:txBody>
          <a:bodyPr/>
          <a:lstStyle/>
          <a:p>
            <a:r>
              <a:rPr lang="en-US" altLang="en-US" sz="2000" smtClean="0">
                <a:solidFill>
                  <a:srgbClr val="FF0000"/>
                </a:solidFill>
              </a:rPr>
              <a:t>If multiple join conditions are used, the outer join condition may be required in all of the join conditions to retain nonmatching rows</a:t>
            </a:r>
          </a:p>
          <a:p>
            <a:pPr marL="400050" lvl="1" indent="0">
              <a:buFontTx/>
              <a:buNone/>
            </a:pPr>
            <a:endParaRPr lang="en-US" altLang="en-US" smtClean="0"/>
          </a:p>
          <a:p>
            <a:pPr marL="400050" lvl="1" indent="0">
              <a:buFontTx/>
              <a:buNone/>
            </a:pPr>
            <a:r>
              <a:rPr lang="en-US" altLang="en-US" smtClean="0"/>
              <a:t>SELECT o.order#, b.title</a:t>
            </a:r>
          </a:p>
          <a:p>
            <a:pPr marL="400050" lvl="1" indent="0">
              <a:buFontTx/>
              <a:buNone/>
            </a:pPr>
            <a:r>
              <a:rPr lang="en-US" altLang="en-US" smtClean="0"/>
              <a:t>  FROM customers c, orders o, orderitems i, books b</a:t>
            </a:r>
          </a:p>
          <a:p>
            <a:pPr marL="400050" lvl="1" indent="0">
              <a:buFontTx/>
              <a:buNone/>
            </a:pPr>
            <a:r>
              <a:rPr lang="en-US" altLang="en-US" smtClean="0"/>
              <a:t>  WHERE c.customer# </a:t>
            </a:r>
            <a:r>
              <a:rPr lang="en-US" altLang="en-US" b="1" smtClean="0">
                <a:solidFill>
                  <a:srgbClr val="00B050"/>
                </a:solidFill>
              </a:rPr>
              <a:t>(+)</a:t>
            </a:r>
            <a:r>
              <a:rPr lang="en-US" altLang="en-US" smtClean="0"/>
              <a:t> = o.customer#</a:t>
            </a:r>
          </a:p>
          <a:p>
            <a:pPr marL="400050" lvl="1" indent="0">
              <a:buFontTx/>
              <a:buNone/>
            </a:pPr>
            <a:r>
              <a:rPr lang="en-US" altLang="en-US" smtClean="0"/>
              <a:t>    AND o.order# </a:t>
            </a:r>
            <a:r>
              <a:rPr lang="en-US" altLang="en-US" b="1" smtClean="0">
                <a:solidFill>
                  <a:srgbClr val="00B050"/>
                </a:solidFill>
              </a:rPr>
              <a:t>(+)</a:t>
            </a:r>
            <a:r>
              <a:rPr lang="en-US" altLang="en-US" smtClean="0"/>
              <a:t> = i.order#</a:t>
            </a:r>
          </a:p>
          <a:p>
            <a:pPr marL="400050" lvl="1" indent="0">
              <a:buFontTx/>
              <a:buNone/>
            </a:pPr>
            <a:r>
              <a:rPr lang="en-US" altLang="en-US" smtClean="0"/>
              <a:t>    AND i.isbn </a:t>
            </a:r>
            <a:r>
              <a:rPr lang="en-US" altLang="en-US" b="1" smtClean="0">
                <a:solidFill>
                  <a:srgbClr val="00B050"/>
                </a:solidFill>
              </a:rPr>
              <a:t>(+)</a:t>
            </a:r>
            <a:r>
              <a:rPr lang="en-US" altLang="en-US" smtClean="0"/>
              <a:t> = b.isbn;</a:t>
            </a:r>
          </a:p>
          <a:p>
            <a:pPr marL="400050" lvl="1" indent="0">
              <a:buFontTx/>
              <a:buNone/>
            </a:pPr>
            <a:endParaRPr lang="en-US" altLang="en-US" smtClean="0">
              <a:solidFill>
                <a:srgbClr val="00B050"/>
              </a:solidFill>
            </a:endParaRPr>
          </a:p>
          <a:p>
            <a:pPr marL="400050" lvl="1" indent="0">
              <a:buFontTx/>
              <a:buNone/>
            </a:pPr>
            <a:r>
              <a:rPr lang="en-US" altLang="en-US" sz="2000" smtClean="0">
                <a:solidFill>
                  <a:srgbClr val="00B050"/>
                </a:solidFill>
              </a:rPr>
              <a:t>Example:  Suppose we want a list of all books, (not just ones on an order) and customers who ordered those books.</a:t>
            </a:r>
          </a:p>
          <a:p>
            <a:pPr marL="400050" lvl="1" indent="0">
              <a:buFontTx/>
              <a:buNone/>
            </a:pPr>
            <a:endParaRPr lang="en-US" altLang="en-US" smtClean="0"/>
          </a:p>
        </p:txBody>
      </p:sp>
      <p:sp>
        <p:nvSpPr>
          <p:cNvPr id="38917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08FCDD7C-2BFF-4D2B-A79D-260997B12BCA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41617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Set Operators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696200" cy="1066800"/>
          </a:xfrm>
        </p:spPr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sz="2800" smtClean="0"/>
              <a:t>Used to combine the results of two or more SELECT statements</a:t>
            </a:r>
          </a:p>
        </p:txBody>
      </p:sp>
      <p:pic>
        <p:nvPicPr>
          <p:cNvPr id="3994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3124200"/>
            <a:ext cx="7102475" cy="2286000"/>
          </a:xfrm>
          <a:noFill/>
        </p:spPr>
      </p:pic>
      <p:sp>
        <p:nvSpPr>
          <p:cNvPr id="39942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E6D5CCAA-8836-45D9-BCD4-2595E5718C3D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04600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Set Operators: UNION Example</a:t>
            </a:r>
          </a:p>
        </p:txBody>
      </p:sp>
      <p:pic>
        <p:nvPicPr>
          <p:cNvPr id="40963" name="Content Placeholder 6" descr="Casteel_09_F28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447800"/>
            <a:ext cx="5848350" cy="4572000"/>
          </a:xfrm>
        </p:spPr>
      </p:pic>
      <p:sp>
        <p:nvSpPr>
          <p:cNvPr id="40965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95D37612-C40C-4176-8959-FFC4153E9A0D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757715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Set Operators: INTERSECT Example</a:t>
            </a:r>
          </a:p>
        </p:txBody>
      </p:sp>
      <p:pic>
        <p:nvPicPr>
          <p:cNvPr id="419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2133600"/>
            <a:ext cx="5430838" cy="2590800"/>
          </a:xfrm>
          <a:noFill/>
        </p:spPr>
      </p:pic>
      <p:sp>
        <p:nvSpPr>
          <p:cNvPr id="41989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33328C79-C841-4D9C-A6BC-1D1E09E2D221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850182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Set Operators: MINUS Example</a:t>
            </a:r>
          </a:p>
        </p:txBody>
      </p:sp>
      <p:pic>
        <p:nvPicPr>
          <p:cNvPr id="43011" name="Content Placeholder 6" descr="Casteel_09_F35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447800"/>
            <a:ext cx="4979988" cy="4256088"/>
          </a:xfrm>
        </p:spPr>
      </p:pic>
      <p:sp>
        <p:nvSpPr>
          <p:cNvPr id="43013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E63073E0-E78D-4957-86F6-79B71A4BB439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39641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1905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Oracle </a:t>
            </a:r>
            <a:r>
              <a:rPr lang="en-US" altLang="en-US" b="1" dirty="0" smtClean="0"/>
              <a:t>12C: </a:t>
            </a:r>
            <a:r>
              <a:rPr lang="en-US" altLang="en-US" b="1" dirty="0" smtClean="0"/>
              <a:t>SQL</a:t>
            </a: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400" b="1" i="1" smtClean="0">
                <a:solidFill>
                  <a:srgbClr val="00B050"/>
                </a:solidFill>
              </a:rPr>
              <a:t>END OF Chapter 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400" i="1" smtClean="0"/>
              <a:t>Joining Data from Multiple Tables</a:t>
            </a:r>
          </a:p>
        </p:txBody>
      </p:sp>
      <p:pic>
        <p:nvPicPr>
          <p:cNvPr id="4403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54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19812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Oracle 12C: SQL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400" i="1" smtClean="0"/>
              <a:t>Chapter 9 (PART TWO)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400" i="1" dirty="0" smtClean="0"/>
              <a:t>Joining Data from Multiple Tables</a:t>
            </a:r>
          </a:p>
        </p:txBody>
      </p:sp>
      <p:pic>
        <p:nvPicPr>
          <p:cNvPr id="6148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42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Non-Equality Joins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 WHERE clause, use any comparison operator other than the equal sign (</a:t>
            </a:r>
            <a:r>
              <a:rPr lang="en-US" altLang="en-US" smtClean="0">
                <a:solidFill>
                  <a:srgbClr val="FF0000"/>
                </a:solidFill>
              </a:rPr>
              <a:t>traditional</a:t>
            </a:r>
            <a:r>
              <a:rPr lang="en-US" altLang="en-US" smtClean="0"/>
              <a:t>)</a:t>
            </a:r>
          </a:p>
          <a:p>
            <a:r>
              <a:rPr lang="en-US" altLang="en-US" smtClean="0"/>
              <a:t>In FROM clause, use JOIN…ON keywords with a non-equivalent condition (</a:t>
            </a:r>
            <a:r>
              <a:rPr lang="en-US" altLang="en-US" smtClean="0">
                <a:solidFill>
                  <a:srgbClr val="FF0000"/>
                </a:solidFill>
              </a:rPr>
              <a:t>ANSI</a:t>
            </a:r>
            <a:r>
              <a:rPr lang="en-US" altLang="en-US" smtClean="0"/>
              <a:t>)</a:t>
            </a:r>
          </a:p>
          <a:p>
            <a:endParaRPr lang="en-US" altLang="en-US" smtClean="0"/>
          </a:p>
          <a:p>
            <a:r>
              <a:rPr lang="en-US" altLang="en-US" smtClean="0">
                <a:solidFill>
                  <a:srgbClr val="00B050"/>
                </a:solidFill>
              </a:rPr>
              <a:t>Example: An annual promotion at JustLee offers a free gift based on the value of each book purchased.  A non-equality join is used to determine which gift a customer receives.</a:t>
            </a:r>
          </a:p>
        </p:txBody>
      </p:sp>
      <p:sp>
        <p:nvSpPr>
          <p:cNvPr id="27653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50C5DF68-28C4-49E5-8177-93086194A41A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59149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Non-Equality Joins: WHERE Clause Example</a:t>
            </a:r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3733800"/>
            <a:ext cx="7416800" cy="1828800"/>
          </a:xfrm>
          <a:noFill/>
        </p:spPr>
      </p:pic>
      <p:sp>
        <p:nvSpPr>
          <p:cNvPr id="28677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173A8671-6BFD-41E5-99B4-6B9F555C04F1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pic>
        <p:nvPicPr>
          <p:cNvPr id="2867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700213"/>
            <a:ext cx="6781800" cy="180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18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Non-Equality Joins: JOIN…ON Example</a:t>
            </a:r>
          </a:p>
        </p:txBody>
      </p:sp>
      <p:pic>
        <p:nvPicPr>
          <p:cNvPr id="296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3962400"/>
            <a:ext cx="7432675" cy="1828800"/>
          </a:xfrm>
          <a:noFill/>
        </p:spPr>
      </p:pic>
      <p:sp>
        <p:nvSpPr>
          <p:cNvPr id="29701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04C6E9D5-BD3D-4D19-9B3D-797ABE9A2593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pic>
        <p:nvPicPr>
          <p:cNvPr id="2970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00213"/>
            <a:ext cx="6248400" cy="203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49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Self-Joins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Used to link a table to itself</a:t>
            </a:r>
          </a:p>
          <a:p>
            <a:r>
              <a:rPr lang="en-US" altLang="en-US" smtClean="0"/>
              <a:t>Requires the use of table aliases</a:t>
            </a:r>
          </a:p>
          <a:p>
            <a:r>
              <a:rPr lang="en-US" altLang="en-US" smtClean="0"/>
              <a:t>Requires the use of a column qualifier</a:t>
            </a:r>
          </a:p>
          <a:p>
            <a:endParaRPr lang="en-US" altLang="en-US" smtClean="0"/>
          </a:p>
          <a:p>
            <a:r>
              <a:rPr lang="en-US" altLang="en-US" smtClean="0">
                <a:solidFill>
                  <a:srgbClr val="00B050"/>
                </a:solidFill>
              </a:rPr>
              <a:t>Example: A customer who refers a new customer to JustLee books receives a discount certificate for a future purchase (see Referred column in the customer table).  So we need to join the Referred column with the Customer# column.</a:t>
            </a:r>
          </a:p>
        </p:txBody>
      </p:sp>
      <p:sp>
        <p:nvSpPr>
          <p:cNvPr id="30725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74ECEA42-BF29-4217-A86D-1FB2B95EFF62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0200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1143000"/>
          </a:xfrm>
        </p:spPr>
        <p:txBody>
          <a:bodyPr/>
          <a:lstStyle/>
          <a:p>
            <a:r>
              <a:rPr lang="en-US" altLang="en-US" smtClean="0"/>
              <a:t>Customer Table Example</a:t>
            </a:r>
          </a:p>
        </p:txBody>
      </p:sp>
      <p:pic>
        <p:nvPicPr>
          <p:cNvPr id="31747" name="Content Placeholder 6" descr="Casteel_09_F21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893763"/>
            <a:ext cx="6858000" cy="5359400"/>
          </a:xfrm>
        </p:spPr>
      </p:pic>
      <p:sp>
        <p:nvSpPr>
          <p:cNvPr id="31749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B02067A6-0139-43F8-AF71-1D65588801E6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6448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Self-Joins: WHERE Clause Example</a:t>
            </a:r>
          </a:p>
        </p:txBody>
      </p:sp>
      <p:pic>
        <p:nvPicPr>
          <p:cNvPr id="32771" name="Content Placeholder 6" descr="Casteel_09_F22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676400"/>
            <a:ext cx="6097588" cy="3506788"/>
          </a:xfrm>
        </p:spPr>
      </p:pic>
      <p:sp>
        <p:nvSpPr>
          <p:cNvPr id="32773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E2B519C1-04E1-4D2D-B6C0-51CEF64D855B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9093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Self-Joins: JOIN…ON Example</a:t>
            </a:r>
          </a:p>
        </p:txBody>
      </p:sp>
      <p:pic>
        <p:nvPicPr>
          <p:cNvPr id="33795" name="Content Placeholder 6" descr="Casteel_09_F23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752600"/>
            <a:ext cx="6400800" cy="3686175"/>
          </a:xfrm>
        </p:spPr>
      </p:pic>
      <p:sp>
        <p:nvSpPr>
          <p:cNvPr id="33797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D8CFD65D-CE89-46BF-9A30-D8E49C91B9FB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21076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4685</TotalTime>
  <Words>560</Words>
  <Application>Microsoft Office PowerPoint</Application>
  <PresentationFormat>On-screen Show (4:3)</PresentationFormat>
  <Paragraphs>72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</vt:lpstr>
      <vt:lpstr>Times New Roman</vt:lpstr>
      <vt:lpstr>Clarity</vt:lpstr>
      <vt:lpstr>CIT-2180 Data and Database Management  Chapter 9 (PART TWO) </vt:lpstr>
      <vt:lpstr>Oracle 12C: SQL</vt:lpstr>
      <vt:lpstr>Non-Equality Joins</vt:lpstr>
      <vt:lpstr>Non-Equality Joins: WHERE Clause Example</vt:lpstr>
      <vt:lpstr>Non-Equality Joins: JOIN…ON Example</vt:lpstr>
      <vt:lpstr>Self-Joins</vt:lpstr>
      <vt:lpstr>Customer Table Example</vt:lpstr>
      <vt:lpstr>Self-Joins: WHERE Clause Example</vt:lpstr>
      <vt:lpstr>Self-Joins: JOIN…ON Example</vt:lpstr>
      <vt:lpstr>Outer Joins</vt:lpstr>
      <vt:lpstr>PowerPoint Presentation</vt:lpstr>
      <vt:lpstr>Outer Joins: WHERE Clause Example (traditional)</vt:lpstr>
      <vt:lpstr>Outer Joins: OUTER JOIN Keyword Example (ANSI)</vt:lpstr>
      <vt:lpstr>Outer Joins (continued)</vt:lpstr>
      <vt:lpstr>Set Operators</vt:lpstr>
      <vt:lpstr>Set Operators: UNION Example</vt:lpstr>
      <vt:lpstr>Set Operators: INTERSECT Example</vt:lpstr>
      <vt:lpstr>Set Operators: MINUS Example</vt:lpstr>
      <vt:lpstr>Oracle 12C: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Moderating Effect of the Power and Politics Perspective on the Relationship between Strategic Alignment Maturity and Information Technology Effectiveness in Higher Education</dc:title>
  <dc:creator>Myatt, Timothy</dc:creator>
  <cp:lastModifiedBy>Myatt, Timothy</cp:lastModifiedBy>
  <cp:revision>213</cp:revision>
  <dcterms:created xsi:type="dcterms:W3CDTF">2006-08-16T00:00:00Z</dcterms:created>
  <dcterms:modified xsi:type="dcterms:W3CDTF">2018-01-24T03:33:40Z</dcterms:modified>
</cp:coreProperties>
</file>