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331" r:id="rId3"/>
    <p:sldId id="332" r:id="rId4"/>
    <p:sldId id="333" r:id="rId5"/>
    <p:sldId id="334" r:id="rId6"/>
    <p:sldId id="335" r:id="rId7"/>
    <p:sldId id="336" r:id="rId8"/>
    <p:sldId id="337" r:id="rId9"/>
    <p:sldId id="338" r:id="rId10"/>
    <p:sldId id="339" r:id="rId11"/>
    <p:sldId id="340" r:id="rId12"/>
    <p:sldId id="341" r:id="rId13"/>
    <p:sldId id="342" r:id="rId14"/>
    <p:sldId id="343" r:id="rId15"/>
    <p:sldId id="344" r:id="rId16"/>
    <p:sldId id="345" r:id="rId17"/>
    <p:sldId id="346" r:id="rId18"/>
    <p:sldId id="347" r:id="rId19"/>
    <p:sldId id="348" r:id="rId20"/>
    <p:sldId id="349" r:id="rId21"/>
    <p:sldId id="350" r:id="rId22"/>
    <p:sldId id="351" r:id="rId23"/>
    <p:sldId id="352" r:id="rId24"/>
    <p:sldId id="353" r:id="rId25"/>
    <p:sldId id="354" r:id="rId26"/>
    <p:sldId id="355" r:id="rId27"/>
    <p:sldId id="356" r:id="rId28"/>
    <p:sldId id="357" r:id="rId29"/>
    <p:sldId id="358" r:id="rId30"/>
    <p:sldId id="359" r:id="rId31"/>
    <p:sldId id="360" r:id="rId32"/>
    <p:sldId id="361" r:id="rId33"/>
    <p:sldId id="362" r:id="rId34"/>
    <p:sldId id="365" r:id="rId35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mothy S. Myatt" initials="TSM" lastIdx="0" clrIdx="0">
    <p:extLst>
      <p:ext uri="{19B8F6BF-5375-455C-9EA6-DF929625EA0E}">
        <p15:presenceInfo xmlns:p15="http://schemas.microsoft.com/office/powerpoint/2012/main" userId="Timothy S. Myat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21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934" autoAdjust="0"/>
  </p:normalViewPr>
  <p:slideViewPr>
    <p:cSldViewPr>
      <p:cViewPr varScale="1">
        <p:scale>
          <a:sx n="55" d="100"/>
          <a:sy n="55" d="100"/>
        </p:scale>
        <p:origin x="1200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1" y="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/>
          <a:lstStyle>
            <a:lvl1pPr algn="r">
              <a:defRPr sz="1300"/>
            </a:lvl1pPr>
          </a:lstStyle>
          <a:p>
            <a:fld id="{3F7BA4E7-0400-439C-B567-0AC3720AC3DA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17" tIns="46659" rIns="93317" bIns="4665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17" tIns="46659" rIns="93317" bIns="4665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1" y="884203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 anchor="b"/>
          <a:lstStyle>
            <a:lvl1pPr algn="r">
              <a:defRPr sz="1300"/>
            </a:lvl1pPr>
          </a:lstStyle>
          <a:p>
            <a:fld id="{F0EEF82B-EBBA-4F12-A3CB-341091E56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58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EF82B-EBBA-4F12-A3CB-341091E56E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90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2650131-E768-43BD-B2EB-B83C917F881F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19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altLang="en-US" smtClean="0"/>
          </a:p>
        </p:txBody>
      </p:sp>
    </p:spTree>
    <p:extLst>
      <p:ext uri="{BB962C8B-B14F-4D97-AF65-F5344CB8AC3E}">
        <p14:creationId xmlns:p14="http://schemas.microsoft.com/office/powerpoint/2010/main" val="3336317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2F29BE1-36A7-47F9-8740-C78671A5FD37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30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altLang="en-US" smtClean="0"/>
          </a:p>
        </p:txBody>
      </p:sp>
    </p:spTree>
    <p:extLst>
      <p:ext uri="{BB962C8B-B14F-4D97-AF65-F5344CB8AC3E}">
        <p14:creationId xmlns:p14="http://schemas.microsoft.com/office/powerpoint/2010/main" val="2866493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85800" y="6248400"/>
            <a:ext cx="2895600" cy="457200"/>
          </a:xfr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1448228-E84A-4C49-8A4E-B0112BC26908}" type="slidenum">
              <a:rPr lang="en-US" altLang="en-US"/>
              <a:pPr/>
              <a:t>‹#›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694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UdJckV2xaR8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848600" cy="2286000"/>
          </a:xfrm>
        </p:spPr>
        <p:txBody>
          <a:bodyPr/>
          <a:lstStyle/>
          <a:p>
            <a:pPr algn="ctr"/>
            <a:r>
              <a:rPr lang="en-US" sz="2800" cap="small" dirty="0" smtClean="0"/>
              <a:t>CIT-2180 Data and Database Management</a:t>
            </a:r>
            <a:br>
              <a:rPr lang="en-US" sz="2800" cap="small" dirty="0" smtClean="0"/>
            </a:br>
            <a:r>
              <a:rPr lang="en-US" sz="2800" cap="small" dirty="0" smtClean="0"/>
              <a:t/>
            </a:r>
            <a:br>
              <a:rPr lang="en-US" sz="2800" cap="small" dirty="0" smtClean="0"/>
            </a:br>
            <a:r>
              <a:rPr lang="en-US" sz="2800" cap="small" dirty="0" smtClean="0"/>
              <a:t>Chapter 10</a:t>
            </a:r>
            <a:r>
              <a:rPr lang="en-US" sz="2400" cap="small" dirty="0" smtClean="0"/>
              <a:t/>
            </a:r>
            <a:br>
              <a:rPr lang="en-US" sz="2400" cap="small" dirty="0" smtClean="0"/>
            </a:br>
            <a:endParaRPr lang="en-US" sz="2400" cap="smal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106" y="3581400"/>
            <a:ext cx="3709988" cy="2778910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1020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INSTR Function</a:t>
            </a:r>
          </a:p>
        </p:txBody>
      </p:sp>
      <p:pic>
        <p:nvPicPr>
          <p:cNvPr id="13315" name="Content Placeholder 6" descr="Casteel_10_F07.bmp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33463" y="3038475"/>
            <a:ext cx="7000875" cy="3403600"/>
          </a:xfrm>
        </p:spPr>
      </p:pic>
      <p:sp>
        <p:nvSpPr>
          <p:cNvPr id="1331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1E23BB9-257E-45BC-8F5A-910C4FECBFE1}" type="slidenum">
              <a:rPr lang="en-US" altLang="en-US" sz="14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62000" y="1143000"/>
            <a:ext cx="75438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rgbClr val="22222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 typeface="Times" charset="0"/>
              <a:buChar char="•"/>
              <a:defRPr/>
            </a:pPr>
            <a:r>
              <a:rPr lang="en-US" altLang="en-US" sz="2800" kern="0" dirty="0" smtClean="0"/>
              <a:t>INSTR (</a:t>
            </a:r>
            <a:r>
              <a:rPr lang="en-US" altLang="en-US" sz="2800" i="1" kern="0" dirty="0" smtClean="0"/>
              <a:t>c, s, p, o</a:t>
            </a:r>
            <a:r>
              <a:rPr lang="en-US" altLang="en-US" sz="2800" kern="0" dirty="0" smtClean="0"/>
              <a:t>)</a:t>
            </a:r>
          </a:p>
          <a:p>
            <a:pPr marL="742950" lvl="2" indent="-342900">
              <a:buFont typeface="Times" charset="0"/>
              <a:buChar char="•"/>
              <a:defRPr/>
            </a:pPr>
            <a:r>
              <a:rPr lang="en-US" altLang="en-US" sz="1800" i="1" kern="0" dirty="0" smtClean="0"/>
              <a:t>c </a:t>
            </a:r>
            <a:r>
              <a:rPr lang="en-US" altLang="en-US" sz="1800" kern="0" dirty="0" smtClean="0"/>
              <a:t>is the character string to be searched</a:t>
            </a:r>
          </a:p>
          <a:p>
            <a:pPr marL="742950" lvl="2" indent="-342900">
              <a:buFont typeface="Times" charset="0"/>
              <a:buChar char="•"/>
              <a:defRPr/>
            </a:pPr>
            <a:r>
              <a:rPr lang="en-US" altLang="en-US" sz="1800" i="1" kern="0" dirty="0"/>
              <a:t>s</a:t>
            </a:r>
            <a:r>
              <a:rPr lang="en-US" altLang="en-US" sz="1800" kern="0" dirty="0" smtClean="0"/>
              <a:t> is the search string</a:t>
            </a:r>
          </a:p>
          <a:p>
            <a:pPr marL="742950" lvl="2" indent="-342900">
              <a:buFont typeface="Times" charset="0"/>
              <a:buChar char="•"/>
              <a:defRPr/>
            </a:pPr>
            <a:r>
              <a:rPr lang="en-US" altLang="en-US" sz="1800" i="1" kern="0" dirty="0"/>
              <a:t>p</a:t>
            </a:r>
            <a:r>
              <a:rPr lang="en-US" altLang="en-US" sz="1800" kern="0" dirty="0" smtClean="0"/>
              <a:t> is the starting position for the search</a:t>
            </a:r>
          </a:p>
          <a:p>
            <a:pPr marL="742950" lvl="2" indent="-342900">
              <a:buFont typeface="Times" charset="0"/>
              <a:buChar char="•"/>
              <a:defRPr/>
            </a:pPr>
            <a:r>
              <a:rPr lang="en-US" altLang="en-US" sz="1800" i="1" kern="0" dirty="0"/>
              <a:t>o</a:t>
            </a:r>
            <a:r>
              <a:rPr lang="en-US" altLang="en-US" sz="1800" i="1" kern="0" dirty="0" smtClean="0"/>
              <a:t> </a:t>
            </a:r>
            <a:r>
              <a:rPr lang="en-US" altLang="en-US" sz="1800" kern="0" dirty="0" smtClean="0"/>
              <a:t>is the occurrence of the search string to identify</a:t>
            </a:r>
            <a:endParaRPr lang="en-US" altLang="en-US" sz="1800" i="1" kern="0" dirty="0" smtClean="0"/>
          </a:p>
        </p:txBody>
      </p:sp>
    </p:spTree>
    <p:extLst>
      <p:ext uri="{BB962C8B-B14F-4D97-AF65-F5344CB8AC3E}">
        <p14:creationId xmlns:p14="http://schemas.microsoft.com/office/powerpoint/2010/main" val="3904555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smtClean="0"/>
              <a:t>LENGTH</a:t>
            </a:r>
            <a:r>
              <a:rPr lang="en-US" altLang="en-US" sz="4000" smtClean="0"/>
              <a:t> </a:t>
            </a:r>
            <a:r>
              <a:rPr lang="en-US" altLang="en-US" smtClean="0"/>
              <a:t>Function</a:t>
            </a:r>
          </a:p>
        </p:txBody>
      </p:sp>
      <p:pic>
        <p:nvPicPr>
          <p:cNvPr id="14339" name="Content Placeholder 7" descr="Casteel_10_F10.bmp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5000" y="2133600"/>
            <a:ext cx="5257800" cy="4464050"/>
          </a:xfrm>
        </p:spPr>
      </p:pic>
      <p:sp>
        <p:nvSpPr>
          <p:cNvPr id="14341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9753F9E-BD07-4E09-8F9B-B5A0AB6B761B}" type="slidenum">
              <a:rPr lang="en-US" altLang="en-US" sz="14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19200"/>
            <a:ext cx="7772400" cy="838200"/>
          </a:xfrm>
        </p:spPr>
        <p:txBody>
          <a:bodyPr>
            <a:normAutofit lnSpcReduction="10000"/>
          </a:bodyPr>
          <a:lstStyle/>
          <a:p>
            <a:pPr>
              <a:buFont typeface="Times" panose="02020603050405020304" pitchFamily="18" charset="0"/>
              <a:buChar char="•"/>
            </a:pPr>
            <a:r>
              <a:rPr lang="en-US" altLang="en-US" sz="2800" dirty="0" smtClean="0"/>
              <a:t>LENGTH (</a:t>
            </a:r>
            <a:r>
              <a:rPr lang="en-US" altLang="en-US" sz="2800" i="1" dirty="0" smtClean="0"/>
              <a:t>c</a:t>
            </a:r>
            <a:r>
              <a:rPr lang="en-US" altLang="en-US" sz="2800" dirty="0" smtClean="0"/>
              <a:t>)</a:t>
            </a:r>
          </a:p>
          <a:p>
            <a:pPr marL="742950" lvl="2" indent="-342900">
              <a:buFont typeface="Times" panose="02020603050405020304" pitchFamily="18" charset="0"/>
              <a:buChar char="•"/>
            </a:pPr>
            <a:r>
              <a:rPr lang="en-US" altLang="en-US" sz="1800" i="1" dirty="0" smtClean="0"/>
              <a:t>c </a:t>
            </a:r>
            <a:r>
              <a:rPr lang="en-US" altLang="en-US" sz="1800" dirty="0" smtClean="0"/>
              <a:t>is the character string whose length is to be determined</a:t>
            </a:r>
          </a:p>
        </p:txBody>
      </p:sp>
    </p:spTree>
    <p:extLst>
      <p:ext uri="{BB962C8B-B14F-4D97-AF65-F5344CB8AC3E}">
        <p14:creationId xmlns:p14="http://schemas.microsoft.com/office/powerpoint/2010/main" val="101800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smtClean="0"/>
              <a:t>LPAD</a:t>
            </a:r>
            <a:r>
              <a:rPr lang="en-US" altLang="en-US" sz="4000" smtClean="0"/>
              <a:t> and RPAD </a:t>
            </a:r>
            <a:r>
              <a:rPr lang="en-US" altLang="en-US" smtClean="0"/>
              <a:t>Functions</a:t>
            </a:r>
          </a:p>
        </p:txBody>
      </p:sp>
      <p:pic>
        <p:nvPicPr>
          <p:cNvPr id="15363" name="Content Placeholder 7" descr="Casteel_10_F11.bmp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2895600"/>
            <a:ext cx="6024563" cy="3124200"/>
          </a:xfrm>
        </p:spPr>
      </p:pic>
      <p:sp>
        <p:nvSpPr>
          <p:cNvPr id="15365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97BFB72-78E4-4E7E-8556-AB47E2E744B2}" type="slidenum">
              <a:rPr lang="en-US" altLang="en-US" sz="14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95400"/>
            <a:ext cx="7620000" cy="838200"/>
          </a:xfrm>
        </p:spPr>
        <p:txBody>
          <a:bodyPr>
            <a:noAutofit/>
          </a:bodyPr>
          <a:lstStyle/>
          <a:p>
            <a:pPr>
              <a:buFont typeface="Times" panose="02020603050405020304" pitchFamily="18" charset="0"/>
              <a:buChar char="•"/>
            </a:pPr>
            <a:r>
              <a:rPr lang="en-US" altLang="en-US" sz="2800" dirty="0" smtClean="0"/>
              <a:t>LPAD (</a:t>
            </a:r>
            <a:r>
              <a:rPr lang="en-US" altLang="en-US" sz="2800" i="1" dirty="0" smtClean="0"/>
              <a:t>c, l, s</a:t>
            </a:r>
            <a:r>
              <a:rPr lang="en-US" altLang="en-US" sz="2800" dirty="0" smtClean="0"/>
              <a:t>)                         RPAD (</a:t>
            </a:r>
            <a:r>
              <a:rPr lang="en-US" altLang="en-US" sz="2800" i="1" dirty="0" smtClean="0"/>
              <a:t>c, l, s</a:t>
            </a:r>
            <a:r>
              <a:rPr lang="en-US" altLang="en-US" sz="2800" dirty="0" smtClean="0"/>
              <a:t>)</a:t>
            </a:r>
          </a:p>
          <a:p>
            <a:pPr marL="742950" lvl="2" indent="-342900">
              <a:buFont typeface="Times" panose="02020603050405020304" pitchFamily="18" charset="0"/>
              <a:buChar char="•"/>
            </a:pPr>
            <a:r>
              <a:rPr lang="en-US" altLang="en-US" i="1" dirty="0" smtClean="0"/>
              <a:t>c </a:t>
            </a:r>
            <a:r>
              <a:rPr lang="en-US" altLang="en-US" dirty="0" smtClean="0"/>
              <a:t>is the character string to be padded</a:t>
            </a:r>
          </a:p>
          <a:p>
            <a:pPr marL="742950" lvl="2" indent="-342900">
              <a:buFont typeface="Times" panose="02020603050405020304" pitchFamily="18" charset="0"/>
              <a:buChar char="•"/>
            </a:pPr>
            <a:r>
              <a:rPr lang="en-US" altLang="en-US" i="1" dirty="0" smtClean="0"/>
              <a:t>l</a:t>
            </a:r>
            <a:r>
              <a:rPr lang="en-US" altLang="en-US" dirty="0" smtClean="0"/>
              <a:t> is the length of the new string after padding</a:t>
            </a:r>
          </a:p>
          <a:p>
            <a:pPr marL="742950" lvl="2" indent="-342900">
              <a:buFont typeface="Times" panose="02020603050405020304" pitchFamily="18" charset="0"/>
              <a:buChar char="•"/>
            </a:pPr>
            <a:r>
              <a:rPr lang="en-US" altLang="en-US" i="1" dirty="0" smtClean="0"/>
              <a:t>s</a:t>
            </a:r>
            <a:r>
              <a:rPr lang="en-US" altLang="en-US" dirty="0" smtClean="0"/>
              <a:t> is the symbol or character used in the padding</a:t>
            </a:r>
          </a:p>
        </p:txBody>
      </p:sp>
    </p:spTree>
    <p:extLst>
      <p:ext uri="{BB962C8B-B14F-4D97-AF65-F5344CB8AC3E}">
        <p14:creationId xmlns:p14="http://schemas.microsoft.com/office/powerpoint/2010/main" val="1880929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en-US" smtClean="0"/>
              <a:t>LTRIM</a:t>
            </a:r>
            <a:r>
              <a:rPr lang="en-US" altLang="en-US" sz="4000" smtClean="0"/>
              <a:t> and RTRIM </a:t>
            </a:r>
            <a:r>
              <a:rPr lang="en-US" altLang="en-US" smtClean="0"/>
              <a:t>Functions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19200"/>
            <a:ext cx="7696200" cy="1524000"/>
          </a:xfrm>
        </p:spPr>
        <p:txBody>
          <a:bodyPr/>
          <a:lstStyle/>
          <a:p>
            <a:pPr>
              <a:buFont typeface="Times" charset="0"/>
              <a:buChar char="•"/>
              <a:defRPr/>
            </a:pPr>
            <a:r>
              <a:rPr lang="en-US" altLang="en-US" sz="2800" dirty="0" smtClean="0"/>
              <a:t>LTRIM (</a:t>
            </a:r>
            <a:r>
              <a:rPr lang="en-US" altLang="en-US" sz="2800" i="1" dirty="0" smtClean="0"/>
              <a:t>c, s</a:t>
            </a:r>
            <a:r>
              <a:rPr lang="en-US" altLang="en-US" sz="2800" dirty="0" smtClean="0"/>
              <a:t>)                         RTRIM (</a:t>
            </a:r>
            <a:r>
              <a:rPr lang="en-US" altLang="en-US" sz="2800" i="1" dirty="0" smtClean="0"/>
              <a:t>c, s</a:t>
            </a:r>
            <a:r>
              <a:rPr lang="en-US" altLang="en-US" sz="2800" dirty="0" smtClean="0"/>
              <a:t>)</a:t>
            </a:r>
          </a:p>
          <a:p>
            <a:pPr marL="742950" lvl="2" indent="-342900">
              <a:buFont typeface="Times" charset="0"/>
              <a:buChar char="•"/>
              <a:defRPr/>
            </a:pPr>
            <a:r>
              <a:rPr lang="en-US" altLang="en-US" sz="1800" i="1" dirty="0" smtClean="0"/>
              <a:t>c </a:t>
            </a:r>
            <a:r>
              <a:rPr lang="en-US" altLang="en-US" sz="1800" dirty="0" smtClean="0"/>
              <a:t>is the character string to be trimmed</a:t>
            </a:r>
          </a:p>
          <a:p>
            <a:pPr marL="742950" lvl="2" indent="-342900">
              <a:buFont typeface="Times" charset="0"/>
              <a:buChar char="•"/>
              <a:defRPr/>
            </a:pPr>
            <a:r>
              <a:rPr lang="en-US" altLang="en-US" sz="1800" i="1" dirty="0" smtClean="0"/>
              <a:t>s</a:t>
            </a:r>
            <a:r>
              <a:rPr lang="en-US" altLang="en-US" sz="1800" dirty="0" smtClean="0"/>
              <a:t> is the string to be trimmed (from left or right)</a:t>
            </a:r>
          </a:p>
          <a:p>
            <a:pPr marL="0" indent="0">
              <a:buFontTx/>
              <a:buNone/>
              <a:defRPr/>
            </a:pPr>
            <a:endParaRPr lang="en-US" altLang="en-US" sz="2400" dirty="0" smtClean="0"/>
          </a:p>
        </p:txBody>
      </p:sp>
      <p:pic>
        <p:nvPicPr>
          <p:cNvPr id="16388" name="Content Placeholder 7" descr="Casteel_10_F12.bmp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28750" y="2827338"/>
            <a:ext cx="6496050" cy="3644900"/>
          </a:xfrm>
        </p:spPr>
      </p:pic>
      <p:sp>
        <p:nvSpPr>
          <p:cNvPr id="16390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0999460-1EEF-4CB1-8C3E-A72052A4A2B6}" type="slidenum">
              <a:rPr lang="en-US" altLang="en-US" sz="14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623315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1143000"/>
          </a:xfrm>
        </p:spPr>
        <p:txBody>
          <a:bodyPr/>
          <a:lstStyle/>
          <a:p>
            <a:r>
              <a:rPr lang="en-US" altLang="en-US" smtClean="0"/>
              <a:t>REPLACE</a:t>
            </a:r>
            <a:r>
              <a:rPr lang="en-US" altLang="en-US" sz="4000" smtClean="0"/>
              <a:t> </a:t>
            </a:r>
            <a:r>
              <a:rPr lang="en-US" altLang="en-US" smtClean="0"/>
              <a:t>Function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19200"/>
            <a:ext cx="7620000" cy="1600200"/>
          </a:xfrm>
        </p:spPr>
        <p:txBody>
          <a:bodyPr/>
          <a:lstStyle/>
          <a:p>
            <a:pPr>
              <a:buFont typeface="Times" panose="02020603050405020304" pitchFamily="18" charset="0"/>
              <a:buChar char="•"/>
            </a:pPr>
            <a:r>
              <a:rPr lang="en-US" altLang="en-US" sz="2800" smtClean="0"/>
              <a:t>REPLACE (</a:t>
            </a:r>
            <a:r>
              <a:rPr lang="en-US" altLang="en-US" sz="2800" i="1" smtClean="0"/>
              <a:t>c, s, r</a:t>
            </a:r>
            <a:r>
              <a:rPr lang="en-US" altLang="en-US" sz="2800" smtClean="0"/>
              <a:t>)</a:t>
            </a:r>
          </a:p>
          <a:p>
            <a:pPr marL="742950" lvl="2" indent="-342900">
              <a:buFont typeface="Times" panose="02020603050405020304" pitchFamily="18" charset="0"/>
              <a:buChar char="•"/>
            </a:pPr>
            <a:r>
              <a:rPr lang="en-US" altLang="en-US" sz="1800" i="1" smtClean="0"/>
              <a:t>c </a:t>
            </a:r>
            <a:r>
              <a:rPr lang="en-US" altLang="en-US" sz="1800" smtClean="0"/>
              <a:t>is the character string to be padded</a:t>
            </a:r>
          </a:p>
          <a:p>
            <a:pPr marL="742950" lvl="2" indent="-342900">
              <a:buFont typeface="Times" panose="02020603050405020304" pitchFamily="18" charset="0"/>
              <a:buChar char="•"/>
            </a:pPr>
            <a:r>
              <a:rPr lang="en-US" altLang="en-US" sz="1800" i="1" smtClean="0"/>
              <a:t>s</a:t>
            </a:r>
            <a:r>
              <a:rPr lang="en-US" altLang="en-US" sz="1800" smtClean="0"/>
              <a:t> is the string of characters to find</a:t>
            </a:r>
          </a:p>
          <a:p>
            <a:pPr marL="742950" lvl="2" indent="-342900">
              <a:buFont typeface="Times" panose="02020603050405020304" pitchFamily="18" charset="0"/>
              <a:buChar char="•"/>
            </a:pPr>
            <a:r>
              <a:rPr lang="en-US" altLang="en-US" sz="1800" i="1" smtClean="0"/>
              <a:t>r</a:t>
            </a:r>
            <a:r>
              <a:rPr lang="en-US" altLang="en-US" sz="1800" smtClean="0"/>
              <a:t> is the string of characters to substitute for s</a:t>
            </a:r>
          </a:p>
          <a:p>
            <a:pPr>
              <a:buFont typeface="Times" panose="02020603050405020304" pitchFamily="18" charset="0"/>
              <a:buChar char="•"/>
            </a:pPr>
            <a:endParaRPr lang="en-US" altLang="en-US" sz="2400" smtClean="0"/>
          </a:p>
        </p:txBody>
      </p:sp>
      <p:pic>
        <p:nvPicPr>
          <p:cNvPr id="17412" name="Content Placeholder 7" descr="Casteel_10_F13.bmp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14463" y="2805113"/>
            <a:ext cx="6110287" cy="3429000"/>
          </a:xfrm>
        </p:spPr>
      </p:pic>
      <p:sp>
        <p:nvSpPr>
          <p:cNvPr id="17414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9E18075-89FD-45F2-B5A4-AB4396C401E2}" type="slidenum">
              <a:rPr lang="en-US" altLang="en-US" sz="14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311459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1143000"/>
          </a:xfrm>
        </p:spPr>
        <p:txBody>
          <a:bodyPr/>
          <a:lstStyle/>
          <a:p>
            <a:r>
              <a:rPr lang="en-US" altLang="en-US" smtClean="0"/>
              <a:t>TRANSLATE Function</a:t>
            </a:r>
          </a:p>
        </p:txBody>
      </p:sp>
      <p:pic>
        <p:nvPicPr>
          <p:cNvPr id="18435" name="Content Placeholder 6" descr="Casteel_10_F14.bmp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2752725"/>
            <a:ext cx="7637463" cy="3495675"/>
          </a:xfrm>
        </p:spPr>
      </p:pic>
      <p:sp>
        <p:nvSpPr>
          <p:cNvPr id="1843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C7A7F6F-70BD-49FA-91E7-2A0489EA2747}" type="slidenum">
              <a:rPr lang="en-US" altLang="en-US" sz="14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85800" y="1219200"/>
            <a:ext cx="7620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rgbClr val="22222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 typeface="Times" charset="0"/>
              <a:buChar char="•"/>
              <a:defRPr/>
            </a:pPr>
            <a:r>
              <a:rPr lang="en-US" altLang="en-US" sz="2800" kern="0" dirty="0" smtClean="0"/>
              <a:t>TRANSLATE (</a:t>
            </a:r>
            <a:r>
              <a:rPr lang="en-US" altLang="en-US" sz="2800" i="1" kern="0" dirty="0" smtClean="0"/>
              <a:t>c, s, r</a:t>
            </a:r>
            <a:r>
              <a:rPr lang="en-US" altLang="en-US" sz="2800" kern="0" dirty="0" smtClean="0"/>
              <a:t>)</a:t>
            </a:r>
          </a:p>
          <a:p>
            <a:pPr marL="742950" lvl="2" indent="-342900">
              <a:buFont typeface="Times" charset="0"/>
              <a:buChar char="•"/>
              <a:defRPr/>
            </a:pPr>
            <a:r>
              <a:rPr lang="en-US" altLang="en-US" sz="1800" i="1" kern="0" dirty="0" smtClean="0"/>
              <a:t>c </a:t>
            </a:r>
            <a:r>
              <a:rPr lang="en-US" altLang="en-US" sz="1800" kern="0" dirty="0" smtClean="0"/>
              <a:t>is the character string to search</a:t>
            </a:r>
          </a:p>
          <a:p>
            <a:pPr marL="742950" lvl="2" indent="-342900">
              <a:buFont typeface="Times" charset="0"/>
              <a:buChar char="•"/>
              <a:defRPr/>
            </a:pPr>
            <a:r>
              <a:rPr lang="en-US" altLang="en-US" sz="1800" i="1" kern="0" dirty="0" smtClean="0"/>
              <a:t>s</a:t>
            </a:r>
            <a:r>
              <a:rPr lang="en-US" altLang="en-US" sz="1800" kern="0" dirty="0" smtClean="0"/>
              <a:t> is the search </a:t>
            </a:r>
            <a:r>
              <a:rPr lang="en-US" altLang="en-US" sz="1800" u="sng" kern="0" dirty="0" smtClean="0"/>
              <a:t>character</a:t>
            </a:r>
          </a:p>
          <a:p>
            <a:pPr marL="742950" lvl="2" indent="-342900">
              <a:buFont typeface="Times" charset="0"/>
              <a:buChar char="•"/>
              <a:defRPr/>
            </a:pPr>
            <a:r>
              <a:rPr lang="en-US" altLang="en-US" sz="1800" i="1" kern="0" dirty="0" smtClean="0"/>
              <a:t>r</a:t>
            </a:r>
            <a:r>
              <a:rPr lang="en-US" altLang="en-US" sz="1800" kern="0" dirty="0" smtClean="0"/>
              <a:t> is the substitution </a:t>
            </a:r>
            <a:r>
              <a:rPr lang="en-US" altLang="en-US" sz="1800" u="sng" kern="0" dirty="0" smtClean="0"/>
              <a:t>character</a:t>
            </a:r>
          </a:p>
          <a:p>
            <a:pPr>
              <a:buFont typeface="Times" charset="0"/>
              <a:buChar char="•"/>
              <a:defRPr/>
            </a:pPr>
            <a:endParaRPr lang="en-US" altLang="en-US" sz="2400" kern="0" dirty="0" smtClean="0"/>
          </a:p>
        </p:txBody>
      </p:sp>
    </p:spTree>
    <p:extLst>
      <p:ext uri="{BB962C8B-B14F-4D97-AF65-F5344CB8AC3E}">
        <p14:creationId xmlns:p14="http://schemas.microsoft.com/office/powerpoint/2010/main" val="3191865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7772400" cy="1143000"/>
          </a:xfrm>
        </p:spPr>
        <p:txBody>
          <a:bodyPr/>
          <a:lstStyle/>
          <a:p>
            <a:r>
              <a:rPr lang="en-US" altLang="en-US" smtClean="0"/>
              <a:t>CONCAT</a:t>
            </a:r>
            <a:r>
              <a:rPr lang="en-US" altLang="en-US" sz="4000" smtClean="0"/>
              <a:t> </a:t>
            </a:r>
            <a:r>
              <a:rPr lang="en-US" altLang="en-US" smtClean="0"/>
              <a:t>Function</a:t>
            </a:r>
          </a:p>
        </p:txBody>
      </p:sp>
      <p:pic>
        <p:nvPicPr>
          <p:cNvPr id="19459" name="Content Placeholder 7" descr="Casteel_10_F15.bmp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5400" y="2514600"/>
            <a:ext cx="6324600" cy="3773488"/>
          </a:xfrm>
        </p:spPr>
      </p:pic>
      <p:sp>
        <p:nvSpPr>
          <p:cNvPr id="19461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BD8774D-9517-4027-96B4-4D1F2A9FE06F}" type="slidenum">
              <a:rPr lang="en-US" altLang="en-US" sz="14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295400"/>
            <a:ext cx="7772400" cy="1143000"/>
          </a:xfrm>
        </p:spPr>
        <p:txBody>
          <a:bodyPr>
            <a:normAutofit lnSpcReduction="10000"/>
          </a:bodyPr>
          <a:lstStyle/>
          <a:p>
            <a:pPr>
              <a:buFont typeface="Times" panose="02020603050405020304" pitchFamily="18" charset="0"/>
              <a:buChar char="•"/>
            </a:pPr>
            <a:r>
              <a:rPr lang="en-US" altLang="en-US" sz="2800" smtClean="0"/>
              <a:t>CONCAT (</a:t>
            </a:r>
            <a:r>
              <a:rPr lang="en-US" altLang="en-US" sz="2800" i="1" smtClean="0"/>
              <a:t>s1, s2</a:t>
            </a:r>
            <a:r>
              <a:rPr lang="en-US" altLang="en-US" sz="2800" smtClean="0"/>
              <a:t>)</a:t>
            </a:r>
          </a:p>
          <a:p>
            <a:pPr marL="742950" lvl="2" indent="-342900">
              <a:buFont typeface="Times" panose="02020603050405020304" pitchFamily="18" charset="0"/>
              <a:buChar char="•"/>
            </a:pPr>
            <a:r>
              <a:rPr lang="en-US" altLang="en-US" sz="1800" i="1" smtClean="0"/>
              <a:t>s1 </a:t>
            </a:r>
            <a:r>
              <a:rPr lang="en-US" altLang="en-US" sz="1800" smtClean="0"/>
              <a:t>is the first string</a:t>
            </a:r>
          </a:p>
          <a:p>
            <a:pPr marL="742950" lvl="2" indent="-342900">
              <a:buFont typeface="Times" panose="02020603050405020304" pitchFamily="18" charset="0"/>
              <a:buChar char="•"/>
            </a:pPr>
            <a:r>
              <a:rPr lang="en-US" altLang="en-US" sz="1800" i="1" smtClean="0"/>
              <a:t>s2</a:t>
            </a:r>
            <a:r>
              <a:rPr lang="en-US" altLang="en-US" sz="1800" smtClean="0"/>
              <a:t> is the second string, to be concatenated with the first</a:t>
            </a:r>
          </a:p>
          <a:p>
            <a:pPr>
              <a:buFont typeface="Times" panose="02020603050405020304" pitchFamily="18" charset="0"/>
              <a:buChar char="•"/>
            </a:pPr>
            <a:endParaRPr lang="en-US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4225063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B050"/>
                </a:solidFill>
              </a:rPr>
              <a:t>Number Functions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Times" panose="02020603050405020304" pitchFamily="18" charset="0"/>
              <a:buChar char="•"/>
            </a:pPr>
            <a:r>
              <a:rPr lang="en-US" altLang="en-US" smtClean="0"/>
              <a:t>Allow for manipulation of numeric data</a:t>
            </a:r>
          </a:p>
          <a:p>
            <a:pPr lvl="1"/>
            <a:r>
              <a:rPr lang="en-US" altLang="en-US" smtClean="0"/>
              <a:t>ROUND</a:t>
            </a:r>
          </a:p>
          <a:p>
            <a:pPr lvl="1"/>
            <a:r>
              <a:rPr lang="en-US" altLang="en-US" smtClean="0"/>
              <a:t>TRUNC</a:t>
            </a:r>
          </a:p>
          <a:p>
            <a:pPr lvl="1"/>
            <a:r>
              <a:rPr lang="en-US" altLang="en-US" smtClean="0"/>
              <a:t>MOD</a:t>
            </a:r>
          </a:p>
          <a:p>
            <a:pPr lvl="1"/>
            <a:r>
              <a:rPr lang="en-US" altLang="en-US" smtClean="0"/>
              <a:t>ABS</a:t>
            </a:r>
          </a:p>
        </p:txBody>
      </p:sp>
      <p:sp>
        <p:nvSpPr>
          <p:cNvPr id="2048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388BEC2-0E2E-461C-8864-632E062AE7D5}" type="slidenum">
              <a:rPr lang="en-US" altLang="en-US" sz="14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205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</p:spPr>
        <p:txBody>
          <a:bodyPr/>
          <a:lstStyle/>
          <a:p>
            <a:r>
              <a:rPr lang="en-US" altLang="en-US" smtClean="0"/>
              <a:t>ROUND</a:t>
            </a:r>
            <a:r>
              <a:rPr lang="en-US" altLang="en-US" sz="4000" smtClean="0"/>
              <a:t> </a:t>
            </a:r>
            <a:r>
              <a:rPr lang="en-US" altLang="en-US" smtClean="0"/>
              <a:t>Function</a:t>
            </a:r>
          </a:p>
        </p:txBody>
      </p:sp>
      <p:pic>
        <p:nvPicPr>
          <p:cNvPr id="21507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743200"/>
            <a:ext cx="8161338" cy="3124200"/>
          </a:xfrm>
          <a:noFill/>
        </p:spPr>
      </p:pic>
      <p:sp>
        <p:nvSpPr>
          <p:cNvPr id="21509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E6E329A-DD47-4FF3-91A0-01FF2FDE4B23}" type="slidenum">
              <a:rPr lang="en-US" altLang="en-US" sz="14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/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066800"/>
            <a:ext cx="7620000" cy="1371600"/>
          </a:xfrm>
        </p:spPr>
        <p:txBody>
          <a:bodyPr/>
          <a:lstStyle/>
          <a:p>
            <a:pPr>
              <a:buFont typeface="Times" panose="02020603050405020304" pitchFamily="18" charset="0"/>
              <a:buChar char="•"/>
            </a:pPr>
            <a:r>
              <a:rPr lang="en-US" altLang="en-US" sz="2800" smtClean="0"/>
              <a:t>ROUND (</a:t>
            </a:r>
            <a:r>
              <a:rPr lang="en-US" altLang="en-US" sz="2800" i="1" smtClean="0"/>
              <a:t>n, p</a:t>
            </a:r>
            <a:r>
              <a:rPr lang="en-US" altLang="en-US" sz="2800" smtClean="0"/>
              <a:t>)</a:t>
            </a:r>
          </a:p>
          <a:p>
            <a:pPr marL="742950" lvl="2" indent="-342900">
              <a:buFont typeface="Times" panose="02020603050405020304" pitchFamily="18" charset="0"/>
              <a:buChar char="•"/>
            </a:pPr>
            <a:r>
              <a:rPr lang="en-US" altLang="en-US" sz="1800" i="1" smtClean="0"/>
              <a:t>n </a:t>
            </a:r>
            <a:r>
              <a:rPr lang="en-US" altLang="en-US" sz="1800" smtClean="0"/>
              <a:t>is the number to be rounded</a:t>
            </a:r>
          </a:p>
          <a:p>
            <a:pPr marL="742950" lvl="2" indent="-342900">
              <a:buFont typeface="Times" panose="02020603050405020304" pitchFamily="18" charset="0"/>
              <a:buChar char="•"/>
            </a:pPr>
            <a:r>
              <a:rPr lang="en-US" altLang="en-US" sz="1800" i="1" smtClean="0"/>
              <a:t>p</a:t>
            </a:r>
            <a:r>
              <a:rPr lang="en-US" altLang="en-US" sz="1800" smtClean="0"/>
              <a:t> is the position to round (+ is right of decimal, - is left of decimal)</a:t>
            </a:r>
            <a:endParaRPr lang="en-US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2039044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smtClean="0"/>
              <a:t>TRUNC</a:t>
            </a:r>
            <a:r>
              <a:rPr lang="en-US" altLang="en-US" sz="4000" smtClean="0"/>
              <a:t> </a:t>
            </a:r>
            <a:r>
              <a:rPr lang="en-US" altLang="en-US" smtClean="0"/>
              <a:t>Function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71600"/>
            <a:ext cx="7696200" cy="1295400"/>
          </a:xfrm>
        </p:spPr>
        <p:txBody>
          <a:bodyPr/>
          <a:lstStyle/>
          <a:p>
            <a:pPr>
              <a:buFont typeface="Times" charset="0"/>
              <a:buChar char="•"/>
              <a:defRPr/>
            </a:pPr>
            <a:r>
              <a:rPr lang="en-US" altLang="en-US" sz="2800" dirty="0" smtClean="0"/>
              <a:t>TRUNC (</a:t>
            </a:r>
            <a:r>
              <a:rPr lang="en-US" altLang="en-US" sz="2800" i="1" dirty="0" smtClean="0"/>
              <a:t>n, p</a:t>
            </a:r>
            <a:r>
              <a:rPr lang="en-US" altLang="en-US" sz="2800" dirty="0" smtClean="0"/>
              <a:t>)</a:t>
            </a:r>
          </a:p>
          <a:p>
            <a:pPr marL="742950" lvl="2" indent="-342900">
              <a:buFont typeface="Times" charset="0"/>
              <a:buChar char="•"/>
              <a:defRPr/>
            </a:pPr>
            <a:r>
              <a:rPr lang="en-US" altLang="en-US" sz="1800" i="1" dirty="0" smtClean="0"/>
              <a:t>n </a:t>
            </a:r>
            <a:r>
              <a:rPr lang="en-US" altLang="en-US" sz="1800" dirty="0" smtClean="0"/>
              <a:t>is the number to be truncated</a:t>
            </a:r>
          </a:p>
          <a:p>
            <a:pPr marL="742950" lvl="2" indent="-342900">
              <a:buFont typeface="Times" charset="0"/>
              <a:buChar char="•"/>
              <a:defRPr/>
            </a:pPr>
            <a:r>
              <a:rPr lang="en-US" altLang="en-US" sz="1800" i="1" dirty="0" smtClean="0"/>
              <a:t>p</a:t>
            </a:r>
            <a:r>
              <a:rPr lang="en-US" altLang="en-US" sz="1800" dirty="0" smtClean="0"/>
              <a:t> is the position to round (+ is right of decimal, - is left of decimal)</a:t>
            </a:r>
            <a:endParaRPr lang="en-US" altLang="en-US" sz="2400" dirty="0" smtClean="0"/>
          </a:p>
          <a:p>
            <a:pPr marL="0" indent="0">
              <a:buFontTx/>
              <a:buNone/>
              <a:defRPr/>
            </a:pPr>
            <a:endParaRPr lang="en-US" altLang="en-US" sz="2200" dirty="0" smtClean="0"/>
          </a:p>
        </p:txBody>
      </p:sp>
      <p:pic>
        <p:nvPicPr>
          <p:cNvPr id="2253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2819400"/>
            <a:ext cx="7985125" cy="3124200"/>
          </a:xfrm>
          <a:noFill/>
        </p:spPr>
      </p:pic>
      <p:sp>
        <p:nvSpPr>
          <p:cNvPr id="22534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EF4DFB3-3DB5-4124-88F9-DC781FBEE660}" type="slidenum">
              <a:rPr lang="en-US" altLang="en-US" sz="14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79308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09600" y="1447800"/>
            <a:ext cx="8001000" cy="1905000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Oracle </a:t>
            </a:r>
            <a:r>
              <a:rPr lang="en-US" altLang="en-US" b="1" dirty="0" smtClean="0"/>
              <a:t>12C: </a:t>
            </a:r>
            <a:r>
              <a:rPr lang="en-US" altLang="en-US" b="1" dirty="0" smtClean="0"/>
              <a:t>SQL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419600"/>
            <a:ext cx="80772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400" i="1" smtClean="0"/>
              <a:t>Chapter 10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400" i="1" smtClean="0"/>
              <a:t>Selected Single-Row Functions</a:t>
            </a:r>
          </a:p>
        </p:txBody>
      </p:sp>
      <p:pic>
        <p:nvPicPr>
          <p:cNvPr id="5124" name="Picture 3" descr="Cengage_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671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93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077200" cy="1143000"/>
          </a:xfrm>
        </p:spPr>
        <p:txBody>
          <a:bodyPr/>
          <a:lstStyle/>
          <a:p>
            <a:r>
              <a:rPr lang="en-US" altLang="en-US" smtClean="0"/>
              <a:t>MOD Function</a:t>
            </a:r>
          </a:p>
        </p:txBody>
      </p:sp>
      <p:pic>
        <p:nvPicPr>
          <p:cNvPr id="23555" name="Content Placeholder 6" descr="Casteel_10_F18.bmp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5000" y="2133600"/>
            <a:ext cx="4800600" cy="4389438"/>
          </a:xfrm>
        </p:spPr>
      </p:pic>
      <p:sp>
        <p:nvSpPr>
          <p:cNvPr id="2355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B515735-E716-4D9F-8027-F311F61A56FE}" type="slidenum">
              <a:rPr lang="en-US" altLang="en-US" sz="14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3558" name="Rectangle 1"/>
          <p:cNvSpPr>
            <a:spLocks noChangeArrowheads="1"/>
          </p:cNvSpPr>
          <p:nvPr/>
        </p:nvSpPr>
        <p:spPr bwMode="auto">
          <a:xfrm>
            <a:off x="762000" y="1016000"/>
            <a:ext cx="78486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742950" indent="-3429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 typeface="Times" panose="02020603050405020304" pitchFamily="18" charset="0"/>
              <a:buChar char="•"/>
            </a:pPr>
            <a:r>
              <a:rPr lang="en-US" altLang="en-US" sz="2800">
                <a:solidFill>
                  <a:schemeClr val="tx1"/>
                </a:solidFill>
              </a:rPr>
              <a:t> MOD (</a:t>
            </a:r>
            <a:r>
              <a:rPr lang="en-US" altLang="en-US" sz="2800" i="1">
                <a:solidFill>
                  <a:schemeClr val="tx1"/>
                </a:solidFill>
              </a:rPr>
              <a:t>n, d</a:t>
            </a:r>
            <a:r>
              <a:rPr lang="en-US" altLang="en-US" sz="2800">
                <a:solidFill>
                  <a:schemeClr val="tx1"/>
                </a:solidFill>
              </a:rPr>
              <a:t>)  -  find the remainder of n / d</a:t>
            </a:r>
          </a:p>
          <a:p>
            <a:pPr lvl="2" eaLnBrk="1" hangingPunct="1">
              <a:spcBef>
                <a:spcPct val="0"/>
              </a:spcBef>
              <a:buFont typeface="Times" panose="02020603050405020304" pitchFamily="18" charset="0"/>
              <a:buChar char="•"/>
            </a:pPr>
            <a:r>
              <a:rPr lang="en-US" altLang="en-US" sz="1800" i="1">
                <a:solidFill>
                  <a:schemeClr val="tx1"/>
                </a:solidFill>
              </a:rPr>
              <a:t>n </a:t>
            </a:r>
            <a:r>
              <a:rPr lang="en-US" altLang="en-US" sz="1800">
                <a:solidFill>
                  <a:schemeClr val="tx1"/>
                </a:solidFill>
              </a:rPr>
              <a:t>is the numerator</a:t>
            </a:r>
          </a:p>
          <a:p>
            <a:pPr lvl="2" eaLnBrk="1" hangingPunct="1">
              <a:spcBef>
                <a:spcPct val="0"/>
              </a:spcBef>
              <a:buFont typeface="Times" panose="02020603050405020304" pitchFamily="18" charset="0"/>
              <a:buChar char="•"/>
            </a:pPr>
            <a:r>
              <a:rPr lang="en-US" altLang="en-US" sz="1800" i="1">
                <a:solidFill>
                  <a:schemeClr val="tx1"/>
                </a:solidFill>
              </a:rPr>
              <a:t>p</a:t>
            </a:r>
            <a:r>
              <a:rPr lang="en-US" altLang="en-US" sz="1800">
                <a:solidFill>
                  <a:schemeClr val="tx1"/>
                </a:solidFill>
              </a:rPr>
              <a:t> is the denominator</a:t>
            </a:r>
            <a:endParaRPr lang="en-US" alt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3987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077200" cy="1143000"/>
          </a:xfrm>
        </p:spPr>
        <p:txBody>
          <a:bodyPr/>
          <a:lstStyle/>
          <a:p>
            <a:r>
              <a:rPr lang="en-US" altLang="en-US" smtClean="0"/>
              <a:t>ABS Function</a:t>
            </a:r>
          </a:p>
        </p:txBody>
      </p:sp>
      <p:pic>
        <p:nvPicPr>
          <p:cNvPr id="24579" name="Content Placeholder 6" descr="Casteel_10_F19.bmp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1981200"/>
            <a:ext cx="7731125" cy="3962400"/>
          </a:xfrm>
        </p:spPr>
      </p:pic>
      <p:sp>
        <p:nvSpPr>
          <p:cNvPr id="2458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E139988-3117-428C-8577-7EC487AC85AC}" type="slidenum">
              <a:rPr lang="en-US" altLang="en-US" sz="14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762000" y="1016000"/>
            <a:ext cx="78486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742950" indent="-3429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 typeface="Times" panose="02020603050405020304" pitchFamily="18" charset="0"/>
              <a:buChar char="•"/>
            </a:pPr>
            <a:r>
              <a:rPr lang="en-US" altLang="en-US" sz="2800">
                <a:solidFill>
                  <a:schemeClr val="tx1"/>
                </a:solidFill>
              </a:rPr>
              <a:t> ABS (</a:t>
            </a:r>
            <a:r>
              <a:rPr lang="en-US" altLang="en-US" sz="2800" i="1">
                <a:solidFill>
                  <a:schemeClr val="tx1"/>
                </a:solidFill>
              </a:rPr>
              <a:t>n</a:t>
            </a:r>
            <a:r>
              <a:rPr lang="en-US" altLang="en-US" sz="2800">
                <a:solidFill>
                  <a:schemeClr val="tx1"/>
                </a:solidFill>
              </a:rPr>
              <a:t>)  -  find the absolute value</a:t>
            </a:r>
          </a:p>
          <a:p>
            <a:pPr lvl="2" eaLnBrk="1" hangingPunct="1">
              <a:spcBef>
                <a:spcPct val="0"/>
              </a:spcBef>
              <a:buFont typeface="Times" panose="02020603050405020304" pitchFamily="18" charset="0"/>
              <a:buChar char="•"/>
            </a:pPr>
            <a:r>
              <a:rPr lang="en-US" altLang="en-US" sz="1800" i="1">
                <a:solidFill>
                  <a:schemeClr val="tx1"/>
                </a:solidFill>
              </a:rPr>
              <a:t>n </a:t>
            </a:r>
            <a:r>
              <a:rPr lang="en-US" altLang="en-US" sz="1800">
                <a:solidFill>
                  <a:schemeClr val="tx1"/>
                </a:solidFill>
              </a:rPr>
              <a:t>is the number</a:t>
            </a:r>
          </a:p>
        </p:txBody>
      </p:sp>
    </p:spTree>
    <p:extLst>
      <p:ext uri="{BB962C8B-B14F-4D97-AF65-F5344CB8AC3E}">
        <p14:creationId xmlns:p14="http://schemas.microsoft.com/office/powerpoint/2010/main" val="25876351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B050"/>
                </a:solidFill>
              </a:rPr>
              <a:t>Date Functions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00200"/>
            <a:ext cx="7772400" cy="990600"/>
          </a:xfrm>
        </p:spPr>
        <p:txBody>
          <a:bodyPr/>
          <a:lstStyle/>
          <a:p>
            <a:r>
              <a:rPr lang="en-US" altLang="en-US" sz="2400" smtClean="0"/>
              <a:t>Perform date calculations or format date values</a:t>
            </a:r>
          </a:p>
          <a:p>
            <a:r>
              <a:rPr lang="en-US" altLang="en-US" sz="2400" smtClean="0"/>
              <a:t>Subtract date for </a:t>
            </a:r>
            <a:r>
              <a:rPr lang="en-US" altLang="en-US" sz="2400" smtClean="0">
                <a:solidFill>
                  <a:srgbClr val="00B050"/>
                </a:solidFill>
              </a:rPr>
              <a:t>number of days </a:t>
            </a:r>
            <a:r>
              <a:rPr lang="en-US" altLang="en-US" sz="2400" smtClean="0"/>
              <a:t>difference</a:t>
            </a:r>
          </a:p>
        </p:txBody>
      </p:sp>
      <p:pic>
        <p:nvPicPr>
          <p:cNvPr id="25604" name="Content Placeholder 7" descr="Casteel_10_F20.bmp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2667000"/>
            <a:ext cx="7645400" cy="3276600"/>
          </a:xfrm>
        </p:spPr>
      </p:pic>
      <p:sp>
        <p:nvSpPr>
          <p:cNvPr id="25606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B7AA9BD-AA8C-4C6F-B785-9FC07389EB7D}" type="slidenum">
              <a:rPr lang="en-US" altLang="en-US" sz="14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8791856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</p:spPr>
        <p:txBody>
          <a:bodyPr/>
          <a:lstStyle/>
          <a:p>
            <a:r>
              <a:rPr lang="en-US" altLang="en-US" smtClean="0"/>
              <a:t>MONTHS</a:t>
            </a:r>
            <a:r>
              <a:rPr lang="en-US" altLang="en-US" sz="4000" smtClean="0"/>
              <a:t>_</a:t>
            </a:r>
            <a:r>
              <a:rPr lang="en-US" altLang="en-US" smtClean="0"/>
              <a:t>BETWEEN</a:t>
            </a:r>
            <a:r>
              <a:rPr lang="en-US" altLang="en-US" sz="4000" smtClean="0"/>
              <a:t> </a:t>
            </a:r>
            <a:r>
              <a:rPr lang="en-US" altLang="en-US" smtClean="0"/>
              <a:t>Function</a:t>
            </a:r>
          </a:p>
        </p:txBody>
      </p:sp>
      <p:pic>
        <p:nvPicPr>
          <p:cNvPr id="26627" name="Content Placeholder 7" descr="Casteel_10_F21.bmp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2514600"/>
            <a:ext cx="7516813" cy="3505200"/>
          </a:xfrm>
        </p:spPr>
      </p:pic>
      <p:sp>
        <p:nvSpPr>
          <p:cNvPr id="26629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0963DD7-B9B6-4F35-ADF3-F685587521EA}" type="slidenum">
              <a:rPr lang="en-US" altLang="en-US" sz="14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/>
          </a:p>
        </p:txBody>
      </p:sp>
      <p:sp>
        <p:nvSpPr>
          <p:cNvPr id="26630" name="Text Placeholder 6"/>
          <p:cNvSpPr>
            <a:spLocks noGrp="1"/>
          </p:cNvSpPr>
          <p:nvPr>
            <p:ph type="body" sz="half" idx="1"/>
          </p:nvPr>
        </p:nvSpPr>
        <p:spPr>
          <a:xfrm>
            <a:off x="609600" y="1219200"/>
            <a:ext cx="7543800" cy="1187450"/>
          </a:xfrm>
        </p:spPr>
        <p:txBody>
          <a:bodyPr>
            <a:spAutoFit/>
          </a:bodyPr>
          <a:lstStyle/>
          <a:p>
            <a:pPr>
              <a:buFont typeface="Times" panose="02020603050405020304" pitchFamily="18" charset="0"/>
              <a:buChar char="•"/>
            </a:pPr>
            <a:r>
              <a:rPr lang="en-US" altLang="en-US" sz="2800" smtClean="0"/>
              <a:t> MONTHS_BETWEEN (</a:t>
            </a:r>
            <a:r>
              <a:rPr lang="en-US" altLang="en-US" sz="2800" i="1" smtClean="0"/>
              <a:t>d1, d2</a:t>
            </a:r>
            <a:r>
              <a:rPr lang="en-US" altLang="en-US" sz="2800" smtClean="0"/>
              <a:t>)</a:t>
            </a:r>
          </a:p>
          <a:p>
            <a:pPr marL="742950" lvl="2" indent="-342900">
              <a:buFont typeface="Times" panose="02020603050405020304" pitchFamily="18" charset="0"/>
              <a:buChar char="•"/>
            </a:pPr>
            <a:r>
              <a:rPr lang="en-US" altLang="en-US" sz="1800" i="1" smtClean="0"/>
              <a:t>d1 </a:t>
            </a:r>
            <a:r>
              <a:rPr lang="en-US" altLang="en-US" sz="1800" smtClean="0"/>
              <a:t>is first date</a:t>
            </a:r>
          </a:p>
          <a:p>
            <a:pPr marL="742950" lvl="2" indent="-342900">
              <a:buFont typeface="Times" panose="02020603050405020304" pitchFamily="18" charset="0"/>
              <a:buChar char="•"/>
            </a:pPr>
            <a:r>
              <a:rPr lang="en-US" altLang="en-US" sz="1800" i="1" smtClean="0"/>
              <a:t>d2</a:t>
            </a:r>
            <a:r>
              <a:rPr lang="en-US" altLang="en-US" sz="1800" smtClean="0"/>
              <a:t> is second date, subtracted from </a:t>
            </a:r>
            <a:r>
              <a:rPr lang="en-US" altLang="en-US" sz="1800" i="1" smtClean="0"/>
              <a:t>d1</a:t>
            </a:r>
            <a:endParaRPr lang="en-US" altLang="en-US" sz="2400" i="1" smtClean="0"/>
          </a:p>
        </p:txBody>
      </p:sp>
    </p:spTree>
    <p:extLst>
      <p:ext uri="{BB962C8B-B14F-4D97-AF65-F5344CB8AC3E}">
        <p14:creationId xmlns:p14="http://schemas.microsoft.com/office/powerpoint/2010/main" val="29559310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smtClean="0"/>
              <a:t>ADD</a:t>
            </a:r>
            <a:r>
              <a:rPr lang="en-US" altLang="en-US" sz="4000" smtClean="0"/>
              <a:t>_</a:t>
            </a:r>
            <a:r>
              <a:rPr lang="en-US" altLang="en-US" smtClean="0"/>
              <a:t>MONTHS</a:t>
            </a:r>
            <a:r>
              <a:rPr lang="en-US" altLang="en-US" sz="4000" smtClean="0"/>
              <a:t> </a:t>
            </a:r>
            <a:r>
              <a:rPr lang="en-US" altLang="en-US" smtClean="0"/>
              <a:t>Function</a:t>
            </a:r>
          </a:p>
        </p:txBody>
      </p:sp>
      <p:pic>
        <p:nvPicPr>
          <p:cNvPr id="27651" name="Content Placeholder 7" descr="Casteel_10_F22.bmp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2286000"/>
            <a:ext cx="7010400" cy="4041775"/>
          </a:xfrm>
        </p:spPr>
      </p:pic>
      <p:sp>
        <p:nvSpPr>
          <p:cNvPr id="27653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3128796-0915-412C-A4DD-F97D829F786D}" type="slidenum">
              <a:rPr lang="en-US" altLang="en-US" sz="14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/>
          </a:p>
        </p:txBody>
      </p:sp>
      <p:sp>
        <p:nvSpPr>
          <p:cNvPr id="27654" name="Text Placeholder 6"/>
          <p:cNvSpPr>
            <a:spLocks noGrp="1"/>
          </p:cNvSpPr>
          <p:nvPr>
            <p:ph type="body" sz="half" idx="1"/>
          </p:nvPr>
        </p:nvSpPr>
        <p:spPr>
          <a:xfrm>
            <a:off x="533400" y="1143000"/>
            <a:ext cx="7772400" cy="1187450"/>
          </a:xfrm>
        </p:spPr>
        <p:txBody>
          <a:bodyPr>
            <a:spAutoFit/>
          </a:bodyPr>
          <a:lstStyle/>
          <a:p>
            <a:pPr>
              <a:buFont typeface="Times" panose="02020603050405020304" pitchFamily="18" charset="0"/>
              <a:buChar char="•"/>
            </a:pPr>
            <a:r>
              <a:rPr lang="en-US" altLang="en-US" sz="2800" smtClean="0"/>
              <a:t> ADD_MONTHS (</a:t>
            </a:r>
            <a:r>
              <a:rPr lang="en-US" altLang="en-US" sz="2800" i="1" smtClean="0"/>
              <a:t>d, m</a:t>
            </a:r>
            <a:r>
              <a:rPr lang="en-US" altLang="en-US" sz="2800" smtClean="0"/>
              <a:t>)</a:t>
            </a:r>
          </a:p>
          <a:p>
            <a:pPr marL="742950" lvl="2" indent="-342900">
              <a:buFont typeface="Times" panose="02020603050405020304" pitchFamily="18" charset="0"/>
              <a:buChar char="•"/>
            </a:pPr>
            <a:r>
              <a:rPr lang="en-US" altLang="en-US" sz="1800" i="1" smtClean="0"/>
              <a:t>d </a:t>
            </a:r>
            <a:r>
              <a:rPr lang="en-US" altLang="en-US" sz="1800" smtClean="0"/>
              <a:t>is beginning date</a:t>
            </a:r>
          </a:p>
          <a:p>
            <a:pPr marL="742950" lvl="2" indent="-342900">
              <a:buFont typeface="Times" panose="02020603050405020304" pitchFamily="18" charset="0"/>
              <a:buChar char="•"/>
            </a:pPr>
            <a:r>
              <a:rPr lang="en-US" altLang="en-US" sz="1800" i="1" smtClean="0"/>
              <a:t>m </a:t>
            </a:r>
            <a:r>
              <a:rPr lang="en-US" altLang="en-US" sz="1800" smtClean="0"/>
              <a:t>is the number of months to add to the date</a:t>
            </a:r>
            <a:endParaRPr lang="en-US" altLang="en-US" sz="2400" i="1" smtClean="0"/>
          </a:p>
        </p:txBody>
      </p:sp>
    </p:spTree>
    <p:extLst>
      <p:ext uri="{BB962C8B-B14F-4D97-AF65-F5344CB8AC3E}">
        <p14:creationId xmlns:p14="http://schemas.microsoft.com/office/powerpoint/2010/main" val="35002906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en-US" smtClean="0"/>
              <a:t>NEXT</a:t>
            </a:r>
            <a:r>
              <a:rPr lang="en-US" altLang="en-US" sz="4000" smtClean="0"/>
              <a:t>_</a:t>
            </a:r>
            <a:r>
              <a:rPr lang="en-US" altLang="en-US" smtClean="0"/>
              <a:t>DAY</a:t>
            </a:r>
            <a:r>
              <a:rPr lang="en-US" altLang="en-US" sz="4000" smtClean="0"/>
              <a:t> </a:t>
            </a:r>
            <a:r>
              <a:rPr lang="en-US" altLang="en-US" smtClean="0"/>
              <a:t>Function</a:t>
            </a:r>
          </a:p>
        </p:txBody>
      </p:sp>
      <p:pic>
        <p:nvPicPr>
          <p:cNvPr id="28675" name="Content Placeholder 7" descr="Casteel_10_F23.bmp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362200"/>
            <a:ext cx="8196263" cy="3581400"/>
          </a:xfrm>
        </p:spPr>
      </p:pic>
      <p:sp>
        <p:nvSpPr>
          <p:cNvPr id="28677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D0C3421-0FBA-4D42-8952-936B77C0FE04}" type="slidenum">
              <a:rPr lang="en-US" altLang="en-US" sz="14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/>
          </a:p>
        </p:txBody>
      </p:sp>
      <p:sp>
        <p:nvSpPr>
          <p:cNvPr id="28678" name="Text Placeholder 6"/>
          <p:cNvSpPr>
            <a:spLocks noGrp="1"/>
          </p:cNvSpPr>
          <p:nvPr>
            <p:ph type="body" sz="half" idx="1"/>
          </p:nvPr>
        </p:nvSpPr>
        <p:spPr>
          <a:xfrm>
            <a:off x="609600" y="1143000"/>
            <a:ext cx="7772400" cy="1187450"/>
          </a:xfrm>
        </p:spPr>
        <p:txBody>
          <a:bodyPr>
            <a:spAutoFit/>
          </a:bodyPr>
          <a:lstStyle/>
          <a:p>
            <a:pPr>
              <a:buFont typeface="Times" panose="02020603050405020304" pitchFamily="18" charset="0"/>
              <a:buChar char="•"/>
            </a:pPr>
            <a:r>
              <a:rPr lang="en-US" altLang="en-US" sz="2800" smtClean="0"/>
              <a:t> NEXT_DAY (</a:t>
            </a:r>
            <a:r>
              <a:rPr lang="en-US" altLang="en-US" sz="2800" i="1" smtClean="0"/>
              <a:t>d, DAY</a:t>
            </a:r>
            <a:r>
              <a:rPr lang="en-US" altLang="en-US" sz="2800" smtClean="0"/>
              <a:t>)</a:t>
            </a:r>
          </a:p>
          <a:p>
            <a:pPr marL="742950" lvl="2" indent="-342900">
              <a:buFont typeface="Times" panose="02020603050405020304" pitchFamily="18" charset="0"/>
              <a:buChar char="•"/>
            </a:pPr>
            <a:r>
              <a:rPr lang="en-US" altLang="en-US" sz="1800" i="1" smtClean="0"/>
              <a:t>d </a:t>
            </a:r>
            <a:r>
              <a:rPr lang="en-US" altLang="en-US" sz="1800" smtClean="0"/>
              <a:t>is date</a:t>
            </a:r>
          </a:p>
          <a:p>
            <a:pPr marL="742950" lvl="2" indent="-342900">
              <a:buFont typeface="Times" panose="02020603050405020304" pitchFamily="18" charset="0"/>
              <a:buChar char="•"/>
            </a:pPr>
            <a:r>
              <a:rPr lang="en-US" altLang="en-US" sz="1800" i="1" smtClean="0"/>
              <a:t>DAY</a:t>
            </a:r>
            <a:r>
              <a:rPr lang="en-US" altLang="en-US" sz="1800" smtClean="0"/>
              <a:t> is the day of week identified (e.g. ‘MONDAY’)</a:t>
            </a:r>
            <a:endParaRPr lang="en-US" altLang="en-US" sz="2400" i="1" smtClean="0"/>
          </a:p>
        </p:txBody>
      </p:sp>
    </p:spTree>
    <p:extLst>
      <p:ext uri="{BB962C8B-B14F-4D97-AF65-F5344CB8AC3E}">
        <p14:creationId xmlns:p14="http://schemas.microsoft.com/office/powerpoint/2010/main" val="31976171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1143000"/>
          </a:xfrm>
        </p:spPr>
        <p:txBody>
          <a:bodyPr/>
          <a:lstStyle/>
          <a:p>
            <a:r>
              <a:rPr lang="en-US" altLang="en-US" smtClean="0"/>
              <a:t>TO</a:t>
            </a:r>
            <a:r>
              <a:rPr lang="en-US" altLang="en-US" sz="4000" smtClean="0"/>
              <a:t>_</a:t>
            </a:r>
            <a:r>
              <a:rPr lang="en-US" altLang="en-US" smtClean="0"/>
              <a:t>DATE</a:t>
            </a:r>
            <a:r>
              <a:rPr lang="en-US" altLang="en-US" sz="4000" smtClean="0"/>
              <a:t> </a:t>
            </a:r>
            <a:r>
              <a:rPr lang="en-US" altLang="en-US" smtClean="0"/>
              <a:t>Function</a:t>
            </a:r>
          </a:p>
        </p:txBody>
      </p:sp>
      <p:pic>
        <p:nvPicPr>
          <p:cNvPr id="29699" name="Content Placeholder 7" descr="Casteel_10_F25.bmp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2438400"/>
            <a:ext cx="7312025" cy="3810000"/>
          </a:xfrm>
        </p:spPr>
      </p:pic>
      <p:sp>
        <p:nvSpPr>
          <p:cNvPr id="29701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BBB999F-BAE5-4EDF-B597-B6BF9607660B}" type="slidenum">
              <a:rPr lang="en-US" altLang="en-US" sz="14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/>
          </a:p>
        </p:txBody>
      </p:sp>
      <p:sp>
        <p:nvSpPr>
          <p:cNvPr id="29702" name="Text Placeholder 6"/>
          <p:cNvSpPr>
            <a:spLocks noGrp="1"/>
          </p:cNvSpPr>
          <p:nvPr>
            <p:ph type="body" sz="half" idx="1"/>
          </p:nvPr>
        </p:nvSpPr>
        <p:spPr>
          <a:xfrm>
            <a:off x="533400" y="1219200"/>
            <a:ext cx="7772400" cy="1187450"/>
          </a:xfrm>
        </p:spPr>
        <p:txBody>
          <a:bodyPr>
            <a:spAutoFit/>
          </a:bodyPr>
          <a:lstStyle/>
          <a:p>
            <a:pPr>
              <a:buFont typeface="Times" panose="02020603050405020304" pitchFamily="18" charset="0"/>
              <a:buChar char="•"/>
            </a:pPr>
            <a:r>
              <a:rPr lang="en-US" altLang="en-US" sz="2800" smtClean="0"/>
              <a:t> TO_DATE (</a:t>
            </a:r>
            <a:r>
              <a:rPr lang="en-US" altLang="en-US" sz="2800" i="1" smtClean="0"/>
              <a:t>d, ‘f’</a:t>
            </a:r>
            <a:r>
              <a:rPr lang="en-US" altLang="en-US" sz="2800" smtClean="0"/>
              <a:t>)</a:t>
            </a:r>
          </a:p>
          <a:p>
            <a:pPr marL="742950" lvl="2" indent="-342900">
              <a:buFont typeface="Times" panose="02020603050405020304" pitchFamily="18" charset="0"/>
              <a:buChar char="•"/>
            </a:pPr>
            <a:r>
              <a:rPr lang="en-US" altLang="en-US" sz="1800" i="1" smtClean="0"/>
              <a:t>d </a:t>
            </a:r>
            <a:r>
              <a:rPr lang="en-US" altLang="en-US" sz="1800" smtClean="0"/>
              <a:t>is the date string to be converted to date data type</a:t>
            </a:r>
          </a:p>
          <a:p>
            <a:pPr marL="742950" lvl="2" indent="-342900">
              <a:buFont typeface="Times" panose="02020603050405020304" pitchFamily="18" charset="0"/>
              <a:buChar char="•"/>
            </a:pPr>
            <a:r>
              <a:rPr lang="en-US" altLang="en-US" sz="1800" i="1" smtClean="0"/>
              <a:t>f</a:t>
            </a:r>
            <a:r>
              <a:rPr lang="en-US" altLang="en-US" sz="1800" smtClean="0"/>
              <a:t> is the format (</a:t>
            </a:r>
            <a:r>
              <a:rPr lang="en-US" altLang="en-US" sz="1800" smtClean="0">
                <a:solidFill>
                  <a:srgbClr val="00B050"/>
                </a:solidFill>
              </a:rPr>
              <a:t>see table 10-4 page 366 – 367</a:t>
            </a:r>
            <a:r>
              <a:rPr lang="en-US" altLang="en-US" sz="1800" smtClean="0"/>
              <a:t>)</a:t>
            </a:r>
            <a:endParaRPr lang="en-US" altLang="en-US" sz="2400" i="1" smtClean="0"/>
          </a:p>
        </p:txBody>
      </p:sp>
    </p:spTree>
    <p:extLst>
      <p:ext uri="{BB962C8B-B14F-4D97-AF65-F5344CB8AC3E}">
        <p14:creationId xmlns:p14="http://schemas.microsoft.com/office/powerpoint/2010/main" val="24987463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Format</a:t>
            </a:r>
            <a:r>
              <a:rPr lang="en-US" altLang="en-US" sz="4000" smtClean="0"/>
              <a:t> </a:t>
            </a:r>
            <a:r>
              <a:rPr lang="en-US" altLang="en-US" smtClean="0"/>
              <a:t>Model</a:t>
            </a:r>
            <a:r>
              <a:rPr lang="en-US" altLang="en-US" sz="4000" smtClean="0"/>
              <a:t> </a:t>
            </a:r>
            <a:r>
              <a:rPr lang="en-US" altLang="en-US" smtClean="0"/>
              <a:t>Elements</a:t>
            </a:r>
            <a:r>
              <a:rPr lang="en-US" altLang="en-US" sz="4000" smtClean="0"/>
              <a:t> - </a:t>
            </a:r>
            <a:r>
              <a:rPr lang="en-US" altLang="en-US" smtClean="0"/>
              <a:t>Dates</a:t>
            </a:r>
          </a:p>
        </p:txBody>
      </p:sp>
      <p:pic>
        <p:nvPicPr>
          <p:cNvPr id="3072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0200" y="1371600"/>
            <a:ext cx="5029200" cy="3205163"/>
          </a:xfrm>
          <a:noFill/>
        </p:spPr>
      </p:pic>
      <p:pic>
        <p:nvPicPr>
          <p:cNvPr id="307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572000"/>
            <a:ext cx="5029200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6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907EDF4-2DC5-4AF9-93E4-2AE907D0C488}" type="slidenum">
              <a:rPr lang="en-US" altLang="en-US" sz="14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3815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Format</a:t>
            </a:r>
            <a:r>
              <a:rPr lang="en-US" altLang="en-US" sz="4000" smtClean="0"/>
              <a:t> </a:t>
            </a:r>
            <a:r>
              <a:rPr lang="en-US" altLang="en-US" smtClean="0"/>
              <a:t>Model</a:t>
            </a:r>
            <a:r>
              <a:rPr lang="en-US" altLang="en-US" sz="4000" smtClean="0"/>
              <a:t> </a:t>
            </a:r>
            <a:r>
              <a:rPr lang="en-US" altLang="en-US" smtClean="0"/>
              <a:t>Elements</a:t>
            </a:r>
            <a:r>
              <a:rPr lang="en-US" altLang="en-US" sz="4000" smtClean="0"/>
              <a:t> – </a:t>
            </a:r>
            <a:br>
              <a:rPr lang="en-US" altLang="en-US" sz="4000" smtClean="0"/>
            </a:br>
            <a:r>
              <a:rPr lang="en-US" altLang="en-US" smtClean="0"/>
              <a:t>Time</a:t>
            </a:r>
            <a:r>
              <a:rPr lang="en-US" altLang="en-US" sz="4000" smtClean="0"/>
              <a:t> </a:t>
            </a:r>
            <a:r>
              <a:rPr lang="en-US" altLang="en-US" smtClean="0"/>
              <a:t>and</a:t>
            </a:r>
            <a:r>
              <a:rPr lang="en-US" altLang="en-US" sz="4000" smtClean="0"/>
              <a:t> </a:t>
            </a:r>
            <a:r>
              <a:rPr lang="en-US" altLang="en-US" smtClean="0"/>
              <a:t>Number</a:t>
            </a:r>
          </a:p>
        </p:txBody>
      </p:sp>
      <p:pic>
        <p:nvPicPr>
          <p:cNvPr id="31747" name="Picture 5" descr="Fig10-38x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3913" y="1981200"/>
            <a:ext cx="7496175" cy="4114800"/>
          </a:xfrm>
          <a:noFill/>
        </p:spPr>
      </p:pic>
      <p:sp>
        <p:nvSpPr>
          <p:cNvPr id="3174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B093247-5F26-4E9B-9865-1FAF089350AE}" type="slidenum">
              <a:rPr lang="en-US" altLang="en-US" sz="14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0783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ROUND() on dates</a:t>
            </a:r>
          </a:p>
        </p:txBody>
      </p:sp>
      <p:pic>
        <p:nvPicPr>
          <p:cNvPr id="3277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1524000"/>
            <a:ext cx="7742238" cy="4191000"/>
          </a:xfrm>
          <a:noFill/>
        </p:spPr>
      </p:pic>
      <p:sp>
        <p:nvSpPr>
          <p:cNvPr id="3277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E4ACE14-2887-4A80-B7C3-A0AC84BDD3F8}" type="slidenum">
              <a:rPr lang="en-US" altLang="en-US" sz="14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38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Terminology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>
                <a:hlinkClick r:id="rId2"/>
              </a:rPr>
              <a:t>Function</a:t>
            </a:r>
            <a:r>
              <a:rPr lang="en-US" altLang="en-US" smtClean="0"/>
              <a:t> – predefined block of code that accepts arguments</a:t>
            </a:r>
          </a:p>
          <a:p>
            <a:r>
              <a:rPr lang="en-US" altLang="en-US" smtClean="0"/>
              <a:t>Single-row function – returns one row of results for each record processed</a:t>
            </a:r>
          </a:p>
          <a:p>
            <a:r>
              <a:rPr lang="en-US" altLang="en-US" smtClean="0"/>
              <a:t>Multiple-row function – returns one result per group of data processed (</a:t>
            </a:r>
            <a:r>
              <a:rPr lang="en-US" altLang="en-US" smtClean="0">
                <a:solidFill>
                  <a:srgbClr val="00B050"/>
                </a:solidFill>
              </a:rPr>
              <a:t>covered in the next chapter</a:t>
            </a:r>
            <a:r>
              <a:rPr lang="en-US" altLang="en-US" smtClean="0"/>
              <a:t>)</a:t>
            </a:r>
          </a:p>
        </p:txBody>
      </p:sp>
      <p:sp>
        <p:nvSpPr>
          <p:cNvPr id="614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DAB4056-F52D-4A2F-9DCD-A266D5A9A92D}" type="slidenum">
              <a:rPr lang="en-US" altLang="en-US" sz="14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50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TRUNC() on dates</a:t>
            </a:r>
          </a:p>
        </p:txBody>
      </p:sp>
      <p:pic>
        <p:nvPicPr>
          <p:cNvPr id="33795" name="Content Placeholder 6" descr="Casteel_10_F27.bmp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447800"/>
            <a:ext cx="8258175" cy="3886200"/>
          </a:xfrm>
        </p:spPr>
      </p:pic>
      <p:sp>
        <p:nvSpPr>
          <p:cNvPr id="3379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0C6B923-B5A2-4271-B496-7F45AE25127C}" type="slidenum">
              <a:rPr lang="en-US" altLang="en-US" sz="14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1218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B050"/>
                </a:solidFill>
              </a:rPr>
              <a:t>Other Functions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NVL</a:t>
            </a:r>
          </a:p>
          <a:p>
            <a:r>
              <a:rPr lang="en-US" altLang="en-US" smtClean="0"/>
              <a:t>NVL2</a:t>
            </a:r>
          </a:p>
          <a:p>
            <a:r>
              <a:rPr lang="en-US" altLang="en-US" smtClean="0"/>
              <a:t>TO_CHAR</a:t>
            </a:r>
          </a:p>
          <a:p>
            <a:r>
              <a:rPr lang="en-US" altLang="en-US" smtClean="0"/>
              <a:t>DECODE</a:t>
            </a:r>
          </a:p>
          <a:p>
            <a:r>
              <a:rPr lang="en-US" altLang="en-US" smtClean="0"/>
              <a:t>SOUNDEX</a:t>
            </a:r>
          </a:p>
        </p:txBody>
      </p:sp>
      <p:sp>
        <p:nvSpPr>
          <p:cNvPr id="3482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9FFCC86-8265-4601-BEFF-2B305485331E}" type="slidenum">
              <a:rPr lang="en-US" altLang="en-US" sz="14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8807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14363" y="228600"/>
            <a:ext cx="7772400" cy="1143000"/>
          </a:xfrm>
        </p:spPr>
        <p:txBody>
          <a:bodyPr/>
          <a:lstStyle/>
          <a:p>
            <a:r>
              <a:rPr lang="en-US" altLang="en-US" smtClean="0"/>
              <a:t>NVL Function</a:t>
            </a:r>
            <a:endParaRPr lang="en-US" altLang="en-US" sz="4000" smtClean="0"/>
          </a:p>
        </p:txBody>
      </p:sp>
      <p:pic>
        <p:nvPicPr>
          <p:cNvPr id="35843" name="Content Placeholder 7" descr="Casteel_10_F35.bmp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8800" y="2263775"/>
            <a:ext cx="5105400" cy="4325938"/>
          </a:xfrm>
        </p:spPr>
      </p:pic>
      <p:sp>
        <p:nvSpPr>
          <p:cNvPr id="35845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A0C7726-52C6-4BAA-92C4-D4EE10E4FD9F}" type="slidenum">
              <a:rPr lang="en-US" altLang="en-US" sz="14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/>
          </a:p>
        </p:txBody>
      </p:sp>
      <p:sp>
        <p:nvSpPr>
          <p:cNvPr id="7" name="Text Placeholder 6"/>
          <p:cNvSpPr txBox="1">
            <a:spLocks/>
          </p:cNvSpPr>
          <p:nvPr/>
        </p:nvSpPr>
        <p:spPr bwMode="auto">
          <a:xfrm>
            <a:off x="685800" y="1076325"/>
            <a:ext cx="75438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rgbClr val="22222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 typeface="Times" charset="0"/>
              <a:buChar char="•"/>
              <a:defRPr/>
            </a:pPr>
            <a:r>
              <a:rPr lang="en-US" altLang="en-US" sz="2800" kern="0" dirty="0" smtClean="0"/>
              <a:t> NVL (</a:t>
            </a:r>
            <a:r>
              <a:rPr lang="en-US" altLang="en-US" sz="2800" i="1" kern="0" dirty="0"/>
              <a:t>x</a:t>
            </a:r>
            <a:r>
              <a:rPr lang="en-US" altLang="en-US" sz="2800" i="1" kern="0" dirty="0" smtClean="0"/>
              <a:t>, y</a:t>
            </a:r>
            <a:r>
              <a:rPr lang="en-US" altLang="en-US" sz="2800" kern="0" dirty="0" smtClean="0"/>
              <a:t>)  (see also NVL2(), NULLIF())</a:t>
            </a:r>
          </a:p>
          <a:p>
            <a:pPr marL="742950" lvl="2" indent="-342900">
              <a:buFont typeface="Times" charset="0"/>
              <a:buChar char="•"/>
              <a:defRPr/>
            </a:pPr>
            <a:r>
              <a:rPr lang="en-US" altLang="en-US" sz="1800" i="1" kern="0" dirty="0"/>
              <a:t>x</a:t>
            </a:r>
            <a:r>
              <a:rPr lang="en-US" altLang="en-US" sz="1800" i="1" kern="0" dirty="0" smtClean="0"/>
              <a:t> </a:t>
            </a:r>
            <a:r>
              <a:rPr lang="en-US" altLang="en-US" sz="1800" kern="0" dirty="0" smtClean="0"/>
              <a:t>is value to be tested for NULL</a:t>
            </a:r>
          </a:p>
          <a:p>
            <a:pPr marL="742950" lvl="2" indent="-342900">
              <a:buFont typeface="Times" charset="0"/>
              <a:buChar char="•"/>
              <a:defRPr/>
            </a:pPr>
            <a:r>
              <a:rPr lang="en-US" altLang="en-US" sz="1800" i="1" kern="0" dirty="0"/>
              <a:t>y</a:t>
            </a:r>
            <a:r>
              <a:rPr lang="en-US" altLang="en-US" sz="1800" kern="0" dirty="0" smtClean="0"/>
              <a:t> is the substituted value IF x IS NULL</a:t>
            </a:r>
            <a:endParaRPr lang="en-US" altLang="en-US" sz="2400" i="1" kern="0" dirty="0" smtClean="0"/>
          </a:p>
        </p:txBody>
      </p:sp>
    </p:spTree>
    <p:extLst>
      <p:ext uri="{BB962C8B-B14F-4D97-AF65-F5344CB8AC3E}">
        <p14:creationId xmlns:p14="http://schemas.microsoft.com/office/powerpoint/2010/main" val="2159114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1143000"/>
          </a:xfrm>
        </p:spPr>
        <p:txBody>
          <a:bodyPr/>
          <a:lstStyle/>
          <a:p>
            <a:r>
              <a:rPr lang="en-US" altLang="en-US" sz="4000" smtClean="0"/>
              <a:t>TO_CHAR Function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219200"/>
            <a:ext cx="7696200" cy="1295400"/>
          </a:xfrm>
        </p:spPr>
        <p:txBody>
          <a:bodyPr/>
          <a:lstStyle/>
          <a:p>
            <a:pPr>
              <a:buFont typeface="Times" panose="02020603050405020304" pitchFamily="18" charset="0"/>
              <a:buChar char="•"/>
            </a:pPr>
            <a:r>
              <a:rPr lang="en-US" altLang="en-US" sz="2800" smtClean="0"/>
              <a:t> TO_CHAR (</a:t>
            </a:r>
            <a:r>
              <a:rPr lang="en-US" altLang="en-US" sz="2800" i="1" smtClean="0"/>
              <a:t>n, ‘f’</a:t>
            </a:r>
            <a:r>
              <a:rPr lang="en-US" altLang="en-US" sz="2800" smtClean="0"/>
              <a:t>)</a:t>
            </a:r>
          </a:p>
          <a:p>
            <a:pPr marL="742950" lvl="2" indent="-342900">
              <a:buFont typeface="Times" panose="02020603050405020304" pitchFamily="18" charset="0"/>
              <a:buChar char="•"/>
            </a:pPr>
            <a:r>
              <a:rPr lang="en-US" altLang="en-US" sz="1800" i="1" smtClean="0"/>
              <a:t>n </a:t>
            </a:r>
            <a:r>
              <a:rPr lang="en-US" altLang="en-US" sz="1800" smtClean="0"/>
              <a:t>is the </a:t>
            </a:r>
            <a:r>
              <a:rPr lang="en-US" altLang="en-US" sz="1800" u="sng" smtClean="0"/>
              <a:t>number or date </a:t>
            </a:r>
            <a:r>
              <a:rPr lang="en-US" altLang="en-US" sz="1800" smtClean="0"/>
              <a:t>to be converted to a string</a:t>
            </a:r>
          </a:p>
          <a:p>
            <a:pPr marL="742950" lvl="2" indent="-342900">
              <a:buFont typeface="Times" panose="02020603050405020304" pitchFamily="18" charset="0"/>
              <a:buChar char="•"/>
            </a:pPr>
            <a:r>
              <a:rPr lang="en-US" altLang="en-US" sz="1800" i="1" smtClean="0"/>
              <a:t>f</a:t>
            </a:r>
            <a:r>
              <a:rPr lang="en-US" altLang="en-US" sz="1800" smtClean="0"/>
              <a:t> is the format (</a:t>
            </a:r>
            <a:r>
              <a:rPr lang="en-US" altLang="en-US" sz="1800" smtClean="0">
                <a:solidFill>
                  <a:srgbClr val="00B050"/>
                </a:solidFill>
              </a:rPr>
              <a:t>see table 10-4 page 366 – 367</a:t>
            </a:r>
            <a:r>
              <a:rPr lang="en-US" altLang="en-US" sz="1800" smtClean="0"/>
              <a:t>)</a:t>
            </a:r>
            <a:endParaRPr lang="en-US" altLang="en-US" sz="2400" i="1" smtClean="0"/>
          </a:p>
          <a:p>
            <a:pPr>
              <a:buFont typeface="Times" panose="02020603050405020304" pitchFamily="18" charset="0"/>
              <a:buChar char="•"/>
            </a:pPr>
            <a:endParaRPr lang="en-US" altLang="en-US" sz="2800" smtClean="0"/>
          </a:p>
        </p:txBody>
      </p:sp>
      <p:pic>
        <p:nvPicPr>
          <p:cNvPr id="36868" name="Content Placeholder 7" descr="Casteel_10_F39.bmp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2438400"/>
            <a:ext cx="8180388" cy="4038600"/>
          </a:xfrm>
        </p:spPr>
      </p:pic>
      <p:sp>
        <p:nvSpPr>
          <p:cNvPr id="36870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D8081EC-9F73-4C92-8E3B-733EA385F19A}" type="slidenum">
              <a:rPr lang="en-US" altLang="en-US" sz="14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6191667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09600" y="1447800"/>
            <a:ext cx="8001000" cy="1905000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Oracle </a:t>
            </a:r>
            <a:r>
              <a:rPr lang="en-US" altLang="en-US" b="1" dirty="0" smtClean="0"/>
              <a:t>12C: </a:t>
            </a:r>
            <a:r>
              <a:rPr lang="en-US" altLang="en-US" b="1" dirty="0" smtClean="0"/>
              <a:t>SQL</a:t>
            </a:r>
          </a:p>
        </p:txBody>
      </p:sp>
      <p:sp>
        <p:nvSpPr>
          <p:cNvPr id="3993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419600"/>
            <a:ext cx="80772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400" b="1" i="1" smtClean="0">
                <a:solidFill>
                  <a:srgbClr val="00B050"/>
                </a:solidFill>
              </a:rPr>
              <a:t>END OF Chapter 10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400" i="1" smtClean="0"/>
              <a:t>Selected Single-Row Functions</a:t>
            </a:r>
          </a:p>
        </p:txBody>
      </p:sp>
      <p:pic>
        <p:nvPicPr>
          <p:cNvPr id="39940" name="Picture 3" descr="Cengage_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671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113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Types of Functions</a:t>
            </a:r>
          </a:p>
        </p:txBody>
      </p:sp>
      <p:pic>
        <p:nvPicPr>
          <p:cNvPr id="717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1524000"/>
            <a:ext cx="7607300" cy="3962400"/>
          </a:xfrm>
          <a:noFill/>
        </p:spPr>
      </p:pic>
      <p:sp>
        <p:nvSpPr>
          <p:cNvPr id="717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6E40CAA-EEB4-4ABB-9BF9-F9DA40912EB5}" type="slidenum">
              <a:rPr lang="en-US" altLang="en-US" sz="14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381000" y="4572000"/>
            <a:ext cx="8458200" cy="0"/>
          </a:xfrm>
          <a:prstGeom prst="line">
            <a:avLst/>
          </a:prstGeom>
          <a:ln cmpd="dbl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B050"/>
                </a:solidFill>
              </a:rPr>
              <a:t>Case Conversion Functions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Times" panose="02020603050405020304" pitchFamily="18" charset="0"/>
              <a:buChar char="•"/>
            </a:pPr>
            <a:r>
              <a:rPr lang="en-US" altLang="en-US" smtClean="0"/>
              <a:t>Case conversion functions alter the case of data stored in a column or character string</a:t>
            </a:r>
          </a:p>
          <a:p>
            <a:pPr lvl="1"/>
            <a:r>
              <a:rPr lang="en-US" altLang="en-US" smtClean="0"/>
              <a:t>Used in a SELECT clause, they alter the appearance of the data in the results</a:t>
            </a:r>
          </a:p>
          <a:p>
            <a:pPr lvl="1"/>
            <a:r>
              <a:rPr lang="en-US" altLang="en-US" smtClean="0"/>
              <a:t>Used in a WHERE clause, they alter the value for comparison</a:t>
            </a:r>
          </a:p>
        </p:txBody>
      </p:sp>
      <p:sp>
        <p:nvSpPr>
          <p:cNvPr id="819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454A2D1-8827-413E-A25A-D68C38D20DAA}" type="slidenum">
              <a:rPr lang="en-US" altLang="en-US" sz="14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15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en-US" smtClean="0"/>
              <a:t>LOWER Function</a:t>
            </a:r>
          </a:p>
        </p:txBody>
      </p:sp>
      <p:sp>
        <p:nvSpPr>
          <p:cNvPr id="9219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219200"/>
            <a:ext cx="7696200" cy="1143000"/>
          </a:xfrm>
        </p:spPr>
        <p:txBody>
          <a:bodyPr/>
          <a:lstStyle/>
          <a:p>
            <a:pPr>
              <a:buFont typeface="Times" panose="02020603050405020304" pitchFamily="18" charset="0"/>
              <a:buChar char="•"/>
            </a:pPr>
            <a:r>
              <a:rPr lang="en-US" altLang="en-US" sz="2800" smtClean="0"/>
              <a:t>LOWER (</a:t>
            </a:r>
            <a:r>
              <a:rPr lang="en-US" altLang="en-US" sz="2800" i="1" smtClean="0"/>
              <a:t>c</a:t>
            </a:r>
            <a:r>
              <a:rPr lang="en-US" altLang="en-US" sz="2800" smtClean="0"/>
              <a:t>)</a:t>
            </a:r>
          </a:p>
          <a:p>
            <a:pPr marL="742950" lvl="2" indent="-342900">
              <a:buFont typeface="Times" panose="02020603050405020304" pitchFamily="18" charset="0"/>
              <a:buChar char="•"/>
            </a:pPr>
            <a:r>
              <a:rPr lang="en-US" altLang="en-US" sz="1800" smtClean="0"/>
              <a:t>Where </a:t>
            </a:r>
            <a:r>
              <a:rPr lang="en-US" altLang="en-US" sz="1800" i="1" smtClean="0"/>
              <a:t>c </a:t>
            </a:r>
            <a:r>
              <a:rPr lang="en-US" altLang="en-US" sz="1800" smtClean="0"/>
              <a:t>is the character string to be converted into lowercase</a:t>
            </a:r>
          </a:p>
          <a:p>
            <a:pPr>
              <a:buFont typeface="Times" panose="02020603050405020304" pitchFamily="18" charset="0"/>
              <a:buChar char="•"/>
            </a:pPr>
            <a:endParaRPr lang="en-US" altLang="en-US" sz="2800" smtClean="0"/>
          </a:p>
        </p:txBody>
      </p:sp>
      <p:pic>
        <p:nvPicPr>
          <p:cNvPr id="9220" name="Content Placeholder 7" descr="Casteel_10_F01.bmp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2133600"/>
            <a:ext cx="7596188" cy="4114800"/>
          </a:xfrm>
        </p:spPr>
      </p:pic>
      <p:sp>
        <p:nvSpPr>
          <p:cNvPr id="9222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6134D64-37C8-4F72-9785-FD26A6310C8A}" type="slidenum">
              <a:rPr lang="en-US" altLang="en-US" sz="14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584476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altLang="en-US" smtClean="0"/>
              <a:t>UPPER and INITCAP Function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00200"/>
            <a:ext cx="7696200" cy="43434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en-US" dirty="0" smtClean="0"/>
              <a:t>To affect the </a:t>
            </a:r>
            <a:r>
              <a:rPr lang="en-US" altLang="en-US" dirty="0" smtClean="0">
                <a:solidFill>
                  <a:srgbClr val="00B050"/>
                </a:solidFill>
              </a:rPr>
              <a:t>display of characters</a:t>
            </a:r>
            <a:r>
              <a:rPr lang="en-US" altLang="en-US" dirty="0" smtClean="0"/>
              <a:t>, it is used in a SELECT clause 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dirty="0" smtClean="0"/>
              <a:t>To modify the case of characters </a:t>
            </a:r>
            <a:r>
              <a:rPr lang="en-US" altLang="en-US" dirty="0" smtClean="0">
                <a:solidFill>
                  <a:srgbClr val="00B050"/>
                </a:solidFill>
              </a:rPr>
              <a:t>for a search condition</a:t>
            </a:r>
            <a:r>
              <a:rPr lang="en-US" altLang="en-US" dirty="0" smtClean="0"/>
              <a:t>, it is used in a WHERE clause</a:t>
            </a:r>
          </a:p>
          <a:p>
            <a:pPr marL="0" indent="0">
              <a:lnSpc>
                <a:spcPct val="90000"/>
              </a:lnSpc>
              <a:buFontTx/>
              <a:buNone/>
              <a:defRPr/>
            </a:pPr>
            <a:r>
              <a:rPr lang="en-US" altLang="en-US" dirty="0" smtClean="0"/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2800" dirty="0" smtClean="0"/>
              <a:t>The syntax for the UPPER (</a:t>
            </a:r>
            <a:r>
              <a:rPr lang="en-US" altLang="en-US" sz="2800" i="1" dirty="0" smtClean="0"/>
              <a:t>c</a:t>
            </a:r>
            <a:r>
              <a:rPr lang="en-US" altLang="en-US" sz="2800" dirty="0" smtClean="0"/>
              <a:t>) function is 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dirty="0" smtClean="0"/>
              <a:t>Where </a:t>
            </a:r>
            <a:r>
              <a:rPr lang="en-US" altLang="en-US" i="1" dirty="0" smtClean="0"/>
              <a:t>c </a:t>
            </a:r>
            <a:r>
              <a:rPr lang="en-US" altLang="en-US" dirty="0" smtClean="0"/>
              <a:t>is the character string or field to be converted into uppercase characters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2800" dirty="0" smtClean="0"/>
              <a:t>The syntax for the INITCAP (</a:t>
            </a:r>
            <a:r>
              <a:rPr lang="en-US" altLang="en-US" sz="2800" i="1" dirty="0" smtClean="0"/>
              <a:t>c</a:t>
            </a:r>
            <a:r>
              <a:rPr lang="en-US" altLang="en-US" sz="2800" dirty="0" smtClean="0"/>
              <a:t>) function is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dirty="0" smtClean="0"/>
              <a:t>Where </a:t>
            </a:r>
            <a:r>
              <a:rPr lang="en-US" altLang="en-US" i="1" dirty="0" smtClean="0"/>
              <a:t>c </a:t>
            </a:r>
            <a:r>
              <a:rPr lang="en-US" altLang="en-US" dirty="0" smtClean="0"/>
              <a:t>is the character string or field to be converted into mixed case characters</a:t>
            </a:r>
            <a:endParaRPr lang="en-US" altLang="en-US" sz="2000" dirty="0" smtClean="0">
              <a:latin typeface="CaslonTwoTwentyFour-Book" charset="0"/>
            </a:endParaRPr>
          </a:p>
          <a:p>
            <a:pPr lvl="1">
              <a:lnSpc>
                <a:spcPct val="90000"/>
              </a:lnSpc>
              <a:defRPr/>
            </a:pPr>
            <a:endParaRPr lang="en-US" altLang="en-US" sz="2000" dirty="0" smtClean="0">
              <a:latin typeface="CaslonTwoTwentyFour-Book" charset="0"/>
            </a:endParaRPr>
          </a:p>
          <a:p>
            <a:pPr>
              <a:lnSpc>
                <a:spcPct val="90000"/>
              </a:lnSpc>
              <a:buFont typeface="Times" charset="0"/>
              <a:buChar char="•"/>
              <a:defRPr/>
            </a:pPr>
            <a:endParaRPr lang="en-US" altLang="en-US" sz="2400" dirty="0" smtClean="0"/>
          </a:p>
        </p:txBody>
      </p:sp>
      <p:sp>
        <p:nvSpPr>
          <p:cNvPr id="10245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E3A51BD-F92F-4824-AF92-9A21CC61B484}" type="slidenum">
              <a:rPr lang="en-US" altLang="en-US" sz="14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065001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B050"/>
                </a:solidFill>
              </a:rPr>
              <a:t>Character Manipulation Functions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924800" cy="4114800"/>
          </a:xfrm>
        </p:spPr>
        <p:txBody>
          <a:bodyPr/>
          <a:lstStyle/>
          <a:p>
            <a:pPr>
              <a:buFont typeface="Times" panose="02020603050405020304" pitchFamily="18" charset="0"/>
              <a:buChar char="•"/>
            </a:pPr>
            <a:r>
              <a:rPr lang="en-US" altLang="en-US" smtClean="0"/>
              <a:t>Character manipulation functions manipulate data by extracting substrings, counting the number of characters, replacing strings, etc.</a:t>
            </a:r>
          </a:p>
        </p:txBody>
      </p:sp>
      <p:sp>
        <p:nvSpPr>
          <p:cNvPr id="1126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FD0CF88-11DF-4105-8360-90FCA0981A85}" type="slidenum">
              <a:rPr lang="en-US" altLang="en-US" sz="14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798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smtClean="0"/>
              <a:t>SUBSTR Function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143000"/>
            <a:ext cx="7543800" cy="1524000"/>
          </a:xfrm>
        </p:spPr>
        <p:txBody>
          <a:bodyPr/>
          <a:lstStyle/>
          <a:p>
            <a:pPr>
              <a:buFont typeface="Times" panose="02020603050405020304" pitchFamily="18" charset="0"/>
              <a:buChar char="•"/>
            </a:pPr>
            <a:r>
              <a:rPr lang="en-US" altLang="en-US" sz="2800" smtClean="0"/>
              <a:t>SUBSTR (</a:t>
            </a:r>
            <a:r>
              <a:rPr lang="en-US" altLang="en-US" sz="2800" i="1" smtClean="0"/>
              <a:t>c, p, l</a:t>
            </a:r>
            <a:r>
              <a:rPr lang="en-US" altLang="en-US" sz="2800" smtClean="0"/>
              <a:t>)</a:t>
            </a:r>
          </a:p>
          <a:p>
            <a:pPr marL="742950" lvl="2" indent="-342900">
              <a:buFont typeface="Times" panose="02020603050405020304" pitchFamily="18" charset="0"/>
              <a:buChar char="•"/>
            </a:pPr>
            <a:r>
              <a:rPr lang="en-US" altLang="en-US" sz="1800" i="1" smtClean="0"/>
              <a:t>c </a:t>
            </a:r>
            <a:r>
              <a:rPr lang="en-US" altLang="en-US" sz="1800" smtClean="0"/>
              <a:t>is the character string to be extracted</a:t>
            </a:r>
          </a:p>
          <a:p>
            <a:pPr marL="742950" lvl="2" indent="-342900">
              <a:buFont typeface="Times" panose="02020603050405020304" pitchFamily="18" charset="0"/>
              <a:buChar char="•"/>
            </a:pPr>
            <a:r>
              <a:rPr lang="en-US" altLang="en-US" sz="1800" i="1" smtClean="0"/>
              <a:t>p</a:t>
            </a:r>
            <a:r>
              <a:rPr lang="en-US" altLang="en-US" sz="1800" smtClean="0"/>
              <a:t> is the position (beginning) for the extraction</a:t>
            </a:r>
          </a:p>
          <a:p>
            <a:pPr marL="742950" lvl="2" indent="-342900">
              <a:buFont typeface="Times" panose="02020603050405020304" pitchFamily="18" charset="0"/>
              <a:buChar char="•"/>
            </a:pPr>
            <a:r>
              <a:rPr lang="en-US" altLang="en-US" sz="1800" i="1" smtClean="0"/>
              <a:t>l</a:t>
            </a:r>
            <a:r>
              <a:rPr lang="en-US" altLang="en-US" sz="1800" smtClean="0"/>
              <a:t> is the length of the resulting string</a:t>
            </a:r>
          </a:p>
        </p:txBody>
      </p:sp>
      <p:pic>
        <p:nvPicPr>
          <p:cNvPr id="12292" name="Content Placeholder 7" descr="Casteel_10_F06.bmp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14463" y="2663825"/>
            <a:ext cx="5748337" cy="3924300"/>
          </a:xfrm>
        </p:spPr>
      </p:pic>
      <p:sp>
        <p:nvSpPr>
          <p:cNvPr id="12294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1A378E0-45C3-434B-B527-B398E8FE376D}" type="slidenum">
              <a:rPr lang="en-US" altLang="en-US" sz="14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1828711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4688</TotalTime>
  <Words>875</Words>
  <Application>Microsoft Office PowerPoint</Application>
  <PresentationFormat>On-screen Show (4:3)</PresentationFormat>
  <Paragraphs>158</Paragraphs>
  <Slides>34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CaslonTwoTwentyFour-Book</vt:lpstr>
      <vt:lpstr>Times</vt:lpstr>
      <vt:lpstr>Times New Roman</vt:lpstr>
      <vt:lpstr>Clarity</vt:lpstr>
      <vt:lpstr>CIT-2180 Data and Database Management  Chapter 10 </vt:lpstr>
      <vt:lpstr>Oracle 12C: SQL</vt:lpstr>
      <vt:lpstr>Terminology</vt:lpstr>
      <vt:lpstr>Types of Functions</vt:lpstr>
      <vt:lpstr>Case Conversion Functions</vt:lpstr>
      <vt:lpstr>LOWER Function</vt:lpstr>
      <vt:lpstr>UPPER and INITCAP Function</vt:lpstr>
      <vt:lpstr>Character Manipulation Functions</vt:lpstr>
      <vt:lpstr>SUBSTR Function</vt:lpstr>
      <vt:lpstr>INSTR Function</vt:lpstr>
      <vt:lpstr>LENGTH Function</vt:lpstr>
      <vt:lpstr>LPAD and RPAD Functions</vt:lpstr>
      <vt:lpstr>LTRIM and RTRIM Functions</vt:lpstr>
      <vt:lpstr>REPLACE Function</vt:lpstr>
      <vt:lpstr>TRANSLATE Function</vt:lpstr>
      <vt:lpstr>CONCAT Function</vt:lpstr>
      <vt:lpstr>Number Functions</vt:lpstr>
      <vt:lpstr>ROUND Function</vt:lpstr>
      <vt:lpstr>TRUNC Function</vt:lpstr>
      <vt:lpstr>MOD Function</vt:lpstr>
      <vt:lpstr>ABS Function</vt:lpstr>
      <vt:lpstr>Date Functions</vt:lpstr>
      <vt:lpstr>MONTHS_BETWEEN Function</vt:lpstr>
      <vt:lpstr>ADD_MONTHS Function</vt:lpstr>
      <vt:lpstr>NEXT_DAY Function</vt:lpstr>
      <vt:lpstr>TO_DATE Function</vt:lpstr>
      <vt:lpstr>Format Model Elements - Dates</vt:lpstr>
      <vt:lpstr>Format Model Elements –  Time and Number</vt:lpstr>
      <vt:lpstr>ROUND() on dates</vt:lpstr>
      <vt:lpstr>TRUNC() on dates</vt:lpstr>
      <vt:lpstr>Other Functions</vt:lpstr>
      <vt:lpstr>NVL Function</vt:lpstr>
      <vt:lpstr>TO_CHAR Function</vt:lpstr>
      <vt:lpstr>Oracle 12C: SQL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Examining the Moderating Effect of the Power and Politics Perspective on the Relationship between Strategic Alignment Maturity and Information Technology Effectiveness in Higher Education</dc:title>
  <dc:creator>Myatt, Timothy</dc:creator>
  <cp:lastModifiedBy>Myatt, Timothy</cp:lastModifiedBy>
  <cp:revision>211</cp:revision>
  <dcterms:created xsi:type="dcterms:W3CDTF">2006-08-16T00:00:00Z</dcterms:created>
  <dcterms:modified xsi:type="dcterms:W3CDTF">2018-02-01T19:44:55Z</dcterms:modified>
</cp:coreProperties>
</file>