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34" autoAdjust="0"/>
  </p:normalViewPr>
  <p:slideViewPr>
    <p:cSldViewPr>
      <p:cViewPr varScale="1">
        <p:scale>
          <a:sx n="71" d="100"/>
          <a:sy n="71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34F84-9939-4021-BE60-A8939401D31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82613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EA6D19-F50E-48AD-804D-5F14DB3AD06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44254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F0A7C6-4B2E-44E8-BB85-B1C0A9657E5D}" type="slidenum">
              <a:rPr lang="en-US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3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1DACB7-CA8F-4196-8B3C-069181F5BF29}" type="slidenum">
              <a:rPr lang="en-US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11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COUNT Function – NULL Values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772400" cy="1066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b="1" smtClean="0">
                <a:solidFill>
                  <a:srgbClr val="00B050"/>
                </a:solidFill>
              </a:rPr>
              <a:t>Include asterisk </a:t>
            </a:r>
            <a:r>
              <a:rPr lang="en-US" altLang="en-US" sz="2800" smtClean="0"/>
              <a:t>in argument to count number of rows, including NULL values</a:t>
            </a:r>
          </a:p>
        </p:txBody>
      </p:sp>
      <p:pic>
        <p:nvPicPr>
          <p:cNvPr id="14340" name="Content Placeholder 7" descr="Casteel_11_F11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438400"/>
            <a:ext cx="7086600" cy="3652838"/>
          </a:xfrm>
        </p:spPr>
      </p:pic>
      <p:sp>
        <p:nvSpPr>
          <p:cNvPr id="1434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1DE98D-6569-41DF-83E0-03D2970D605C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21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MAX Function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467600" cy="11430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>
                <a:cs typeface="Times New Roman" panose="02020603050405020304" pitchFamily="18" charset="0"/>
              </a:rPr>
              <a:t>MAX (</a:t>
            </a:r>
            <a:r>
              <a:rPr lang="en-US" altLang="en-US" sz="2800" i="1" smtClean="0">
                <a:cs typeface="Times New Roman" panose="02020603050405020304" pitchFamily="18" charset="0"/>
              </a:rPr>
              <a:t>n</a:t>
            </a:r>
            <a:r>
              <a:rPr lang="en-US" altLang="en-US" sz="2800" smtClean="0">
                <a:cs typeface="Times New Roman" panose="02020603050405020304" pitchFamily="18" charset="0"/>
              </a:rPr>
              <a:t>)</a:t>
            </a:r>
          </a:p>
          <a:p>
            <a:pPr marL="800100" lvl="2" indent="0">
              <a:buFontTx/>
              <a:buNone/>
            </a:pPr>
            <a:r>
              <a:rPr lang="en-US" altLang="en-US" i="1" smtClean="0"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 – the column containing </a:t>
            </a:r>
            <a:r>
              <a:rPr lang="en-US" altLang="en-US" b="1" smtClean="0">
                <a:solidFill>
                  <a:srgbClr val="00B050"/>
                </a:solidFill>
                <a:cs typeface="Times New Roman" panose="02020603050405020304" pitchFamily="18" charset="0"/>
              </a:rPr>
              <a:t>numeric, date, or character</a:t>
            </a:r>
            <a:r>
              <a:rPr lang="en-US" altLang="en-US" smtClean="0">
                <a:cs typeface="Times New Roman" panose="02020603050405020304" pitchFamily="18" charset="0"/>
              </a:rPr>
              <a:t> data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2800" smtClean="0"/>
          </a:p>
        </p:txBody>
      </p:sp>
      <p:pic>
        <p:nvPicPr>
          <p:cNvPr id="15364" name="Content Placeholder 7" descr="Casteel_11_F13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590800"/>
            <a:ext cx="7551738" cy="3657600"/>
          </a:xfrm>
        </p:spPr>
      </p:pic>
      <p:sp>
        <p:nvSpPr>
          <p:cNvPr id="1536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45EA1C-EFA0-4D53-ADBF-529872DA33CC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836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MIN Function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7543800" cy="11430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>
                <a:cs typeface="Times New Roman" panose="02020603050405020304" pitchFamily="18" charset="0"/>
              </a:rPr>
              <a:t>MIN (</a:t>
            </a:r>
            <a:r>
              <a:rPr lang="en-US" altLang="en-US" sz="2800" i="1" smtClean="0">
                <a:cs typeface="Times New Roman" panose="02020603050405020304" pitchFamily="18" charset="0"/>
              </a:rPr>
              <a:t>n</a:t>
            </a:r>
            <a:r>
              <a:rPr lang="en-US" altLang="en-US" sz="2800" smtClean="0">
                <a:cs typeface="Times New Roman" panose="02020603050405020304" pitchFamily="18" charset="0"/>
              </a:rPr>
              <a:t>)</a:t>
            </a:r>
          </a:p>
          <a:p>
            <a:pPr marL="800100" lvl="2" indent="0">
              <a:buFontTx/>
              <a:buNone/>
            </a:pPr>
            <a:r>
              <a:rPr lang="en-US" altLang="en-US" i="1" smtClean="0"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 – the column containing </a:t>
            </a:r>
            <a:r>
              <a:rPr lang="en-US" altLang="en-US" b="1" smtClean="0">
                <a:solidFill>
                  <a:srgbClr val="00B050"/>
                </a:solidFill>
                <a:cs typeface="Times New Roman" panose="02020603050405020304" pitchFamily="18" charset="0"/>
              </a:rPr>
              <a:t>numeric, date, or character</a:t>
            </a:r>
            <a:r>
              <a:rPr lang="en-US" altLang="en-US" smtClean="0">
                <a:cs typeface="Times New Roman" panose="02020603050405020304" pitchFamily="18" charset="0"/>
              </a:rPr>
              <a:t> data</a:t>
            </a:r>
          </a:p>
        </p:txBody>
      </p:sp>
      <p:pic>
        <p:nvPicPr>
          <p:cNvPr id="16388" name="Content Placeholder 7" descr="Casteel_11_F16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581275"/>
            <a:ext cx="7620000" cy="3790950"/>
          </a:xfrm>
        </p:spPr>
      </p:pic>
      <p:sp>
        <p:nvSpPr>
          <p:cNvPr id="1639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F114FE-EEE6-44E9-B03C-77417CE104D7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658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solidFill>
                  <a:srgbClr val="00B050"/>
                </a:solidFill>
              </a:rPr>
              <a:t>Grouping Data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GROUP BY clause</a:t>
            </a:r>
          </a:p>
          <a:p>
            <a:pPr lvl="1"/>
            <a:r>
              <a:rPr lang="en-US" altLang="en-US" smtClean="0"/>
              <a:t>Used to group data</a:t>
            </a:r>
          </a:p>
          <a:p>
            <a:pPr lvl="1"/>
            <a:r>
              <a:rPr lang="en-US" altLang="en-US" u="sng" smtClean="0"/>
              <a:t>Must</a:t>
            </a:r>
            <a:r>
              <a:rPr lang="en-US" altLang="en-US" smtClean="0"/>
              <a:t> be used for any </a:t>
            </a:r>
            <a:r>
              <a:rPr lang="en-US" altLang="en-US" smtClean="0">
                <a:solidFill>
                  <a:srgbClr val="FF0000"/>
                </a:solidFill>
              </a:rPr>
              <a:t>individual column</a:t>
            </a:r>
            <a:r>
              <a:rPr lang="en-US" altLang="en-US" smtClean="0"/>
              <a:t> </a:t>
            </a:r>
            <a:r>
              <a:rPr lang="en-US" altLang="en-US" u="sng" smtClean="0"/>
              <a:t>in the SELECT clause with a group function</a:t>
            </a:r>
          </a:p>
          <a:p>
            <a:pPr lvl="1"/>
            <a:r>
              <a:rPr lang="en-US" altLang="en-US" smtClean="0"/>
              <a:t>Cannot reference column aliases</a:t>
            </a:r>
          </a:p>
        </p:txBody>
      </p:sp>
      <p:sp>
        <p:nvSpPr>
          <p:cNvPr id="1741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712135-D28F-494C-AE38-59A11421EF3F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Common Error</a:t>
            </a:r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381000" y="1524000"/>
            <a:ext cx="3048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 typeface="Times" panose="02020603050405020304" pitchFamily="18" charset="0"/>
              <a:buChar char="•"/>
            </a:pPr>
            <a:r>
              <a:rPr lang="en-US" altLang="en-US" sz="2800">
                <a:solidFill>
                  <a:schemeClr val="tx1"/>
                </a:solidFill>
              </a:rPr>
              <a:t>A common error is missing a GROUP BY clause for nonaggregated columns in the SELECT clause </a:t>
            </a:r>
          </a:p>
        </p:txBody>
      </p:sp>
      <p:pic>
        <p:nvPicPr>
          <p:cNvPr id="18436" name="Content Placeholder 7" descr="Casteel_11_F17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600200"/>
            <a:ext cx="5334000" cy="4343400"/>
          </a:xfrm>
        </p:spPr>
      </p:pic>
      <p:sp>
        <p:nvSpPr>
          <p:cNvPr id="1843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60A6F9-9F1D-4D3F-9980-9CB825355941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BY Example</a:t>
            </a:r>
          </a:p>
        </p:txBody>
      </p:sp>
      <p:pic>
        <p:nvPicPr>
          <p:cNvPr id="19459" name="Content Placeholder 6" descr="Casteel_11_F18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447800"/>
            <a:ext cx="6330950" cy="4648200"/>
          </a:xfrm>
        </p:spPr>
      </p:pic>
      <p:sp>
        <p:nvSpPr>
          <p:cNvPr id="1946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DF7035-570F-4F06-ACC7-2D49FE31123C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6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BY Example</a:t>
            </a:r>
          </a:p>
        </p:txBody>
      </p:sp>
      <p:pic>
        <p:nvPicPr>
          <p:cNvPr id="20483" name="Content Placeholder 6" descr="Casteel_11_F18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447800"/>
            <a:ext cx="6330950" cy="4648200"/>
          </a:xfrm>
        </p:spPr>
      </p:pic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BB94E3-58B2-4CDC-B93D-9F5D2AC5333A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Restricting Aggregated Output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8382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400" smtClean="0"/>
              <a:t>HAVING clause serves as the WHERE clause for grouped data</a:t>
            </a:r>
          </a:p>
        </p:txBody>
      </p:sp>
      <p:pic>
        <p:nvPicPr>
          <p:cNvPr id="21508" name="Content Placeholder 7" descr="Casteel_11_F21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274888"/>
            <a:ext cx="7162800" cy="4411662"/>
          </a:xfrm>
        </p:spPr>
      </p:pic>
      <p:sp>
        <p:nvSpPr>
          <p:cNvPr id="2151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A2F636-90B8-4266-AB84-A9830B0FF515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9322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Restricting Aggregated Output (continued)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mtClean="0"/>
              <a:t>When included in the same SELECT statement, the clauses are evaluated in the order of:</a:t>
            </a:r>
          </a:p>
          <a:p>
            <a:pPr lvl="1"/>
            <a:r>
              <a:rPr lang="en-US" altLang="en-US" smtClean="0"/>
              <a:t>WHERE</a:t>
            </a:r>
          </a:p>
          <a:p>
            <a:pPr lvl="1"/>
            <a:r>
              <a:rPr lang="en-US" altLang="en-US" smtClean="0"/>
              <a:t>GROUP BY</a:t>
            </a:r>
          </a:p>
          <a:p>
            <a:pPr lvl="1"/>
            <a:r>
              <a:rPr lang="en-US" altLang="en-US" smtClean="0"/>
              <a:t>HAVING</a:t>
            </a:r>
          </a:p>
        </p:txBody>
      </p:sp>
      <p:sp>
        <p:nvSpPr>
          <p:cNvPr id="225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D4D21E-821E-4FB2-814A-1AE3D6105B0A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7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Restricting Aggregated Output (continued)</a:t>
            </a:r>
            <a:endParaRPr lang="en-US" altLang="en-US" sz="4000" smtClean="0"/>
          </a:p>
        </p:txBody>
      </p:sp>
      <p:pic>
        <p:nvPicPr>
          <p:cNvPr id="23555" name="Content Placeholder 6" descr="Casteel_11_F2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76400"/>
            <a:ext cx="7699375" cy="4191000"/>
          </a:xfrm>
        </p:spPr>
      </p:pic>
      <p:sp>
        <p:nvSpPr>
          <p:cNvPr id="235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F862A5-1365-44F9-A2D6-AD960036E8FF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9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Group Functions</a:t>
            </a:r>
          </a:p>
        </p:txBody>
      </p:sp>
      <p:pic>
        <p:nvPicPr>
          <p:cNvPr id="614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8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Nesting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7848600" cy="1219200"/>
          </a:xfrm>
        </p:spPr>
        <p:txBody>
          <a:bodyPr/>
          <a:lstStyle/>
          <a:p>
            <a:r>
              <a:rPr lang="en-US" altLang="en-US" sz="2800" smtClean="0"/>
              <a:t>Inner function is resolved first</a:t>
            </a:r>
          </a:p>
          <a:p>
            <a:r>
              <a:rPr lang="en-US" altLang="en-US" sz="2800" smtClean="0"/>
              <a:t>Maximum nesting depth </a:t>
            </a:r>
            <a:r>
              <a:rPr lang="en-US" altLang="en-US" sz="2800" u="sng" smtClean="0"/>
              <a:t>of group functions</a:t>
            </a:r>
            <a:r>
              <a:rPr lang="en-US" altLang="en-US" sz="2800" smtClean="0"/>
              <a:t>: 2</a:t>
            </a:r>
          </a:p>
        </p:txBody>
      </p:sp>
      <p:pic>
        <p:nvPicPr>
          <p:cNvPr id="24580" name="Content Placeholder 7" descr="Casteel_11_F26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514600"/>
            <a:ext cx="7672388" cy="3429000"/>
          </a:xfrm>
        </p:spPr>
      </p:pic>
      <p:sp>
        <p:nvSpPr>
          <p:cNvPr id="2458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D72522-3E0D-451C-ADEB-523EF2655869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2224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</a:rPr>
              <a:t>Statistical Group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Based on normal distribution</a:t>
            </a:r>
          </a:p>
          <a:p>
            <a:r>
              <a:rPr lang="en-US" altLang="en-US" smtClean="0"/>
              <a:t>Includes:</a:t>
            </a:r>
          </a:p>
          <a:p>
            <a:pPr lvl="1"/>
            <a:r>
              <a:rPr lang="en-US" altLang="en-US" smtClean="0"/>
              <a:t>STDDEV</a:t>
            </a:r>
          </a:p>
          <a:p>
            <a:pPr lvl="1"/>
            <a:r>
              <a:rPr lang="en-US" altLang="en-US" smtClean="0"/>
              <a:t>VARIANCE</a:t>
            </a:r>
          </a:p>
        </p:txBody>
      </p:sp>
      <p:sp>
        <p:nvSpPr>
          <p:cNvPr id="2560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B3112E-2884-4B19-B7E1-3F0480ABD5DC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7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Discussed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1295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mtClean="0">
                <a:solidFill>
                  <a:srgbClr val="FF0000"/>
                </a:solidFill>
              </a:rPr>
              <a:t>We will not cover pages </a:t>
            </a:r>
            <a:r>
              <a:rPr lang="en-US" altLang="en-US" smtClean="0">
                <a:solidFill>
                  <a:srgbClr val="FF0000"/>
                </a:solidFill>
              </a:rPr>
              <a:t>424 </a:t>
            </a:r>
            <a:r>
              <a:rPr lang="en-US" altLang="en-US" smtClean="0">
                <a:solidFill>
                  <a:srgbClr val="FF0000"/>
                </a:solidFill>
              </a:rPr>
              <a:t>– </a:t>
            </a:r>
            <a:r>
              <a:rPr lang="en-US" altLang="en-US" smtClean="0">
                <a:solidFill>
                  <a:srgbClr val="FF0000"/>
                </a:solidFill>
              </a:rPr>
              <a:t>438</a:t>
            </a:r>
            <a:endParaRPr lang="en-US" altLang="en-US" smtClean="0">
              <a:solidFill>
                <a:srgbClr val="FF0000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ENHANCED AGGREGATION FOR REPORTING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Oracle 11g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CC7B80-0C3D-4720-9E81-7A6717431964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5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>
                <a:solidFill>
                  <a:srgbClr val="00B050"/>
                </a:solidFill>
              </a:rPr>
              <a:t>END OF Chapter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Group Functions</a:t>
            </a:r>
          </a:p>
        </p:txBody>
      </p:sp>
      <p:pic>
        <p:nvPicPr>
          <p:cNvPr id="27652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75" y="381000"/>
            <a:ext cx="7045325" cy="5670550"/>
          </a:xfrm>
          <a:noFill/>
        </p:spPr>
      </p:pic>
      <p:sp>
        <p:nvSpPr>
          <p:cNvPr id="717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2484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2966A93-1D73-4DA3-8219-E0968C5D064E}" type="slidenum"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Group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cs typeface="Times New Roman" panose="02020603050405020304" pitchFamily="18" charset="0"/>
              </a:rPr>
              <a:t>Return one result per group of rows processed</a:t>
            </a:r>
          </a:p>
          <a:p>
            <a:r>
              <a:rPr lang="en-US" altLang="en-US" smtClean="0">
                <a:cs typeface="Times New Roman" panose="02020603050405020304" pitchFamily="18" charset="0"/>
              </a:rPr>
              <a:t>Are also called multiple-row and aggregate functions</a:t>
            </a:r>
          </a:p>
          <a:p>
            <a:r>
              <a:rPr lang="en-US" altLang="en-US" smtClean="0">
                <a:cs typeface="Times New Roman" panose="02020603050405020304" pitchFamily="18" charset="0"/>
              </a:rPr>
              <a:t>All group functions ignore NULL values except COUNT(*)</a:t>
            </a:r>
          </a:p>
          <a:p>
            <a:r>
              <a:rPr lang="en-US" altLang="en-US" smtClean="0">
                <a:cs typeface="Times New Roman" panose="02020603050405020304" pitchFamily="18" charset="0"/>
              </a:rPr>
              <a:t>Use DISTINCT to suppress duplicate values</a:t>
            </a:r>
          </a:p>
        </p:txBody>
      </p:sp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7EF47E-03B4-46F9-80F2-A54BD3414B8C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1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Added Clauses</a:t>
            </a:r>
          </a:p>
        </p:txBody>
      </p:sp>
      <p:pic>
        <p:nvPicPr>
          <p:cNvPr id="9219" name="Content Placeholder 8" descr="Casteel_11_F01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8400"/>
            <a:ext cx="8077200" cy="1758950"/>
          </a:xfrm>
        </p:spPr>
      </p:pic>
      <p:sp>
        <p:nvSpPr>
          <p:cNvPr id="9220" name="AutoShape 11"/>
          <p:cNvSpPr>
            <a:spLocks/>
          </p:cNvSpPr>
          <p:nvPr/>
        </p:nvSpPr>
        <p:spPr bwMode="auto">
          <a:xfrm>
            <a:off x="4419600" y="3429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9221" name="AutoShape 12"/>
          <p:cNvSpPr>
            <a:spLocks/>
          </p:cNvSpPr>
          <p:nvPr/>
        </p:nvSpPr>
        <p:spPr bwMode="auto">
          <a:xfrm>
            <a:off x="457200" y="35052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922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414AE9-7910-4A03-8539-23D65F0125C1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>
                <a:cs typeface="Times New Roman" panose="02020603050405020304" pitchFamily="18" charset="0"/>
              </a:rPr>
              <a:t>SUM Function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620000" cy="1066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>
                <a:cs typeface="Times New Roman" panose="02020603050405020304" pitchFamily="18" charset="0"/>
              </a:rPr>
              <a:t>SUM (</a:t>
            </a:r>
            <a:r>
              <a:rPr lang="en-US" altLang="en-US" sz="2800" i="1" smtClean="0">
                <a:cs typeface="Times New Roman" panose="02020603050405020304" pitchFamily="18" charset="0"/>
              </a:rPr>
              <a:t>n</a:t>
            </a:r>
            <a:r>
              <a:rPr lang="en-US" altLang="en-US" sz="2800" smtClean="0">
                <a:cs typeface="Times New Roman" panose="02020603050405020304" pitchFamily="18" charset="0"/>
              </a:rPr>
              <a:t>) – sum for a group of rows</a:t>
            </a:r>
          </a:p>
          <a:p>
            <a:pPr marL="800100" lvl="2" indent="0">
              <a:buFontTx/>
              <a:buNone/>
            </a:pPr>
            <a:r>
              <a:rPr lang="en-US" altLang="en-US" i="1" smtClean="0"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 – the column containing numeric data</a:t>
            </a:r>
          </a:p>
        </p:txBody>
      </p:sp>
      <p:pic>
        <p:nvPicPr>
          <p:cNvPr id="10244" name="Content Placeholder 7" descr="Casteel_11_F02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133600"/>
            <a:ext cx="8259763" cy="3581400"/>
          </a:xfrm>
        </p:spPr>
      </p:pic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131216-1E33-4C76-9681-E97E123DB4C3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7" name="TextBox 1"/>
          <p:cNvSpPr txBox="1">
            <a:spLocks noChangeArrowheads="1"/>
          </p:cNvSpPr>
          <p:nvPr/>
        </p:nvSpPr>
        <p:spPr bwMode="auto">
          <a:xfrm>
            <a:off x="1447800" y="59436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Calculate the total profit from books sold in order number 1007</a:t>
            </a:r>
          </a:p>
        </p:txBody>
      </p:sp>
    </p:spTree>
    <p:extLst>
      <p:ext uri="{BB962C8B-B14F-4D97-AF65-F5344CB8AC3E}">
        <p14:creationId xmlns:p14="http://schemas.microsoft.com/office/powerpoint/2010/main" val="30861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>
                <a:cs typeface="Times New Roman" panose="02020603050405020304" pitchFamily="18" charset="0"/>
              </a:rPr>
              <a:t>AVG Function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696200" cy="1066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>
                <a:cs typeface="Times New Roman" panose="02020603050405020304" pitchFamily="18" charset="0"/>
              </a:rPr>
              <a:t>AVG (</a:t>
            </a:r>
            <a:r>
              <a:rPr lang="en-US" altLang="en-US" sz="2800" i="1" smtClean="0">
                <a:cs typeface="Times New Roman" panose="02020603050405020304" pitchFamily="18" charset="0"/>
              </a:rPr>
              <a:t>n</a:t>
            </a:r>
            <a:r>
              <a:rPr lang="en-US" altLang="en-US" sz="2800" smtClean="0">
                <a:cs typeface="Times New Roman" panose="02020603050405020304" pitchFamily="18" charset="0"/>
              </a:rPr>
              <a:t>) – average for a group of rows</a:t>
            </a:r>
          </a:p>
          <a:p>
            <a:pPr marL="800100" lvl="2" indent="0">
              <a:buFontTx/>
              <a:buNone/>
            </a:pPr>
            <a:r>
              <a:rPr lang="en-US" altLang="en-US" i="1" smtClean="0"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 – the column containing numeric data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z="2800" smtClean="0">
              <a:cs typeface="Times New Roman" panose="02020603050405020304" pitchFamily="18" charset="0"/>
            </a:endParaRPr>
          </a:p>
        </p:txBody>
      </p:sp>
      <p:pic>
        <p:nvPicPr>
          <p:cNvPr id="11268" name="Content Placeholder 7" descr="Casteel_11_F04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362200"/>
            <a:ext cx="6553200" cy="3549650"/>
          </a:xfrm>
        </p:spPr>
      </p:pic>
      <p:sp>
        <p:nvSpPr>
          <p:cNvPr id="1127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0BECB5-FD74-4B6A-8AB9-FA16B97C4163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1295400" y="5943600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Calculate the average profit generated by all COMPUTER books</a:t>
            </a:r>
          </a:p>
        </p:txBody>
      </p:sp>
    </p:spTree>
    <p:extLst>
      <p:ext uri="{BB962C8B-B14F-4D97-AF65-F5344CB8AC3E}">
        <p14:creationId xmlns:p14="http://schemas.microsoft.com/office/powerpoint/2010/main" val="170925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en-US" smtClean="0">
                <a:cs typeface="Times New Roman" panose="02020603050405020304" pitchFamily="18" charset="0"/>
              </a:rPr>
              <a:t>COUNT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27432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>
                <a:cs typeface="Times New Roman" panose="02020603050405020304" pitchFamily="18" charset="0"/>
              </a:rPr>
              <a:t>COUNT (</a:t>
            </a:r>
            <a:r>
              <a:rPr lang="en-US" altLang="en-US" sz="2800" i="1" smtClean="0">
                <a:cs typeface="Times New Roman" panose="02020603050405020304" pitchFamily="18" charset="0"/>
              </a:rPr>
              <a:t>n</a:t>
            </a:r>
            <a:r>
              <a:rPr lang="en-US" altLang="en-US" sz="2800" smtClean="0">
                <a:cs typeface="Times New Roman" panose="02020603050405020304" pitchFamily="18" charset="0"/>
              </a:rPr>
              <a:t>) – count number of non-NULL records</a:t>
            </a:r>
          </a:p>
          <a:p>
            <a:pPr marL="800100" lvl="2" indent="0">
              <a:buFontTx/>
              <a:buNone/>
            </a:pPr>
            <a:r>
              <a:rPr lang="en-US" altLang="en-US" i="1" smtClean="0"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 – the field to be counted (</a:t>
            </a:r>
            <a:r>
              <a:rPr lang="en-US" altLang="en-US" smtClean="0">
                <a:solidFill>
                  <a:srgbClr val="00B050"/>
                </a:solidFill>
                <a:cs typeface="Times New Roman" panose="02020603050405020304" pitchFamily="18" charset="0"/>
              </a:rPr>
              <a:t>numeric, date, or character</a:t>
            </a:r>
            <a:r>
              <a:rPr lang="en-US" altLang="en-US" smtClean="0">
                <a:cs typeface="Times New Roman" panose="02020603050405020304" pitchFamily="18" charset="0"/>
              </a:rPr>
              <a:t>)</a:t>
            </a:r>
          </a:p>
          <a:p>
            <a:pPr>
              <a:buFont typeface="Times" panose="02020603050405020304" pitchFamily="18" charset="0"/>
              <a:buChar char="•"/>
            </a:pPr>
            <a:endParaRPr lang="en-US" altLang="en-US" smtClean="0"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b="1" smtClean="0">
                <a:solidFill>
                  <a:srgbClr val="00B050"/>
                </a:solidFill>
                <a:cs typeface="Times New Roman" panose="02020603050405020304" pitchFamily="18" charset="0"/>
              </a:rPr>
              <a:t>Two purposes</a:t>
            </a:r>
          </a:p>
          <a:p>
            <a:pPr lvl="1"/>
            <a:r>
              <a:rPr lang="en-US" altLang="en-US" smtClean="0">
                <a:cs typeface="Times New Roman" panose="02020603050405020304" pitchFamily="18" charset="0"/>
              </a:rPr>
              <a:t>Count non-NULL values</a:t>
            </a:r>
          </a:p>
          <a:p>
            <a:pPr lvl="1"/>
            <a:r>
              <a:rPr lang="en-US" altLang="en-US" smtClean="0">
                <a:cs typeface="Times New Roman" panose="02020603050405020304" pitchFamily="18" charset="0"/>
              </a:rPr>
              <a:t>Count total records, including those with NULL values</a:t>
            </a:r>
          </a:p>
        </p:txBody>
      </p:sp>
      <p:sp>
        <p:nvSpPr>
          <p:cNvPr id="1229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F61A9D-AED7-4FFA-ADDF-395DA4D8F8BA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3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cs typeface="Times New Roman" panose="02020603050405020304" pitchFamily="18" charset="0"/>
              </a:rPr>
              <a:t>COUNT Function – Non-NULL Values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620000" cy="1066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b="1" smtClean="0">
                <a:solidFill>
                  <a:srgbClr val="00B050"/>
                </a:solidFill>
              </a:rPr>
              <a:t>Include column name </a:t>
            </a:r>
            <a:r>
              <a:rPr lang="en-US" altLang="en-US" sz="2800" smtClean="0"/>
              <a:t>in argument to count number of Non-NULL occurrences</a:t>
            </a:r>
          </a:p>
        </p:txBody>
      </p:sp>
      <p:pic>
        <p:nvPicPr>
          <p:cNvPr id="13316" name="Content Placeholder 7" descr="Casteel_11_F09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819400"/>
            <a:ext cx="6729413" cy="3276600"/>
          </a:xfrm>
        </p:spPr>
      </p:pic>
      <p:sp>
        <p:nvSpPr>
          <p:cNvPr id="13318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ADE996-E5A1-44A8-99FA-7F8457C18F82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47860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390</Words>
  <Application>Microsoft Office PowerPoint</Application>
  <PresentationFormat>On-screen Show (4:3)</PresentationFormat>
  <Paragraphs>90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</vt:lpstr>
      <vt:lpstr>Times New Roman</vt:lpstr>
      <vt:lpstr>Clarity</vt:lpstr>
      <vt:lpstr>CIT-2180 Data and Database Management  Chapter 11 </vt:lpstr>
      <vt:lpstr>Oracle 12C: SQL</vt:lpstr>
      <vt:lpstr>PowerPoint Presentation</vt:lpstr>
      <vt:lpstr>Group Functions</vt:lpstr>
      <vt:lpstr>Added Clauses</vt:lpstr>
      <vt:lpstr>SUM Function</vt:lpstr>
      <vt:lpstr>AVG Function</vt:lpstr>
      <vt:lpstr>COUNT Function</vt:lpstr>
      <vt:lpstr>COUNT Function – Non-NULL Values</vt:lpstr>
      <vt:lpstr>COUNT Function – NULL Values</vt:lpstr>
      <vt:lpstr>MAX Function</vt:lpstr>
      <vt:lpstr>MIN Function</vt:lpstr>
      <vt:lpstr> Grouping Data </vt:lpstr>
      <vt:lpstr>Common Error</vt:lpstr>
      <vt:lpstr>GROUP BY Example</vt:lpstr>
      <vt:lpstr>GROUP BY Example</vt:lpstr>
      <vt:lpstr>Restricting Aggregated Output</vt:lpstr>
      <vt:lpstr>Restricting Aggregated Output (continued)</vt:lpstr>
      <vt:lpstr>Restricting Aggregated Output (continued)</vt:lpstr>
      <vt:lpstr>Nesting Functions</vt:lpstr>
      <vt:lpstr>Statistical Group Functions</vt:lpstr>
      <vt:lpstr>Topics not Discussed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Timothy Myatt</cp:lastModifiedBy>
  <cp:revision>212</cp:revision>
  <dcterms:created xsi:type="dcterms:W3CDTF">2006-08-16T00:00:00Z</dcterms:created>
  <dcterms:modified xsi:type="dcterms:W3CDTF">2018-02-15T14:16:23Z</dcterms:modified>
</cp:coreProperties>
</file>