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4" autoAdjust="0"/>
  </p:normalViewPr>
  <p:slideViewPr>
    <p:cSldViewPr>
      <p:cViewPr varScale="1">
        <p:scale>
          <a:sx n="71" d="100"/>
          <a:sy n="71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4BA917-DA0C-4D12-930D-42118FB0792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311836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F55278-A78A-46D8-9DFF-D32D9F347B7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356302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2CBEA8-EF51-4C98-AA5A-973F74F1B8ED}" type="slidenum">
              <a:rPr lang="en-US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1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12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9CD50C-4A38-4040-B1EC-BAE564C459CD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Single-Row Subquery Example #1</a:t>
            </a:r>
          </a:p>
        </p:txBody>
      </p:sp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1066800" y="1676400"/>
            <a:ext cx="71628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What is the book that has the highest retail value</a:t>
            </a:r>
            <a:r>
              <a:rPr lang="en-US" altLang="en-US" sz="2400">
                <a:solidFill>
                  <a:schemeClr val="tx1"/>
                </a:solidFill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SELECT title, retail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  FROM books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    WHERE retail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        (SELECT MAX(retail) FROM books);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The following will not work, why?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SELECT title, max(retail)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  FROM books;</a:t>
            </a:r>
          </a:p>
        </p:txBody>
      </p:sp>
    </p:spTree>
    <p:extLst>
      <p:ext uri="{BB962C8B-B14F-4D97-AF65-F5344CB8AC3E}">
        <p14:creationId xmlns:p14="http://schemas.microsoft.com/office/powerpoint/2010/main" val="419264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71E439-64F5-4369-9A92-F6C7E9A74040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Single-Row Subquery Example #2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914400" y="1676400"/>
            <a:ext cx="7315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What is the title of all books published by the publisher of “Big Bear and Little Dove” that generate more than the average profit returned by all books?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SELECT isbn, title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FROM books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WHERE pubid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(SELECT pubid FROM books WHERE title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                    'BIG BEAR AND LITTLE DOVE')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AND retail-cost 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(SELECT AVG(retail-cost) FROM books);</a:t>
            </a:r>
          </a:p>
        </p:txBody>
      </p:sp>
    </p:spTree>
    <p:extLst>
      <p:ext uri="{BB962C8B-B14F-4D97-AF65-F5344CB8AC3E}">
        <p14:creationId xmlns:p14="http://schemas.microsoft.com/office/powerpoint/2010/main" val="16788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A428CC-0E2B-445D-A7EA-1277AA3D65B8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Single-Row Subquery Example #3</a:t>
            </a:r>
          </a:p>
        </p:txBody>
      </p:sp>
      <p:sp>
        <p:nvSpPr>
          <p:cNvPr id="15365" name="TextBox 3"/>
          <p:cNvSpPr txBox="1">
            <a:spLocks noChangeArrowheads="1"/>
          </p:cNvSpPr>
          <p:nvPr/>
        </p:nvSpPr>
        <p:spPr bwMode="auto">
          <a:xfrm>
            <a:off x="914400" y="1676400"/>
            <a:ext cx="7315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What is the list of all book categories returning a higher average profit than the ‘COMPUTER’ category (based on the book retail value)?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SELECT category, AVG(retail-cost) "Average Profit"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FROM books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GROUP BY category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HAVING AVG(retail-cost) 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  (SELECT AVG(retail-cost) FROM books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          WHERE category = 'COMPUTER');</a:t>
            </a:r>
          </a:p>
        </p:txBody>
      </p:sp>
    </p:spTree>
    <p:extLst>
      <p:ext uri="{BB962C8B-B14F-4D97-AF65-F5344CB8AC3E}">
        <p14:creationId xmlns:p14="http://schemas.microsoft.com/office/powerpoint/2010/main" val="241657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F37233-6FCE-41D7-9CD7-911ADCC0D014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Single-Row Subquery Example #4</a:t>
            </a:r>
          </a:p>
        </p:txBody>
      </p:sp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914400" y="1676400"/>
            <a:ext cx="7315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Compare the price of each book in inventory against the average price of all books in inventory.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SELECT title, retail, retail-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(SELECT TO_CHAR(AVG(retail), 999.99)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	FROM books)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FROM books;</a:t>
            </a:r>
          </a:p>
        </p:txBody>
      </p:sp>
    </p:spTree>
    <p:extLst>
      <p:ext uri="{BB962C8B-B14F-4D97-AF65-F5344CB8AC3E}">
        <p14:creationId xmlns:p14="http://schemas.microsoft.com/office/powerpoint/2010/main" val="136926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Multiple</a:t>
            </a:r>
            <a:r>
              <a:rPr lang="en-US" altLang="en-US" sz="4000" smtClean="0"/>
              <a:t>-</a:t>
            </a:r>
            <a:r>
              <a:rPr lang="en-US" altLang="en-US" smtClean="0"/>
              <a:t>Row</a:t>
            </a:r>
            <a:r>
              <a:rPr lang="en-US" altLang="en-US" sz="4000" smtClean="0"/>
              <a:t> </a:t>
            </a:r>
            <a:r>
              <a:rPr lang="en-US" altLang="en-US" smtClean="0"/>
              <a:t>Subqueries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Return </a:t>
            </a:r>
            <a:r>
              <a:rPr lang="en-US" altLang="en-US" smtClean="0">
                <a:solidFill>
                  <a:srgbClr val="FF0000"/>
                </a:solidFill>
              </a:rPr>
              <a:t>more than one row </a:t>
            </a:r>
            <a:r>
              <a:rPr lang="en-US" altLang="en-US" smtClean="0"/>
              <a:t>of results, </a:t>
            </a:r>
            <a:r>
              <a:rPr lang="en-US" altLang="en-US" smtClean="0">
                <a:solidFill>
                  <a:srgbClr val="FF0000"/>
                </a:solidFill>
              </a:rPr>
              <a:t>but only one column.</a:t>
            </a:r>
            <a:endParaRPr lang="en-US" altLang="en-US" smtClean="0"/>
          </a:p>
          <a:p>
            <a:r>
              <a:rPr lang="en-US" altLang="en-US" smtClean="0"/>
              <a:t>Most commonly used in WHERE and HAVING clauses </a:t>
            </a:r>
          </a:p>
          <a:p>
            <a:r>
              <a:rPr lang="en-US" altLang="en-US" smtClean="0"/>
              <a:t>Require use of IN, ANY, ALL, or EXISTS operators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484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4D494D4-423E-40B1-9DBE-4C5244CE2BB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318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52400"/>
            <a:ext cx="8077200" cy="1143000"/>
          </a:xfrm>
        </p:spPr>
        <p:txBody>
          <a:bodyPr/>
          <a:lstStyle/>
          <a:p>
            <a:r>
              <a:rPr lang="en-US" altLang="en-US" sz="3200" smtClean="0"/>
              <a:t>Multiple-Row Subquery - WHERE Clause</a:t>
            </a:r>
          </a:p>
        </p:txBody>
      </p:sp>
      <p:pic>
        <p:nvPicPr>
          <p:cNvPr id="18435" name="Content Placeholder 8" descr="Casteel_12_F10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0038" y="990600"/>
            <a:ext cx="5943600" cy="4419600"/>
          </a:xfrm>
        </p:spPr>
      </p:pic>
      <p:sp>
        <p:nvSpPr>
          <p:cNvPr id="1843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89E179E-27A4-4208-AE4F-EBDA549683BE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746125" y="5416550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Books with a retail value matching the highest retail value for any book category.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1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8F605F-7F1A-4E36-B911-CC4E186D1927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ANY and ALL Operators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3100" y="1371600"/>
            <a:ext cx="7315200" cy="5334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Combine with arithmetic operators</a:t>
            </a:r>
          </a:p>
        </p:txBody>
      </p:sp>
      <p:pic>
        <p:nvPicPr>
          <p:cNvPr id="19461" name="Picture 5" descr="Fig12-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057400"/>
            <a:ext cx="8305800" cy="2619375"/>
          </a:xfrm>
          <a:noFill/>
        </p:spPr>
      </p:pic>
      <p:sp>
        <p:nvSpPr>
          <p:cNvPr id="19463" name="TextBox 1"/>
          <p:cNvSpPr txBox="1">
            <a:spLocks noChangeArrowheads="1"/>
          </p:cNvSpPr>
          <p:nvPr/>
        </p:nvSpPr>
        <p:spPr bwMode="auto">
          <a:xfrm>
            <a:off x="658813" y="510540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NOTE: The MIN() and MAX() operators can be used to accomplish similar tasks</a:t>
            </a:r>
            <a:r>
              <a:rPr lang="en-US" altLang="en-US" sz="24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91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9"/>
          <p:cNvSpPr>
            <a:spLocks noGrp="1" noChangeArrowheads="1"/>
          </p:cNvSpPr>
          <p:nvPr>
            <p:ph type="title"/>
          </p:nvPr>
        </p:nvSpPr>
        <p:spPr>
          <a:xfrm>
            <a:off x="515938" y="228600"/>
            <a:ext cx="8077200" cy="1143000"/>
          </a:xfrm>
        </p:spPr>
        <p:txBody>
          <a:bodyPr/>
          <a:lstStyle/>
          <a:p>
            <a:r>
              <a:rPr lang="en-US" altLang="en-US" sz="3200" dirty="0" smtClean="0"/>
              <a:t>Multiple-Row Subquery - WHERE </a:t>
            </a:r>
            <a:r>
              <a:rPr lang="en-US" altLang="en-US" sz="3200" dirty="0" smtClean="0"/>
              <a:t>Clause</a:t>
            </a:r>
            <a:endParaRPr lang="en-US" altLang="en-US" sz="3200" dirty="0" smtClean="0"/>
          </a:p>
        </p:txBody>
      </p:sp>
      <p:pic>
        <p:nvPicPr>
          <p:cNvPr id="20483" name="Content Placeholder 6" descr="Casteel_12_F14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5456" y="1176337"/>
            <a:ext cx="5618163" cy="4470400"/>
          </a:xfrm>
        </p:spPr>
      </p:pic>
      <p:sp>
        <p:nvSpPr>
          <p:cNvPr id="20484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1D49339-6350-4335-A2C0-9D3F843D9983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668338" y="5646737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Find books priced lower than the least expensive book in the ‘COOKING’ category.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r>
              <a:rPr lang="en-US" altLang="en-US" sz="3200" smtClean="0"/>
              <a:t>Multiple-</a:t>
            </a:r>
            <a:r>
              <a:rPr lang="en-US" altLang="en-US" sz="3200" smtClean="0">
                <a:solidFill>
                  <a:schemeClr val="tx1"/>
                </a:solidFill>
              </a:rPr>
              <a:t>Row</a:t>
            </a:r>
            <a:r>
              <a:rPr lang="en-US" altLang="en-US" sz="3200" smtClean="0"/>
              <a:t> Subquery - HAVING Clause</a:t>
            </a:r>
          </a:p>
        </p:txBody>
      </p:sp>
      <p:pic>
        <p:nvPicPr>
          <p:cNvPr id="21507" name="Content Placeholder 6" descr="Casteel_12_F17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066800"/>
            <a:ext cx="7432675" cy="4572000"/>
          </a:xfrm>
        </p:spPr>
      </p:pic>
      <p:sp>
        <p:nvSpPr>
          <p:cNvPr id="21508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1C3D1C5-14E4-4997-A389-3F97F8918F4D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10" name="TextBox 1"/>
          <p:cNvSpPr txBox="1">
            <a:spLocks noChangeArrowheads="1"/>
          </p:cNvSpPr>
          <p:nvPr/>
        </p:nvSpPr>
        <p:spPr bwMode="auto">
          <a:xfrm>
            <a:off x="4419600" y="3894138"/>
            <a:ext cx="45339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Determine whether any customer’s recently placed order has a total amount due greater than the total amount due for every order placed recently by Florida customers !!!</a:t>
            </a:r>
            <a:endParaRPr lang="en-US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Multiple-Column Subqueries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Return </a:t>
            </a:r>
            <a:r>
              <a:rPr lang="en-US" altLang="en-US" smtClean="0">
                <a:solidFill>
                  <a:srgbClr val="FF0000"/>
                </a:solidFill>
              </a:rPr>
              <a:t>more than one column </a:t>
            </a:r>
            <a:r>
              <a:rPr lang="en-US" altLang="en-US" smtClean="0"/>
              <a:t>in results</a:t>
            </a:r>
          </a:p>
          <a:p>
            <a:r>
              <a:rPr lang="en-US" altLang="en-US" smtClean="0">
                <a:solidFill>
                  <a:schemeClr val="tx1"/>
                </a:solidFill>
              </a:rPr>
              <a:t>Can </a:t>
            </a:r>
            <a:r>
              <a:rPr lang="en-US" altLang="en-US" smtClean="0">
                <a:solidFill>
                  <a:srgbClr val="FF0000"/>
                </a:solidFill>
              </a:rPr>
              <a:t>return more than one row</a:t>
            </a:r>
          </a:p>
          <a:p>
            <a:r>
              <a:rPr lang="en-US" altLang="en-US" smtClean="0"/>
              <a:t>Column list on the left side of operator must be in parentheses</a:t>
            </a:r>
          </a:p>
          <a:p>
            <a:r>
              <a:rPr lang="en-US" altLang="en-US" smtClean="0"/>
              <a:t>Use the IN operator for WHERE and HAVING clauses</a:t>
            </a:r>
          </a:p>
        </p:txBody>
      </p:sp>
      <p:sp>
        <p:nvSpPr>
          <p:cNvPr id="2253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E637A08-3B38-4CD8-BAE4-CC7F98F29455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770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</a:t>
            </a:r>
            <a:r>
              <a:rPr lang="en-US" altLang="en-US" b="1" dirty="0" smtClean="0"/>
              <a:t>: SQL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12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Subqueries</a:t>
            </a:r>
          </a:p>
        </p:txBody>
      </p:sp>
      <p:pic>
        <p:nvPicPr>
          <p:cNvPr id="5124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4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2062D8-F287-453E-9B8D-3C5FF2040E3D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01000" cy="685800"/>
          </a:xfrm>
        </p:spPr>
        <p:txBody>
          <a:bodyPr/>
          <a:lstStyle/>
          <a:p>
            <a:r>
              <a:rPr lang="en-US" altLang="en-US" sz="3200" smtClean="0"/>
              <a:t>Multiple-Column Subquery - FROM Clause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43000"/>
            <a:ext cx="7239000" cy="609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2800" smtClean="0"/>
              <a:t>Creates a temporary table (</a:t>
            </a:r>
            <a:r>
              <a:rPr lang="en-US" altLang="en-US" sz="2800" smtClean="0">
                <a:solidFill>
                  <a:srgbClr val="FF0000"/>
                </a:solidFill>
              </a:rPr>
              <a:t>this is a join</a:t>
            </a:r>
            <a:r>
              <a:rPr lang="en-US" altLang="en-US" sz="2800" smtClean="0"/>
              <a:t>)</a:t>
            </a:r>
          </a:p>
        </p:txBody>
      </p:sp>
      <p:pic>
        <p:nvPicPr>
          <p:cNvPr id="23557" name="Content Placeholder 7" descr="Casteel_12_F19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5105400" cy="3705225"/>
          </a:xfrm>
        </p:spPr>
      </p:pic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658813" y="5418138"/>
            <a:ext cx="7924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List all books that have a higher-than-average selling price compared with other books in the same category.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297E13-5A7F-4AA1-B5BB-2B68EDD968EE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28600"/>
            <a:ext cx="8229600" cy="762000"/>
          </a:xfrm>
        </p:spPr>
        <p:txBody>
          <a:bodyPr/>
          <a:lstStyle/>
          <a:p>
            <a:r>
              <a:rPr lang="en-US" altLang="en-US" sz="3200" smtClean="0"/>
              <a:t>Multiple-Column Subquery - WHERE Clause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838200"/>
            <a:ext cx="7924800" cy="7620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Returns multiple columns for evaluation</a:t>
            </a:r>
          </a:p>
        </p:txBody>
      </p:sp>
      <p:pic>
        <p:nvPicPr>
          <p:cNvPr id="24581" name="Content Placeholder 7" descr="Casteel_12_F21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71600"/>
            <a:ext cx="5334000" cy="4464050"/>
          </a:xfrm>
        </p:spPr>
      </p:pic>
      <p:sp>
        <p:nvSpPr>
          <p:cNvPr id="24583" name="TextBox 1"/>
          <p:cNvSpPr txBox="1">
            <a:spLocks noChangeArrowheads="1"/>
          </p:cNvSpPr>
          <p:nvPr/>
        </p:nvSpPr>
        <p:spPr bwMode="auto">
          <a:xfrm>
            <a:off x="1143000" y="5803900"/>
            <a:ext cx="696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List the most expensive books in each category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82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Subqueries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Maximum of 255 subqueries if nested in the WHERE clause</a:t>
            </a:r>
            <a:endParaRPr lang="en-US" altLang="en-US" smtClean="0">
              <a:cs typeface="Times New Roman" panose="02020603050405020304" pitchFamily="18" charset="0"/>
            </a:endParaRPr>
          </a:p>
          <a:p>
            <a:r>
              <a:rPr lang="en-US" altLang="en-US" smtClean="0"/>
              <a:t>No limit if nested in the FROM clause</a:t>
            </a:r>
          </a:p>
          <a:p>
            <a:r>
              <a:rPr lang="en-US" altLang="en-US" smtClean="0"/>
              <a:t>Innermost subquery is resolved first, then the next level, etc.</a:t>
            </a:r>
          </a:p>
        </p:txBody>
      </p:sp>
      <p:sp>
        <p:nvSpPr>
          <p:cNvPr id="25604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F3AB6F5-F47C-48D3-B65B-E133A9EF1652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4599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D41672-8AF8-4833-8372-C97BAB90A9BC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Nested Subqueries (continued)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7467600" cy="8382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400" smtClean="0"/>
              <a:t>Innermost is resolved first (A), then the second level (B), then the outer query (C)</a:t>
            </a:r>
          </a:p>
        </p:txBody>
      </p:sp>
      <p:pic>
        <p:nvPicPr>
          <p:cNvPr id="26629" name="Content Placeholder 7" descr="Casteel_12_F27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3513" y="1752600"/>
            <a:ext cx="6643687" cy="4495800"/>
          </a:xfrm>
        </p:spPr>
      </p:pic>
    </p:spTree>
    <p:extLst>
      <p:ext uri="{BB962C8B-B14F-4D97-AF65-F5344CB8AC3E}">
        <p14:creationId xmlns:p14="http://schemas.microsoft.com/office/powerpoint/2010/main" val="4008148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Discussed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2362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We will not cover pages </a:t>
            </a:r>
            <a:r>
              <a:rPr lang="en-US" altLang="en-US" dirty="0" smtClean="0">
                <a:solidFill>
                  <a:srgbClr val="FF0000"/>
                </a:solidFill>
              </a:rPr>
              <a:t>473 </a:t>
            </a:r>
            <a:r>
              <a:rPr lang="en-US" altLang="en-US" dirty="0" smtClean="0">
                <a:solidFill>
                  <a:srgbClr val="FF0000"/>
                </a:solidFill>
              </a:rPr>
              <a:t>– </a:t>
            </a:r>
            <a:r>
              <a:rPr lang="en-US" altLang="en-US" dirty="0" smtClean="0">
                <a:solidFill>
                  <a:srgbClr val="FF0000"/>
                </a:solidFill>
              </a:rPr>
              <a:t>474, 477-483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CORRELATED </a:t>
            </a:r>
            <a:r>
              <a:rPr lang="en-US" altLang="en-US" dirty="0" smtClean="0">
                <a:solidFill>
                  <a:srgbClr val="FF0000"/>
                </a:solidFill>
              </a:rPr>
              <a:t>SUBQUERIES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SUBQUERY FACTORING CLAUSE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DML ACTIONS WITHIN SUBQUERIES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Oracle 11g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D77FC6-41C7-4469-801E-FE49B037ACD7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48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</a:t>
            </a:r>
            <a:r>
              <a:rPr lang="en-US" altLang="en-US" b="1" dirty="0" smtClean="0"/>
              <a:t>SQL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12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Subqueries</a:t>
            </a:r>
          </a:p>
        </p:txBody>
      </p:sp>
      <p:pic>
        <p:nvPicPr>
          <p:cNvPr id="286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7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Subqueries</a:t>
            </a:r>
          </a:p>
        </p:txBody>
      </p:sp>
      <p:pic>
        <p:nvPicPr>
          <p:cNvPr id="6147" name="Picture 5" descr="Fig12-01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09800"/>
            <a:ext cx="8229600" cy="2786063"/>
          </a:xfrm>
          <a:noFill/>
        </p:spPr>
      </p:pic>
      <p:sp>
        <p:nvSpPr>
          <p:cNvPr id="6148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65B8728-9731-492C-92ED-22273A66F062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4191000"/>
            <a:ext cx="861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6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Subqueries and Their Uses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Subquery – a query (called the inner query) </a:t>
            </a:r>
            <a:r>
              <a:rPr lang="en-US" altLang="en-US" u="sng" smtClean="0">
                <a:solidFill>
                  <a:srgbClr val="00B050"/>
                </a:solidFill>
              </a:rPr>
              <a:t>nested</a:t>
            </a:r>
            <a:r>
              <a:rPr lang="en-US" altLang="en-US" smtClean="0"/>
              <a:t> inside another query (called the outer query)</a:t>
            </a:r>
          </a:p>
          <a:p>
            <a:r>
              <a:rPr lang="en-US" altLang="en-US" smtClean="0"/>
              <a:t>Used when a query is based on an </a:t>
            </a:r>
            <a:r>
              <a:rPr lang="en-US" altLang="en-US" u="sng" smtClean="0">
                <a:solidFill>
                  <a:srgbClr val="00B050"/>
                </a:solidFill>
              </a:rPr>
              <a:t>unknown value</a:t>
            </a:r>
          </a:p>
          <a:p>
            <a:r>
              <a:rPr lang="en-US" altLang="en-US" smtClean="0"/>
              <a:t>Requires SELECT and FROM clauses – must be a complete SQL SELECT with no ORDER BY clause</a:t>
            </a:r>
          </a:p>
          <a:p>
            <a:r>
              <a:rPr lang="en-US" altLang="en-US" smtClean="0"/>
              <a:t>Must be enclosed in parentheses</a:t>
            </a:r>
          </a:p>
          <a:p>
            <a:r>
              <a:rPr lang="en-US" altLang="en-US" smtClean="0"/>
              <a:t>Place on right side of comparison operator</a:t>
            </a:r>
          </a:p>
        </p:txBody>
      </p:sp>
      <p:sp>
        <p:nvSpPr>
          <p:cNvPr id="717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1D4DA99-74BE-4F8B-B402-25ACE023BA93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3186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Subqueries and Their Uses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Single-row sub-queries can be nested in</a:t>
            </a:r>
          </a:p>
          <a:p>
            <a:pPr lvl="2"/>
            <a:r>
              <a:rPr lang="en-US" altLang="en-US" smtClean="0"/>
              <a:t>SELECT</a:t>
            </a:r>
          </a:p>
          <a:p>
            <a:pPr lvl="2"/>
            <a:r>
              <a:rPr lang="en-US" altLang="en-US" smtClean="0"/>
              <a:t>FROM  (creates a temporary table – inline view)</a:t>
            </a:r>
          </a:p>
          <a:p>
            <a:pPr lvl="2"/>
            <a:r>
              <a:rPr lang="en-US" altLang="en-US" smtClean="0"/>
              <a:t>WHERE</a:t>
            </a:r>
          </a:p>
          <a:p>
            <a:pPr lvl="2"/>
            <a:r>
              <a:rPr lang="en-US" altLang="en-US" smtClean="0"/>
              <a:t>HAVING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Multi-row and multi-column sub-queries can be nested in</a:t>
            </a:r>
          </a:p>
          <a:p>
            <a:pPr lvl="2"/>
            <a:r>
              <a:rPr lang="en-US" altLang="en-US" smtClean="0"/>
              <a:t>FROM  (creates a temporary table – inline view)</a:t>
            </a:r>
          </a:p>
          <a:p>
            <a:pPr lvl="2"/>
            <a:r>
              <a:rPr lang="en-US" altLang="en-US" smtClean="0"/>
              <a:t>WHERE</a:t>
            </a:r>
          </a:p>
          <a:p>
            <a:pPr lvl="2"/>
            <a:r>
              <a:rPr lang="en-US" altLang="en-US" smtClean="0"/>
              <a:t>HAVING</a:t>
            </a:r>
          </a:p>
        </p:txBody>
      </p:sp>
      <p:sp>
        <p:nvSpPr>
          <p:cNvPr id="8196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FF516F6-0B4A-4936-A828-5B5C77EB2C2D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6088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Single-Row (single-value) Subqueries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Return </a:t>
            </a:r>
            <a:r>
              <a:rPr lang="en-US" dirty="0" smtClean="0">
                <a:solidFill>
                  <a:srgbClr val="FF0000"/>
                </a:solidFill>
              </a:rPr>
              <a:t>one row </a:t>
            </a:r>
            <a:r>
              <a:rPr lang="en-US" dirty="0" smtClean="0"/>
              <a:t>of results, </a:t>
            </a:r>
            <a:r>
              <a:rPr lang="en-US" dirty="0" smtClean="0">
                <a:solidFill>
                  <a:srgbClr val="FF0000"/>
                </a:solidFill>
              </a:rPr>
              <a:t>and only one column.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When used in a WHERE clause, the operators include =, &gt;, &lt;, &gt;=, &lt;=, &lt; &gt;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484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BA2B588-4DA5-45A1-A0F5-0A1C4A5CF575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4352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5FD0BA-D872-4306-B5C7-80ECF5D0D4DD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200" smtClean="0"/>
              <a:t>Single-Row Subquery - WHERE Clause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76200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2800" smtClean="0">
                <a:solidFill>
                  <a:schemeClr val="tx1"/>
                </a:solidFill>
              </a:rPr>
              <a:t>Used for comparison against individual data</a:t>
            </a:r>
          </a:p>
        </p:txBody>
      </p:sp>
      <p:pic>
        <p:nvPicPr>
          <p:cNvPr id="10245" name="Content Placeholder 7" descr="Casteel_12_F03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24000"/>
            <a:ext cx="5229225" cy="3935413"/>
          </a:xfrm>
        </p:spPr>
      </p:pic>
      <p:sp>
        <p:nvSpPr>
          <p:cNvPr id="10247" name="TextBox 2"/>
          <p:cNvSpPr txBox="1">
            <a:spLocks noChangeArrowheads="1"/>
          </p:cNvSpPr>
          <p:nvPr/>
        </p:nvSpPr>
        <p:spPr bwMode="auto">
          <a:xfrm>
            <a:off x="685800" y="5459413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Provide a list of all “COMPUTER” books whose cost is greater than the one titled “DATABASE IMPLEMENTATION”.</a:t>
            </a:r>
          </a:p>
        </p:txBody>
      </p:sp>
    </p:spTree>
    <p:extLst>
      <p:ext uri="{BB962C8B-B14F-4D97-AF65-F5344CB8AC3E}">
        <p14:creationId xmlns:p14="http://schemas.microsoft.com/office/powerpoint/2010/main" val="31137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C21271-B5DD-4DD8-B001-345A0A8FE6A1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z="3200" smtClean="0"/>
              <a:t>Single-Row Subquery - HAVING Clause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34400" cy="609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2400" smtClean="0">
                <a:solidFill>
                  <a:schemeClr val="tx1"/>
                </a:solidFill>
              </a:rPr>
              <a:t>Required when returned value compared to grouped data</a:t>
            </a:r>
          </a:p>
        </p:txBody>
      </p:sp>
      <p:pic>
        <p:nvPicPr>
          <p:cNvPr id="11269" name="Content Placeholder 7" descr="Casteel_12_F07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76400"/>
            <a:ext cx="6505575" cy="3783013"/>
          </a:xfrm>
        </p:spPr>
      </p:pic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685800" y="5459413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Provide a list of all book categories returning a higher average profit than the LITERATURE category.</a:t>
            </a:r>
          </a:p>
        </p:txBody>
      </p:sp>
    </p:spTree>
    <p:extLst>
      <p:ext uri="{BB962C8B-B14F-4D97-AF65-F5344CB8AC3E}">
        <p14:creationId xmlns:p14="http://schemas.microsoft.com/office/powerpoint/2010/main" val="209466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626E3A-D77A-4CCB-A0B2-23AC33B6193E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3200" smtClean="0"/>
              <a:t>Single-Row Subquery - SELECT Clause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3581400" cy="160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>
                <a:solidFill>
                  <a:schemeClr val="tx1"/>
                </a:solidFill>
              </a:rPr>
              <a:t>Replicates subquery value for each row displayed</a:t>
            </a:r>
          </a:p>
        </p:txBody>
      </p:sp>
      <p:pic>
        <p:nvPicPr>
          <p:cNvPr id="12293" name="Content Placeholder 7" descr="Casteel_12_F08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066800"/>
            <a:ext cx="5353050" cy="5410200"/>
          </a:xfrm>
        </p:spPr>
      </p:pic>
    </p:spTree>
    <p:extLst>
      <p:ext uri="{BB962C8B-B14F-4D97-AF65-F5344CB8AC3E}">
        <p14:creationId xmlns:p14="http://schemas.microsoft.com/office/powerpoint/2010/main" val="944879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4690</TotalTime>
  <Words>782</Words>
  <Application>Microsoft Office PowerPoint</Application>
  <PresentationFormat>On-screen Show (4:3)</PresentationFormat>
  <Paragraphs>137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</vt:lpstr>
      <vt:lpstr>Times New Roman</vt:lpstr>
      <vt:lpstr>Clarity</vt:lpstr>
      <vt:lpstr>CIT-2180 Data and Database Management  Chapter 12 </vt:lpstr>
      <vt:lpstr>Oracle 12c: SQL</vt:lpstr>
      <vt:lpstr>Types of Subqueries</vt:lpstr>
      <vt:lpstr>Subqueries and Their Uses</vt:lpstr>
      <vt:lpstr>Subqueries and Their Uses</vt:lpstr>
      <vt:lpstr>Single-Row (single-value) Subqueries</vt:lpstr>
      <vt:lpstr>Single-Row Subquery - WHERE Clause</vt:lpstr>
      <vt:lpstr>Single-Row Subquery - HAVING Clause</vt:lpstr>
      <vt:lpstr>Single-Row Subquery - SELECT Clause</vt:lpstr>
      <vt:lpstr>Single-Row Subquery Example #1</vt:lpstr>
      <vt:lpstr>Single-Row Subquery Example #2</vt:lpstr>
      <vt:lpstr>Single-Row Subquery Example #3</vt:lpstr>
      <vt:lpstr>Single-Row Subquery Example #4</vt:lpstr>
      <vt:lpstr>Multiple-Row Subqueries</vt:lpstr>
      <vt:lpstr>Multiple-Row Subquery - WHERE Clause</vt:lpstr>
      <vt:lpstr>ANY and ALL Operators</vt:lpstr>
      <vt:lpstr>Multiple-Row Subquery - WHERE Clause</vt:lpstr>
      <vt:lpstr>Multiple-Row Subquery - HAVING Clause</vt:lpstr>
      <vt:lpstr>Multiple-Column Subqueries</vt:lpstr>
      <vt:lpstr>Multiple-Column Subquery - FROM Clause</vt:lpstr>
      <vt:lpstr>Multiple-Column Subquery - WHERE Clause</vt:lpstr>
      <vt:lpstr>Nested Subqueries</vt:lpstr>
      <vt:lpstr>Nested Subqueries (continued)</vt:lpstr>
      <vt:lpstr>Topics not Discussed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Timothy Myatt</cp:lastModifiedBy>
  <cp:revision>214</cp:revision>
  <dcterms:created xsi:type="dcterms:W3CDTF">2006-08-16T00:00:00Z</dcterms:created>
  <dcterms:modified xsi:type="dcterms:W3CDTF">2018-02-15T14:15:34Z</dcterms:modified>
</cp:coreProperties>
</file>