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8" d="100"/>
          <a:sy n="5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3BEA92-C0F6-4137-8A2C-BA779B0A543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23734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D495-B9FF-46CE-92C6-4D45150CDC3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40381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945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498AAB-85E8-4A3C-ADA2-84E1633B2974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5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13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pPr algn="l"/>
            <a:r>
              <a:rPr lang="en-US" altLang="en-US" sz="3200" smtClean="0">
                <a:solidFill>
                  <a:srgbClr val="00B050"/>
                </a:solidFill>
              </a:rPr>
              <a:t>create view prices</a:t>
            </a:r>
            <a:br>
              <a:rPr lang="en-US" altLang="en-US" sz="3200" smtClean="0">
                <a:solidFill>
                  <a:srgbClr val="00B050"/>
                </a:solidFill>
              </a:rPr>
            </a:br>
            <a:r>
              <a:rPr lang="en-US" altLang="en-US" sz="3200" smtClean="0">
                <a:solidFill>
                  <a:srgbClr val="00B050"/>
                </a:solidFill>
              </a:rPr>
              <a:t>    as select isbn, title, cost, retail,</a:t>
            </a:r>
            <a:br>
              <a:rPr lang="en-US" altLang="en-US" sz="3200" smtClean="0">
                <a:solidFill>
                  <a:srgbClr val="00B050"/>
                </a:solidFill>
              </a:rPr>
            </a:br>
            <a:r>
              <a:rPr lang="en-US" altLang="en-US" sz="3200" smtClean="0">
                <a:solidFill>
                  <a:srgbClr val="00B050"/>
                </a:solidFill>
              </a:rPr>
              <a:t>        retail-cost profit from books;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The following DML statements generate errors.</a:t>
            </a:r>
          </a:p>
          <a:p>
            <a:pPr marL="0" indent="0">
              <a:buFontTx/>
              <a:buNone/>
            </a:pPr>
            <a:endParaRPr lang="en-US" altLang="en-US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delete from prices where …;</a:t>
            </a:r>
          </a:p>
          <a:p>
            <a:pPr marL="0" indent="0">
              <a:buFontTx/>
              <a:buNone/>
            </a:pPr>
            <a:endParaRPr lang="en-US" altLang="en-US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insert into prices values (…);</a:t>
            </a:r>
          </a:p>
          <a:p>
            <a:pPr marL="0" indent="0">
              <a:buFontTx/>
              <a:buNone/>
            </a:pPr>
            <a:endParaRPr lang="en-US" altLang="en-US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3A6286-30BC-49D0-87C9-E3B0CB69856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113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A91EAB-30E7-477A-8524-4DB93D027E2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Summary guidelines for DML operations on complex views</a:t>
            </a:r>
          </a:p>
        </p:txBody>
      </p:sp>
      <p:sp>
        <p:nvSpPr>
          <p:cNvPr id="14341" name="Content Placeholder 1"/>
          <p:cNvSpPr>
            <a:spLocks noGrp="1"/>
          </p:cNvSpPr>
          <p:nvPr>
            <p:ph sz="half" idx="2"/>
          </p:nvPr>
        </p:nvSpPr>
        <p:spPr>
          <a:xfrm>
            <a:off x="1066800" y="1981200"/>
            <a:ext cx="7391400" cy="41148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Can’t violate a constraint</a:t>
            </a:r>
          </a:p>
          <a:p>
            <a:r>
              <a:rPr lang="en-US" altLang="en-US" smtClean="0"/>
              <a:t>Can’t add to a column that is an arithmetic expression</a:t>
            </a:r>
          </a:p>
          <a:p>
            <a:r>
              <a:rPr lang="en-US" altLang="en-US" smtClean="0"/>
              <a:t>DML aren’t permitted on non-key-preserved tables</a:t>
            </a:r>
          </a:p>
          <a:p>
            <a:r>
              <a:rPr lang="en-US" altLang="en-US" smtClean="0"/>
              <a:t>DML aren’t permitted on views that include group functions, GROUP BY, DISTINCT</a:t>
            </a:r>
          </a:p>
        </p:txBody>
      </p:sp>
    </p:spTree>
    <p:extLst>
      <p:ext uri="{BB962C8B-B14F-4D97-AF65-F5344CB8AC3E}">
        <p14:creationId xmlns:p14="http://schemas.microsoft.com/office/powerpoint/2010/main" val="34577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A052DD-DB2B-433C-BAE0-6B5D7EDF956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a View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8850" y="2016125"/>
            <a:ext cx="6815138" cy="55245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Use DROP VIEW command</a:t>
            </a:r>
          </a:p>
        </p:txBody>
      </p:sp>
      <p:pic>
        <p:nvPicPr>
          <p:cNvPr id="15366" name="Content Placeholder 7" descr="Casteel_13_F2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895600"/>
            <a:ext cx="5181600" cy="2463800"/>
          </a:xfrm>
        </p:spPr>
      </p:pic>
    </p:spTree>
    <p:extLst>
      <p:ext uri="{BB962C8B-B14F-4D97-AF65-F5344CB8AC3E}">
        <p14:creationId xmlns:p14="http://schemas.microsoft.com/office/powerpoint/2010/main" val="42782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>
                <a:solidFill>
                  <a:srgbClr val="00B050"/>
                </a:solidFill>
              </a:rPr>
              <a:t>END OF Chapter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Views</a:t>
            </a:r>
          </a:p>
        </p:txBody>
      </p:sp>
      <p:pic>
        <p:nvPicPr>
          <p:cNvPr id="1638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2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Views</a:t>
            </a:r>
          </a:p>
        </p:txBody>
      </p:sp>
      <p:pic>
        <p:nvPicPr>
          <p:cNvPr id="51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Permanent objects that store no data</a:t>
            </a:r>
          </a:p>
          <a:p>
            <a:r>
              <a:rPr lang="en-US" altLang="en-US" smtClean="0"/>
              <a:t>Store a query</a:t>
            </a:r>
          </a:p>
          <a:p>
            <a:r>
              <a:rPr lang="en-US" altLang="en-US" smtClean="0"/>
              <a:t>Two purposes</a:t>
            </a:r>
          </a:p>
          <a:p>
            <a:pPr lvl="1"/>
            <a:r>
              <a:rPr lang="en-US" altLang="en-US" smtClean="0"/>
              <a:t>Reduce complex query requirements </a:t>
            </a:r>
          </a:p>
          <a:p>
            <a:pPr lvl="1"/>
            <a:r>
              <a:rPr lang="en-US" altLang="en-US" smtClean="0"/>
              <a:t>Restrict users’ access to sensitive data</a:t>
            </a:r>
          </a:p>
        </p:txBody>
      </p:sp>
      <p:sp>
        <p:nvSpPr>
          <p:cNvPr id="614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F583FA3-971A-4469-B9DE-A9A0C2A22C2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64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Views</a:t>
            </a:r>
          </a:p>
        </p:txBody>
      </p:sp>
      <p:pic>
        <p:nvPicPr>
          <p:cNvPr id="7172" name="Picture 6" descr="Fig13-02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2235200"/>
            <a:ext cx="8159750" cy="2881313"/>
          </a:xfrm>
          <a:noFill/>
        </p:spPr>
      </p:pic>
      <p:sp>
        <p:nvSpPr>
          <p:cNvPr id="717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0DE0194-7FC4-4E0A-8513-F6AD488D248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4724400"/>
            <a:ext cx="876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CD57B6-5540-4E1E-910E-69AA0791C011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83820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You use the CREATE VIEW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keywords to create a view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Use OR REPLACE if the view already exists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Provide new column names if necessary</a:t>
            </a:r>
          </a:p>
        </p:txBody>
      </p:sp>
      <p:pic>
        <p:nvPicPr>
          <p:cNvPr id="10246" name="Content Placeholder 7" descr="Casteel_13_F02.bmp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3657600"/>
            <a:ext cx="8153400" cy="154463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0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View (continued)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WITH CHECK OPTION constraint – if used, prevents data changes that will make the data subsequently inaccessible to the view</a:t>
            </a:r>
          </a:p>
          <a:p>
            <a:r>
              <a:rPr lang="en-US" altLang="en-US" smtClean="0"/>
              <a:t>WITH READ ONLY – prevents DML operations</a:t>
            </a: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0DB6FEE-858E-45B2-8818-27C56A1504E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5653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148B8D-C925-4DAA-B211-FFD2EC7D6BE3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7163" cy="1312863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Only references one table – no group functions, GROUP BY clause, or expressions</a:t>
            </a:r>
          </a:p>
        </p:txBody>
      </p:sp>
      <p:pic>
        <p:nvPicPr>
          <p:cNvPr id="12294" name="Content Placeholder 7" descr="Casteel_13_F03.bmp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3048000"/>
            <a:ext cx="7642225" cy="15240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6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DML Operations on a Simple View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Any DML operations are allowed through simple views unless created with WITH READ ONLY option</a:t>
            </a:r>
          </a:p>
          <a:p>
            <a:r>
              <a:rPr lang="en-US" altLang="en-US" smtClean="0"/>
              <a:t>DML operations that violate constraints on the underlying table are not allowed</a:t>
            </a:r>
          </a:p>
        </p:txBody>
      </p:sp>
      <p:sp>
        <p:nvSpPr>
          <p:cNvPr id="1126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A60176D-9895-40F9-94E5-C3790148593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229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F98B5C-69E3-4179-82EB-9DE0C29002F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Complex 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5575" cy="2501900"/>
          </a:xfrm>
        </p:spPr>
        <p:txBody>
          <a:bodyPr/>
          <a:lstStyle/>
          <a:p>
            <a:r>
              <a:rPr lang="en-US" altLang="en-US" sz="2800" smtClean="0"/>
              <a:t>A complex view may contain data from multiple tables or data created with the GROUP BY clause, functions, or expressions</a:t>
            </a:r>
          </a:p>
          <a:p>
            <a:r>
              <a:rPr lang="en-US" altLang="en-US" sz="2800" smtClean="0"/>
              <a:t>Type of DML operations allowed depends on various factors</a:t>
            </a:r>
          </a:p>
        </p:txBody>
      </p:sp>
      <p:pic>
        <p:nvPicPr>
          <p:cNvPr id="12294" name="Picture 4" descr="Fig13-13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4551363"/>
            <a:ext cx="7196138" cy="1404937"/>
          </a:xfrm>
          <a:noFill/>
        </p:spPr>
      </p:pic>
    </p:spTree>
    <p:extLst>
      <p:ext uri="{BB962C8B-B14F-4D97-AF65-F5344CB8AC3E}">
        <p14:creationId xmlns:p14="http://schemas.microsoft.com/office/powerpoint/2010/main" val="25007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277</Words>
  <Application>Microsoft Office PowerPoint</Application>
  <PresentationFormat>On-screen Show (4:3)</PresentationFormat>
  <Paragraphs>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</vt:lpstr>
      <vt:lpstr>Times New Roman</vt:lpstr>
      <vt:lpstr>Clarity</vt:lpstr>
      <vt:lpstr>CIT-2180 Data and Database Management  Chapter 13 </vt:lpstr>
      <vt:lpstr>Oracle 12c: SQL</vt:lpstr>
      <vt:lpstr>Views</vt:lpstr>
      <vt:lpstr>Types of Views</vt:lpstr>
      <vt:lpstr>Creating a View</vt:lpstr>
      <vt:lpstr>Creating a View (continued)</vt:lpstr>
      <vt:lpstr>Creating a Simple View</vt:lpstr>
      <vt:lpstr>DML Operations on a Simple View</vt:lpstr>
      <vt:lpstr>Creating a Complex View</vt:lpstr>
      <vt:lpstr>create view prices     as select isbn, title, cost, retail,         retail-cost profit from books;</vt:lpstr>
      <vt:lpstr>Summary guidelines for DML operations on complex views</vt:lpstr>
      <vt:lpstr>Dropping a View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Timothy Myatt</cp:lastModifiedBy>
  <cp:revision>212</cp:revision>
  <dcterms:created xsi:type="dcterms:W3CDTF">2006-08-16T00:00:00Z</dcterms:created>
  <dcterms:modified xsi:type="dcterms:W3CDTF">2018-02-15T15:20:11Z</dcterms:modified>
</cp:coreProperties>
</file>