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mi obembe" userId="d896df93aa8838dc" providerId="LiveId" clId="{3468D773-8677-42CD-B205-655775597972}"/>
    <pc:docChg chg="modSld">
      <pc:chgData name="Femi obembe" userId="d896df93aa8838dc" providerId="LiveId" clId="{3468D773-8677-42CD-B205-655775597972}" dt="2021-11-19T13:10:19.935" v="2" actId="20577"/>
      <pc:docMkLst>
        <pc:docMk/>
      </pc:docMkLst>
      <pc:sldChg chg="modSp mod">
        <pc:chgData name="Femi obembe" userId="d896df93aa8838dc" providerId="LiveId" clId="{3468D773-8677-42CD-B205-655775597972}" dt="2021-11-19T13:10:19.935" v="2" actId="20577"/>
        <pc:sldMkLst>
          <pc:docMk/>
          <pc:sldMk cId="818998832" sldId="256"/>
        </pc:sldMkLst>
        <pc:spChg chg="mod">
          <ac:chgData name="Femi obembe" userId="d896df93aa8838dc" providerId="LiveId" clId="{3468D773-8677-42CD-B205-655775597972}" dt="2021-11-19T13:10:19.935" v="2" actId="20577"/>
          <ac:spMkLst>
            <pc:docMk/>
            <pc:sldMk cId="818998832" sldId="256"/>
            <ac:spMk id="2" creationId="{4E70042E-D8B5-4E33-AAA5-1EF7B7120316}"/>
          </ac:spMkLst>
        </pc:spChg>
        <pc:spChg chg="mod">
          <ac:chgData name="Femi obembe" userId="d896df93aa8838dc" providerId="LiveId" clId="{3468D773-8677-42CD-B205-655775597972}" dt="2021-11-19T13:10:10.778" v="1"/>
          <ac:spMkLst>
            <pc:docMk/>
            <pc:sldMk cId="818998832" sldId="256"/>
            <ac:spMk id="3" creationId="{9E737380-F5B3-4F31-8DCE-D36DEC7542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DD95-A47D-4635-81CA-73DBF0E4E21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A04D-B70C-43E9-B5EC-EFE28A59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6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DD95-A47D-4635-81CA-73DBF0E4E21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A04D-B70C-43E9-B5EC-EFE28A59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DD95-A47D-4635-81CA-73DBF0E4E21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A04D-B70C-43E9-B5EC-EFE28A59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6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DD95-A47D-4635-81CA-73DBF0E4E21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A04D-B70C-43E9-B5EC-EFE28A59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5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DD95-A47D-4635-81CA-73DBF0E4E21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A04D-B70C-43E9-B5EC-EFE28A59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5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DD95-A47D-4635-81CA-73DBF0E4E21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A04D-B70C-43E9-B5EC-EFE28A59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6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DD95-A47D-4635-81CA-73DBF0E4E21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A04D-B70C-43E9-B5EC-EFE28A59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5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DD95-A47D-4635-81CA-73DBF0E4E21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A04D-B70C-43E9-B5EC-EFE28A59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5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DD95-A47D-4635-81CA-73DBF0E4E21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A04D-B70C-43E9-B5EC-EFE28A59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7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DD95-A47D-4635-81CA-73DBF0E4E21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A04D-B70C-43E9-B5EC-EFE28A59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9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DD95-A47D-4635-81CA-73DBF0E4E21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9A04D-B70C-43E9-B5EC-EFE28A59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1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7DD95-A47D-4635-81CA-73DBF0E4E211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9A04D-B70C-43E9-B5EC-EFE28A59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7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042E-D8B5-4E33-AAA5-1EF7B7120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DSC 530 TERM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37380-F5B3-4F31-8DCE-D36DEC7542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Olufemi Obembe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https://github.com/fobembe/DSC530_Exploratory_Data_Analysis/blob/89b7660e4e309fbee9e766fea9930a4e91c89f17/Demand%20Forecasting%20Project.ipynb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98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C3E8-4A6C-4BFA-9243-83A1672B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in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5E36E-D110-4328-902A-8EBC04253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Age—ages 80 and 90 years are conspicuous outliers in the dataset.  </a:t>
            </a:r>
          </a:p>
          <a:p>
            <a:r>
              <a:rPr lang="en-US" dirty="0"/>
              <a:t>Demand—The quantity demanded of 120 is an outlier</a:t>
            </a:r>
          </a:p>
          <a:p>
            <a:r>
              <a:rPr lang="en-US" dirty="0"/>
              <a:t>Income—The income distribution between 140,000 and 160,000 are more of outliers.</a:t>
            </a:r>
          </a:p>
          <a:p>
            <a:endParaRPr lang="en-US" dirty="0"/>
          </a:p>
          <a:p>
            <a:r>
              <a:rPr lang="en-US" dirty="0"/>
              <a:t>All the variables are numeric, so I intend normalizing them using logarithmic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411962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E495-B65A-4DDD-A099-97F7D7935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39C9B-D627-424C-BB65-9860F8212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14823-0FA0-44F7-9002-23DB71ABF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2" y="1825625"/>
            <a:ext cx="7588050" cy="367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28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4A71B-0ED5-4238-9A7B-4BFA514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Distribution by Gender (PMF)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8F793-9148-44AB-813E-28857225A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556744-38DF-44DC-ADA0-69F9E7E51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78867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76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451D3-30EC-450F-99FB-AAC20015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Sales Distribution by Gender (CDF)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13094-E796-4AAB-BF7A-DE20BE221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DF7524-9874-4CC3-8045-1040E9B13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1825625"/>
            <a:ext cx="78867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41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56AD-7123-4DEF-A6C6-A957D567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Distribution of Age.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39C70-6870-4141-85C0-76297FCBB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age distribution can be modelled using normal distribution.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32ACD-416B-4892-8933-2EF65929D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4"/>
            <a:ext cx="7886700" cy="321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36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D6E1-EA95-46F7-9D5E-0CBAF217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of Quantity &amp;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A81B0-EF24-4D5E-A70A-C9E78B957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an inverse relationship between quantity and price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8C2770-86C5-40D2-9AC8-3DE5DAEE6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42" y="1941034"/>
            <a:ext cx="8042111" cy="332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0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3C89-0018-4401-9EE5-848B57FB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of Quantity vs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D905-60A5-49A2-B4F6-EE00CC524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2B34E5-434A-4EAA-A27D-D9BF8C884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25" y="1828799"/>
            <a:ext cx="7807125" cy="43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85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2E7A-FBB5-4224-B775-34DC2617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Scatter plot of Quantity and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CBFC-9569-4179-BD62-FA98C4258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45B62-547E-44EC-B0F6-1B601D90D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4" y="1890944"/>
            <a:ext cx="7805136" cy="428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30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C7ABD-4A59-40C5-90A0-7467EBA80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Test of Hypothesis: Income and Quantity Demanded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682F7-DB8D-4649-B99B-02932EAD0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FD5C1C-80BD-46F6-806E-69D537EB6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825625"/>
            <a:ext cx="7606773" cy="426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34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EC10-5A2E-4BBC-B0A8-96837E70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Regression Analysis on Determinants of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F4851-4372-42D6-89E5-046D30F35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B66DF-ECEB-4FF7-9C95-312C90FE4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6"/>
            <a:ext cx="7015024" cy="311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1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12B5-A3DA-413F-92D7-9B49D8FA6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7958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Determinants of Demand using Contoso Dataset from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FE642-3B8D-4266-BACF-503EDF28B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Questions: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 is the impact of price on consumer demand?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 is the impact of income on consumer demand?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Does discounts have any impact on sales?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 role does occupation plays in sales?</a:t>
            </a:r>
          </a:p>
        </p:txBody>
      </p:sp>
    </p:spTree>
    <p:extLst>
      <p:ext uri="{BB962C8B-B14F-4D97-AF65-F5344CB8AC3E}">
        <p14:creationId xmlns:p14="http://schemas.microsoft.com/office/powerpoint/2010/main" val="2288614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EA68-197F-4981-BF60-8C21691B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Regression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3C3BDB-0194-4CCD-8DE4-7A0530794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25625"/>
            <a:ext cx="7343498" cy="4351338"/>
          </a:xfrm>
        </p:spPr>
      </p:pic>
    </p:spTree>
    <p:extLst>
      <p:ext uri="{BB962C8B-B14F-4D97-AF65-F5344CB8AC3E}">
        <p14:creationId xmlns:p14="http://schemas.microsoft.com/office/powerpoint/2010/main" val="351195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F6A67-3825-4760-A2B8-A5857D9F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Variables/Variables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32FB0-4354-4EA4-97A9-459818B00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CustomerKey</a:t>
            </a:r>
            <a:r>
              <a:rPr lang="en-US" dirty="0"/>
              <a:t>:  </a:t>
            </a:r>
          </a:p>
          <a:p>
            <a:r>
              <a:rPr lang="en-US" dirty="0" err="1"/>
              <a:t>SalesQuantity</a:t>
            </a:r>
            <a:r>
              <a:rPr lang="en-US" dirty="0"/>
              <a:t>:  </a:t>
            </a:r>
          </a:p>
          <a:p>
            <a:r>
              <a:rPr lang="en-US" dirty="0" err="1"/>
              <a:t>UnitPrice</a:t>
            </a:r>
            <a:r>
              <a:rPr lang="en-US" dirty="0"/>
              <a:t>:</a:t>
            </a:r>
          </a:p>
          <a:p>
            <a:r>
              <a:rPr lang="en-US" dirty="0"/>
              <a:t>Education:</a:t>
            </a:r>
          </a:p>
          <a:p>
            <a:r>
              <a:rPr lang="en-US" dirty="0"/>
              <a:t>Gender: </a:t>
            </a:r>
          </a:p>
          <a:p>
            <a:r>
              <a:rPr lang="en-US" dirty="0"/>
              <a:t> Yearly Income </a:t>
            </a:r>
          </a:p>
          <a:p>
            <a:r>
              <a:rPr lang="en-US" dirty="0"/>
              <a:t>Occupation: </a:t>
            </a:r>
          </a:p>
          <a:p>
            <a:r>
              <a:rPr lang="en-US" dirty="0"/>
              <a:t>Age: </a:t>
            </a:r>
          </a:p>
          <a:p>
            <a:r>
              <a:rPr lang="en-US" dirty="0"/>
              <a:t>Sum of Discount:</a:t>
            </a:r>
          </a:p>
        </p:txBody>
      </p:sp>
    </p:spTree>
    <p:extLst>
      <p:ext uri="{BB962C8B-B14F-4D97-AF65-F5344CB8AC3E}">
        <p14:creationId xmlns:p14="http://schemas.microsoft.com/office/powerpoint/2010/main" val="135780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E14F-4621-47AA-BDB0-706CF050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0E10B-4495-4AE1-83AF-AABA44770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CustomerKey</a:t>
            </a:r>
            <a:r>
              <a:rPr lang="en-US" dirty="0"/>
              <a:t>:  The integer key ID of the customers</a:t>
            </a:r>
          </a:p>
          <a:p>
            <a:r>
              <a:rPr lang="en-US" dirty="0" err="1"/>
              <a:t>SalesQuantity</a:t>
            </a:r>
            <a:r>
              <a:rPr lang="en-US" dirty="0"/>
              <a:t>:  It is the aggregation of all the quantity of purchases by the customer</a:t>
            </a:r>
          </a:p>
          <a:p>
            <a:r>
              <a:rPr lang="en-US" dirty="0" err="1"/>
              <a:t>UnitPrice</a:t>
            </a:r>
            <a:r>
              <a:rPr lang="en-US" dirty="0"/>
              <a:t>:  It is the average price of all the products sold</a:t>
            </a:r>
          </a:p>
          <a:p>
            <a:r>
              <a:rPr lang="en-US" dirty="0"/>
              <a:t>Education: The educational qualifications of the customers</a:t>
            </a:r>
          </a:p>
          <a:p>
            <a:r>
              <a:rPr lang="en-US" dirty="0"/>
              <a:t>Gender:  Male or Female</a:t>
            </a:r>
          </a:p>
          <a:p>
            <a:r>
              <a:rPr lang="en-US" dirty="0"/>
              <a:t>Yearly Income an Integer value of the total income of the consumer</a:t>
            </a:r>
          </a:p>
          <a:p>
            <a:r>
              <a:rPr lang="en-US" dirty="0"/>
              <a:t>Occupation: categorical variable identifying occupational class</a:t>
            </a:r>
          </a:p>
          <a:p>
            <a:r>
              <a:rPr lang="en-US" dirty="0"/>
              <a:t>Age: Integer value of the customers age</a:t>
            </a:r>
          </a:p>
          <a:p>
            <a:r>
              <a:rPr lang="en-US" dirty="0"/>
              <a:t>Sum of Discount:  Total discount paid by the customer.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3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F741-F8BD-48C1-941A-078A548F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Customers’ Distribution of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F8D86-8C9E-4152-8FAC-A594C43B8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4B8C7D-8801-424A-9964-62CE51444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4" y="1825624"/>
            <a:ext cx="78051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0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F12D-7EBF-447F-9736-15619FB3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Customers’ Quantity Demanded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C6C3-41E5-41D5-8218-00EBD56F2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DAC47-F23E-4511-B6B8-40DF25D37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57779"/>
            <a:ext cx="7886700" cy="441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4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8BF0-CA27-4989-98AA-31A6D219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Customers’ Age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366F-C4B2-4EB1-94F2-6474444E1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A2097-854B-4E6F-893E-418F01200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78867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2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0536-3F33-4BDD-92E8-1180DD32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 Sales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8A739-5234-4C66-97CF-B9E7BEB6A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1777C-37A9-422B-BA15-85497E4E5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7886700" cy="418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6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DE81C-57E4-44AD-B194-4BC6DB2F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Customers’ Educational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7398F-0747-4F39-B5CD-BC74CD29B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FDC30B-3FCE-4667-AF9C-B5384112B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78867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8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348</Words>
  <Application>Microsoft Office PowerPoint</Application>
  <PresentationFormat>On-screen Show (4:3)</PresentationFormat>
  <Paragraphs>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DSC 530 TERM PROJECT</vt:lpstr>
      <vt:lpstr>Determinants of Demand using Contoso Dataset from SQL</vt:lpstr>
      <vt:lpstr>Variables/Variables Selection</vt:lpstr>
      <vt:lpstr>Variable Definitions</vt:lpstr>
      <vt:lpstr>Customers’ Distribution of Income</vt:lpstr>
      <vt:lpstr>Customers’ Quantity Demanded</vt:lpstr>
      <vt:lpstr>Customers’ Age Distribution</vt:lpstr>
      <vt:lpstr>Customers Sales Distribution</vt:lpstr>
      <vt:lpstr>Customers’ Educational Levels</vt:lpstr>
      <vt:lpstr>Outliers in the Dataset</vt:lpstr>
      <vt:lpstr>Other Descriptive statistics</vt:lpstr>
      <vt:lpstr>Age Distribution by Gender (PMF)</vt:lpstr>
      <vt:lpstr>Sales Distribution by Gender (CDF)</vt:lpstr>
      <vt:lpstr>Analytical Distribution of Age.</vt:lpstr>
      <vt:lpstr>Scatter Plot of Quantity &amp; Price</vt:lpstr>
      <vt:lpstr>Scatter plot of Quantity vs Income</vt:lpstr>
      <vt:lpstr>Scatter plot of Quantity and Income</vt:lpstr>
      <vt:lpstr>Test of Hypothesis: Income and Quantity Demanded</vt:lpstr>
      <vt:lpstr>Regression Analysis on Determinants of Demand</vt:lpstr>
      <vt:lpstr>Results of Regression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 530 TERM PROJEC</dc:title>
  <dc:creator>Femi obembe</dc:creator>
  <cp:lastModifiedBy>Femi obembe</cp:lastModifiedBy>
  <cp:revision>1</cp:revision>
  <dcterms:created xsi:type="dcterms:W3CDTF">2021-11-19T08:35:36Z</dcterms:created>
  <dcterms:modified xsi:type="dcterms:W3CDTF">2021-11-19T13:10:23Z</dcterms:modified>
</cp:coreProperties>
</file>