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C3B8-B40D-474B-61D7-53209008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E5806-C723-18C7-F2F4-E4C1724F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09D0-785E-7023-DC44-D1CF4E90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CE64-62CB-A49F-CC9B-5CBBB541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9E4A-2A84-247D-D204-B7AC1DBC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A7A7-3F49-3104-7226-6C6B23CB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EA2A0-7D4B-C659-6B85-E94BD4CC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952B-2CC6-B0E9-D362-7033E6C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77EE-57A0-307A-2AFB-FD91431C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8924-8329-3169-651F-13CC4F54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2DE93-0AF2-6B09-D397-4922CD084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23DFC-E2FB-43AE-E058-6BD4CD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3BFE-B2B7-E91C-6282-94325A29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2B04-845F-3FFE-3593-F1B3C1A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9DDD-A16C-0C5C-A706-BB5C9A0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C48C-FE16-333E-E269-4D4F0911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3AE7-F52A-638E-33B4-4E2B99EA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3551-A27C-D938-3E15-FC71BC0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32E3-9F92-A9E9-218D-07E32721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9DEF-2D30-B5BD-6EF5-3E777955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CA5-E91A-B975-35C5-7FF42CA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9DAC-9031-A805-FF05-7371697F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F561-BA11-3DF5-FDF3-FDA21454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4155-1CE0-72E7-1275-017912A4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3A2D-5076-2D53-D9E0-4DCD14D3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48BD-FA0A-5F3E-C8BB-7181F7C4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D4F8-C167-2D3E-10F6-9EF5A72E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9F205-62D6-D921-04C0-5BB4B449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269F-5537-8029-0EC6-AF155D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77AF-D974-A610-1CAB-43689B16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B299-8CBD-DAA7-A772-293DA4AD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D07-D793-6883-4E0C-B85B9C7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46A79-6DEF-09CC-935D-A71E4BFC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1280-D9B1-3E2C-B377-56F712E21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2AE46-389B-2BB3-6804-99F91BD8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8D43-61E5-4A2F-FC85-82ABA2C9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FCE5B-0A37-5BFC-601D-7AB90877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09C69-4622-0DAA-B2D9-85312D20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7D30-D595-29BA-4B3C-0D62D1B4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323-2572-757F-7EED-EA74C96A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422-83D8-AB1F-4458-CA9CC54C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0D793-EE03-DD63-2EFC-CF90DDE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06520-9FB6-20BF-8138-9B95C1F6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4354A-177F-F41C-FE36-CAEE3D24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3824F-44F1-5A5C-AEC0-3808245E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08537-FCCE-F299-F54D-C138F40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3F43-9660-55DF-FE5A-B548A894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B4FF-0FD0-80DE-C5F6-D07855A8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7912-3EAB-F7B9-3A7B-9D6867D1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B8D3-410E-CA94-402E-E8C92E76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B3298-6234-DF83-764D-5059EE91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1A9BB-D284-6CEC-FC7E-B630647F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E86F-08A4-8A26-029D-636E79CF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749E7-BDB8-E96C-63AC-E275613EC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9B3F-C383-D261-0EA9-56CEBED6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3C79-A198-74A8-34E2-16EA20B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E627-3CFA-C21C-1C8E-6E2A8D46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7D7C-7A7C-8387-75FD-490913DF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60B78-4794-099C-6C77-37B1842A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D83A-4BE8-9490-C63A-C551876E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00B6-DE6B-BEAC-4A38-ADFB61B7C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0309-2A7B-49FB-90C3-FFD780F35E7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A205-BABD-13AA-D2C5-014725D71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92BE-7008-59E0-5720-2468DD89C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E50F-A9C1-4E05-8D3B-8D5E48DD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E1F-0F0A-CB20-5DB4-7118ADD35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DOES PAYER-TYPE INFLUENCE PPED VISITS?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BA78C-E685-98B7-AC6B-D31207CF0806}"/>
              </a:ext>
            </a:extLst>
          </p:cNvPr>
          <p:cNvSpPr txBox="1"/>
          <p:nvPr/>
        </p:nvSpPr>
        <p:spPr>
          <a:xfrm>
            <a:off x="485192" y="757677"/>
            <a:ext cx="114859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03A-03F0-E558-360F-349CC6D5E87F}"/>
              </a:ext>
            </a:extLst>
          </p:cNvPr>
          <p:cNvSpPr txBox="1"/>
          <p:nvPr/>
        </p:nvSpPr>
        <p:spPr>
          <a:xfrm>
            <a:off x="1149376" y="1611226"/>
            <a:ext cx="10372064" cy="433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a total of 372,559 unique members with 890,903 ED visits.  PPED visits accounted for 39% of these visits.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PPED Ratio stands at 39%.  Medicaid members recorded the highest PPED-ED Ratio of 40% followed by Medicare with 36%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Commercial members recorded 35%.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whose age category falls between 19 and 34 years recorded the highest PPED Visits.  While it was 28% in the commercial payer, it was 31.5% in Medicaid.  Those that are over the age of 55 years recorded the highest PPED visits in the Medicare group with 58% of the visits.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Statistically, those in the Medicaid made an average visit of 6% over those who are in Commercial, while those in Medicaid and Medicare groups together made an average of 5% visits over those in Commercial group.  These figures were found to be statistically significance at 99% confidence level.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those in Medicare recorded about 0.4% PPED visit more than those in Commercial group, but this difference was not statistically significant.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 To reduce PPED visits, there might be a need to introduce some level of fees for certain categories of visits by the Medicaid members.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0225D0-535E-3EED-F2D0-A53D7BDE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18624"/>
              </p:ext>
            </p:extLst>
          </p:nvPr>
        </p:nvGraphicFramePr>
        <p:xfrm>
          <a:off x="1082350" y="2397967"/>
          <a:ext cx="9470571" cy="2911152"/>
        </p:xfrm>
        <a:graphic>
          <a:graphicData uri="http://schemas.openxmlformats.org/drawingml/2006/table">
            <a:tbl>
              <a:tblPr/>
              <a:tblGrid>
                <a:gridCol w="1350771">
                  <a:extLst>
                    <a:ext uri="{9D8B030D-6E8A-4147-A177-3AD203B41FA5}">
                      <a16:colId xmlns:a16="http://schemas.microsoft.com/office/drawing/2014/main" val="3362295965"/>
                    </a:ext>
                  </a:extLst>
                </a:gridCol>
                <a:gridCol w="1077581">
                  <a:extLst>
                    <a:ext uri="{9D8B030D-6E8A-4147-A177-3AD203B41FA5}">
                      <a16:colId xmlns:a16="http://schemas.microsoft.com/office/drawing/2014/main" val="435469975"/>
                    </a:ext>
                  </a:extLst>
                </a:gridCol>
                <a:gridCol w="1077581">
                  <a:extLst>
                    <a:ext uri="{9D8B030D-6E8A-4147-A177-3AD203B41FA5}">
                      <a16:colId xmlns:a16="http://schemas.microsoft.com/office/drawing/2014/main" val="1793200253"/>
                    </a:ext>
                  </a:extLst>
                </a:gridCol>
                <a:gridCol w="1077581">
                  <a:extLst>
                    <a:ext uri="{9D8B030D-6E8A-4147-A177-3AD203B41FA5}">
                      <a16:colId xmlns:a16="http://schemas.microsoft.com/office/drawing/2014/main" val="3867679111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656706921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val="37437983"/>
                    </a:ext>
                  </a:extLst>
                </a:gridCol>
                <a:gridCol w="1472188">
                  <a:extLst>
                    <a:ext uri="{9D8B030D-6E8A-4147-A177-3AD203B41FA5}">
                      <a16:colId xmlns:a16="http://schemas.microsoft.com/office/drawing/2014/main" val="2475873352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415422594"/>
                    </a:ext>
                  </a:extLst>
                </a:gridCol>
              </a:tblGrid>
              <a:tr h="1091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 VISITS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PPED VISITS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PPED VISITS 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PPED AMOUNT PAID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PPED-ED PAID 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353652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97,183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187,838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65,974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$110,426,142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$35,449,208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74681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252,049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635,978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254,382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$83,309,431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$31,775,355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61269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23,326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67,086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24,271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$17,324,893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$5,878,808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8503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$1,161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677117"/>
                  </a:ext>
                </a:extLst>
              </a:tr>
              <a:tr h="363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372,559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890,903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344,627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38.7%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$211,061,627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$73,103,371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8764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8760-43AE-D14D-E84D-2EC2BA4A9A8C}"/>
              </a:ext>
            </a:extLst>
          </p:cNvPr>
          <p:cNvSpPr txBox="1"/>
          <p:nvPr/>
        </p:nvSpPr>
        <p:spPr>
          <a:xfrm>
            <a:off x="1250302" y="569167"/>
            <a:ext cx="8444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OVERVIEW OF ED, PPED VISITS &amp; PAYMENTS BY PAYERS</a:t>
            </a:r>
          </a:p>
        </p:txBody>
      </p:sp>
    </p:spTree>
    <p:extLst>
      <p:ext uri="{BB962C8B-B14F-4D97-AF65-F5344CB8AC3E}">
        <p14:creationId xmlns:p14="http://schemas.microsoft.com/office/powerpoint/2010/main" val="15909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0C9B19-506C-33EE-6083-EE78BBD9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74017"/>
              </p:ext>
            </p:extLst>
          </p:nvPr>
        </p:nvGraphicFramePr>
        <p:xfrm>
          <a:off x="634482" y="2087732"/>
          <a:ext cx="10860830" cy="3156072"/>
        </p:xfrm>
        <a:graphic>
          <a:graphicData uri="http://schemas.openxmlformats.org/drawingml/2006/table">
            <a:tbl>
              <a:tblPr/>
              <a:tblGrid>
                <a:gridCol w="2103017">
                  <a:extLst>
                    <a:ext uri="{9D8B030D-6E8A-4147-A177-3AD203B41FA5}">
                      <a16:colId xmlns:a16="http://schemas.microsoft.com/office/drawing/2014/main" val="3546608796"/>
                    </a:ext>
                  </a:extLst>
                </a:gridCol>
                <a:gridCol w="994477">
                  <a:extLst>
                    <a:ext uri="{9D8B030D-6E8A-4147-A177-3AD203B41FA5}">
                      <a16:colId xmlns:a16="http://schemas.microsoft.com/office/drawing/2014/main" val="2826696275"/>
                    </a:ext>
                  </a:extLst>
                </a:gridCol>
                <a:gridCol w="994477">
                  <a:extLst>
                    <a:ext uri="{9D8B030D-6E8A-4147-A177-3AD203B41FA5}">
                      <a16:colId xmlns:a16="http://schemas.microsoft.com/office/drawing/2014/main" val="3557406730"/>
                    </a:ext>
                  </a:extLst>
                </a:gridCol>
                <a:gridCol w="1186956">
                  <a:extLst>
                    <a:ext uri="{9D8B030D-6E8A-4147-A177-3AD203B41FA5}">
                      <a16:colId xmlns:a16="http://schemas.microsoft.com/office/drawing/2014/main" val="1438115937"/>
                    </a:ext>
                  </a:extLst>
                </a:gridCol>
                <a:gridCol w="1186956">
                  <a:extLst>
                    <a:ext uri="{9D8B030D-6E8A-4147-A177-3AD203B41FA5}">
                      <a16:colId xmlns:a16="http://schemas.microsoft.com/office/drawing/2014/main" val="3592075236"/>
                    </a:ext>
                  </a:extLst>
                </a:gridCol>
                <a:gridCol w="1197650">
                  <a:extLst>
                    <a:ext uri="{9D8B030D-6E8A-4147-A177-3AD203B41FA5}">
                      <a16:colId xmlns:a16="http://schemas.microsoft.com/office/drawing/2014/main" val="880992113"/>
                    </a:ext>
                  </a:extLst>
                </a:gridCol>
                <a:gridCol w="1197650">
                  <a:extLst>
                    <a:ext uri="{9D8B030D-6E8A-4147-A177-3AD203B41FA5}">
                      <a16:colId xmlns:a16="http://schemas.microsoft.com/office/drawing/2014/main" val="1099640734"/>
                    </a:ext>
                  </a:extLst>
                </a:gridCol>
                <a:gridCol w="1080023">
                  <a:extLst>
                    <a:ext uri="{9D8B030D-6E8A-4147-A177-3AD203B41FA5}">
                      <a16:colId xmlns:a16="http://schemas.microsoft.com/office/drawing/2014/main" val="1858005795"/>
                    </a:ext>
                  </a:extLst>
                </a:gridCol>
                <a:gridCol w="919624">
                  <a:extLst>
                    <a:ext uri="{9D8B030D-6E8A-4147-A177-3AD203B41FA5}">
                      <a16:colId xmlns:a16="http://schemas.microsoft.com/office/drawing/2014/main" val="2597719097"/>
                    </a:ext>
                  </a:extLst>
                </a:gridCol>
              </a:tblGrid>
              <a:tr h="3945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BRACKET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64819"/>
                  </a:ext>
                </a:extLst>
              </a:tr>
              <a:tr h="394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01310"/>
                  </a:ext>
                </a:extLst>
              </a:tr>
              <a:tr h="39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&lt;18 Yrs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8,990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68,216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77,206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42221"/>
                  </a:ext>
                </a:extLst>
              </a:tr>
              <a:tr h="39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19-34 Yrs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18,476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80,231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1,164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99,871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42855"/>
                  </a:ext>
                </a:extLst>
              </a:tr>
              <a:tr h="39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35-44 Yrs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12,935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45,229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3,114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61,278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41596"/>
                  </a:ext>
                </a:extLst>
              </a:tr>
              <a:tr h="39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45-54 Yrs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12,753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30,871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5,840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49,464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613639"/>
                  </a:ext>
                </a:extLst>
              </a:tr>
              <a:tr h="39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55-65 Yrs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12,820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29,835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14,153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56,808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382823"/>
                  </a:ext>
                </a:extLst>
              </a:tr>
              <a:tr h="39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65,974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254,382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24,271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344,627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254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054B39-8319-E478-C3AA-CC618A9DDF81}"/>
              </a:ext>
            </a:extLst>
          </p:cNvPr>
          <p:cNvSpPr txBox="1"/>
          <p:nvPr/>
        </p:nvSpPr>
        <p:spPr>
          <a:xfrm>
            <a:off x="2105608" y="447870"/>
            <a:ext cx="7389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 CATEGORY AND PPED VISITS BY MAJOR PAYERS</a:t>
            </a:r>
          </a:p>
        </p:txBody>
      </p:sp>
    </p:spTree>
    <p:extLst>
      <p:ext uri="{BB962C8B-B14F-4D97-AF65-F5344CB8AC3E}">
        <p14:creationId xmlns:p14="http://schemas.microsoft.com/office/powerpoint/2010/main" val="359175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DA8D1-789F-10B6-E18B-90B9D6814B6A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PPED VISITS BY RACE AND MAJOR PAYERS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0D2453-5872-2181-8CCE-E062AF233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85771"/>
              </p:ext>
            </p:extLst>
          </p:nvPr>
        </p:nvGraphicFramePr>
        <p:xfrm>
          <a:off x="838200" y="2184074"/>
          <a:ext cx="10515601" cy="3634440"/>
        </p:xfrm>
        <a:graphic>
          <a:graphicData uri="http://schemas.openxmlformats.org/drawingml/2006/table">
            <a:tbl>
              <a:tblPr/>
              <a:tblGrid>
                <a:gridCol w="2207785">
                  <a:extLst>
                    <a:ext uri="{9D8B030D-6E8A-4147-A177-3AD203B41FA5}">
                      <a16:colId xmlns:a16="http://schemas.microsoft.com/office/drawing/2014/main" val="4023050201"/>
                    </a:ext>
                  </a:extLst>
                </a:gridCol>
                <a:gridCol w="981238">
                  <a:extLst>
                    <a:ext uri="{9D8B030D-6E8A-4147-A177-3AD203B41FA5}">
                      <a16:colId xmlns:a16="http://schemas.microsoft.com/office/drawing/2014/main" val="2655540689"/>
                    </a:ext>
                  </a:extLst>
                </a:gridCol>
                <a:gridCol w="981238">
                  <a:extLst>
                    <a:ext uri="{9D8B030D-6E8A-4147-A177-3AD203B41FA5}">
                      <a16:colId xmlns:a16="http://schemas.microsoft.com/office/drawing/2014/main" val="359107306"/>
                    </a:ext>
                  </a:extLst>
                </a:gridCol>
                <a:gridCol w="1063008">
                  <a:extLst>
                    <a:ext uri="{9D8B030D-6E8A-4147-A177-3AD203B41FA5}">
                      <a16:colId xmlns:a16="http://schemas.microsoft.com/office/drawing/2014/main" val="304867027"/>
                    </a:ext>
                  </a:extLst>
                </a:gridCol>
                <a:gridCol w="1063008">
                  <a:extLst>
                    <a:ext uri="{9D8B030D-6E8A-4147-A177-3AD203B41FA5}">
                      <a16:colId xmlns:a16="http://schemas.microsoft.com/office/drawing/2014/main" val="1203384688"/>
                    </a:ext>
                  </a:extLst>
                </a:gridCol>
                <a:gridCol w="1161132">
                  <a:extLst>
                    <a:ext uri="{9D8B030D-6E8A-4147-A177-3AD203B41FA5}">
                      <a16:colId xmlns:a16="http://schemas.microsoft.com/office/drawing/2014/main" val="3391037034"/>
                    </a:ext>
                  </a:extLst>
                </a:gridCol>
                <a:gridCol w="1161132">
                  <a:extLst>
                    <a:ext uri="{9D8B030D-6E8A-4147-A177-3AD203B41FA5}">
                      <a16:colId xmlns:a16="http://schemas.microsoft.com/office/drawing/2014/main" val="3806197554"/>
                    </a:ext>
                  </a:extLst>
                </a:gridCol>
                <a:gridCol w="1300140">
                  <a:extLst>
                    <a:ext uri="{9D8B030D-6E8A-4147-A177-3AD203B41FA5}">
                      <a16:colId xmlns:a16="http://schemas.microsoft.com/office/drawing/2014/main" val="3463233602"/>
                    </a:ext>
                  </a:extLst>
                </a:gridCol>
                <a:gridCol w="596920">
                  <a:extLst>
                    <a:ext uri="{9D8B030D-6E8A-4147-A177-3AD203B41FA5}">
                      <a16:colId xmlns:a16="http://schemas.microsoft.com/office/drawing/2014/main" val="2875495998"/>
                    </a:ext>
                  </a:extLst>
                </a:gridCol>
              </a:tblGrid>
              <a:tr h="2048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Medicaid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Medicare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95200"/>
                  </a:ext>
                </a:extLst>
              </a:tr>
              <a:tr h="2048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6828" marR="6828" marT="68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096188"/>
                  </a:ext>
                </a:extLst>
              </a:tr>
              <a:tr h="3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Am. Indian/Alaska Native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55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1,213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21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1,289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82289"/>
                  </a:ext>
                </a:extLst>
              </a:tr>
              <a:tr h="3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910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7,500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125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8,535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0712"/>
                  </a:ext>
                </a:extLst>
              </a:tr>
              <a:tr h="3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Bl/African American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2,415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93,677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36.83%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4,853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100,945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29.29%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0283"/>
                  </a:ext>
                </a:extLst>
              </a:tr>
              <a:tr h="3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 HWI/PCF ISLD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23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465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488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283311"/>
                  </a:ext>
                </a:extLst>
              </a:tr>
              <a:tr h="3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49,414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19,517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10,327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42.55%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79,258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36646"/>
                  </a:ext>
                </a:extLst>
              </a:tr>
              <a:tr h="3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6,420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9.73%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4,362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1,559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12,341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01101"/>
                  </a:ext>
                </a:extLst>
              </a:tr>
              <a:tr h="204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6,737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127,648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50.18%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7,386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30.43%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141,771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41.14%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310286"/>
                  </a:ext>
                </a:extLst>
              </a:tr>
              <a:tr h="204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65,974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254,382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24,271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344,627 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6828" marR="6828" marT="68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7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0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18268-5B79-AD29-B80A-A38344BFF15E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Visit Per Member by Major Payers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EE16CE-68E2-F726-D5DE-5387CAA1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0805"/>
              </p:ext>
            </p:extLst>
          </p:nvPr>
        </p:nvGraphicFramePr>
        <p:xfrm>
          <a:off x="838200" y="2024132"/>
          <a:ext cx="10512548" cy="449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3927122167"/>
                    </a:ext>
                  </a:extLst>
                </a:gridCol>
                <a:gridCol w="1813416">
                  <a:extLst>
                    <a:ext uri="{9D8B030D-6E8A-4147-A177-3AD203B41FA5}">
                      <a16:colId xmlns:a16="http://schemas.microsoft.com/office/drawing/2014/main" val="277338222"/>
                    </a:ext>
                  </a:extLst>
                </a:gridCol>
                <a:gridCol w="2324653">
                  <a:extLst>
                    <a:ext uri="{9D8B030D-6E8A-4147-A177-3AD203B41FA5}">
                      <a16:colId xmlns:a16="http://schemas.microsoft.com/office/drawing/2014/main" val="3765167629"/>
                    </a:ext>
                  </a:extLst>
                </a:gridCol>
                <a:gridCol w="2802604">
                  <a:extLst>
                    <a:ext uri="{9D8B030D-6E8A-4147-A177-3AD203B41FA5}">
                      <a16:colId xmlns:a16="http://schemas.microsoft.com/office/drawing/2014/main" val="4229608259"/>
                    </a:ext>
                  </a:extLst>
                </a:gridCol>
              </a:tblGrid>
              <a:tr h="98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 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Commercial Vs Medicaid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Commercial Vs Medicare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Commercial Vs Government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extLst>
                  <a:ext uri="{0D108BD9-81ED-4DB2-BD59-A6C34878D82A}">
                    <a16:rowId xmlns:a16="http://schemas.microsoft.com/office/drawing/2014/main" val="1262744532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Treatment (Govt)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14075" marR="14075" marT="14075" marB="0" anchor="b"/>
                </a:tc>
                <a:extLst>
                  <a:ext uri="{0D108BD9-81ED-4DB2-BD59-A6C34878D82A}">
                    <a16:rowId xmlns:a16="http://schemas.microsoft.com/office/drawing/2014/main" val="48794959"/>
                  </a:ext>
                </a:extLst>
              </a:tr>
              <a:tr h="98240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Control (Commerical)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14075" marR="14075" marT="14075" marB="0" anchor="b"/>
                </a:tc>
                <a:extLst>
                  <a:ext uri="{0D108BD9-81ED-4DB2-BD59-A6C34878D82A}">
                    <a16:rowId xmlns:a16="http://schemas.microsoft.com/office/drawing/2014/main" val="3361315539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ATE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14075" marR="14075" marT="14075" marB="0" anchor="b"/>
                </a:tc>
                <a:extLst>
                  <a:ext uri="{0D108BD9-81ED-4DB2-BD59-A6C34878D82A}">
                    <a16:rowId xmlns:a16="http://schemas.microsoft.com/office/drawing/2014/main" val="3525209895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Z-Value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18.71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17.69</a:t>
                      </a:r>
                    </a:p>
                  </a:txBody>
                  <a:tcPr marL="14075" marR="14075" marT="14075" marB="0" anchor="b"/>
                </a:tc>
                <a:extLst>
                  <a:ext uri="{0D108BD9-81ED-4DB2-BD59-A6C34878D82A}">
                    <a16:rowId xmlns:a16="http://schemas.microsoft.com/office/drawing/2014/main" val="1083997137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P-Value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&lt;0.001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14075" marR="14075" marT="140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14075" marR="14075" marT="14075" marB="0" anchor="b"/>
                </a:tc>
                <a:extLst>
                  <a:ext uri="{0D108BD9-81ED-4DB2-BD59-A6C34878D82A}">
                    <a16:rowId xmlns:a16="http://schemas.microsoft.com/office/drawing/2014/main" val="145407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1B8A8-1516-CA30-8EF1-C497D281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68" y="606408"/>
            <a:ext cx="10003022" cy="159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B4384-9098-F120-2C18-F19487787E60}"/>
              </a:ext>
            </a:extLst>
          </p:cNvPr>
          <p:cNvSpPr txBox="1"/>
          <p:nvPr/>
        </p:nvSpPr>
        <p:spPr>
          <a:xfrm>
            <a:off x="3906982" y="157591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COMMERCIAL VS MEDICAID &amp; MEDICARE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0CBCD-70B3-D44D-645E-BE9F3556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0" y="2610591"/>
            <a:ext cx="10356594" cy="1672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25A46-3B3A-9158-D23E-E3E32EAD19EB}"/>
              </a:ext>
            </a:extLst>
          </p:cNvPr>
          <p:cNvSpPr txBox="1"/>
          <p:nvPr/>
        </p:nvSpPr>
        <p:spPr>
          <a:xfrm>
            <a:off x="4151744" y="2180246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COMMERCIAL VS MEDICAID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98427-F80D-5127-9B85-411B884B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39" y="4872065"/>
            <a:ext cx="10774279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8B161B-AAEC-B7F4-BB6C-AADD60835231}"/>
              </a:ext>
            </a:extLst>
          </p:cNvPr>
          <p:cNvSpPr txBox="1"/>
          <p:nvPr/>
        </p:nvSpPr>
        <p:spPr>
          <a:xfrm>
            <a:off x="4151744" y="4393050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COMMERCIAL VS MEDICARE</a:t>
            </a:r>
          </a:p>
        </p:txBody>
      </p:sp>
    </p:spTree>
    <p:extLst>
      <p:ext uri="{BB962C8B-B14F-4D97-AF65-F5344CB8AC3E}">
        <p14:creationId xmlns:p14="http://schemas.microsoft.com/office/powerpoint/2010/main" val="277311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698</Words>
  <Application>Microsoft Office PowerPoint</Application>
  <PresentationFormat>Widescreen</PresentationFormat>
  <Paragraphs>238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DOES PAYER-TYPE INFLUENCE PPED VISITS?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Obembe, Olufemi (DMAS)</dc:creator>
  <cp:lastModifiedBy>Obembe, Olufemi (DMAS)</cp:lastModifiedBy>
  <cp:revision>11</cp:revision>
  <dcterms:created xsi:type="dcterms:W3CDTF">2024-07-14T13:57:24Z</dcterms:created>
  <dcterms:modified xsi:type="dcterms:W3CDTF">2024-07-15T12:33:29Z</dcterms:modified>
</cp:coreProperties>
</file>