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1DE9-CC8D-4653-AC98-EE06612C6CAB}">
  <a:tblStyle styleId="{84A71DE9-CC8D-4653-AC98-EE06612C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2"/>
    <p:restoredTop sz="91463"/>
  </p:normalViewPr>
  <p:slideViewPr>
    <p:cSldViewPr snapToGrid="0" snapToObjects="1">
      <p:cViewPr varScale="1">
        <p:scale>
          <a:sx n="127" d="100"/>
          <a:sy n="127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3"/>
              <a:chOff x="7343003" y="4453710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-1"/>
            <a:ext cx="3814073" cy="3839102"/>
            <a:chOff x="5043502" y="-1"/>
            <a:chExt cx="3814073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6" cy="1044300"/>
            <a:chOff x="51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5" cy="1384536"/>
            <a:chOff x="146768" y="3405"/>
            <a:chExt cx="1233215" cy="1384536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3"/>
              <a:chOff x="1063183" y="3405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4"/>
              <a:chOff x="604975" y="3405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6"/>
              <a:chOff x="146768" y="3405"/>
              <a:chExt cx="316800" cy="1384536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8" cy="2239500"/>
            <a:chOff x="6775083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4"/>
            <a:ext cx="2267379" cy="2601741"/>
            <a:chOff x="6790514" y="1254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699" cy="548699"/>
              <a:chOff x="6790514" y="118856"/>
              <a:chExt cx="548699" cy="548699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477437"/>
            <a:ext cx="5079000" cy="1447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-US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  <a:t>Crystal Advanced Analytics</a:t>
            </a:r>
            <a:br>
              <a:rPr lang="en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</a:br>
            <a:endParaRPr lang="en" sz="2800" b="1" i="0" u="none" strike="noStrike" cap="none" dirty="0">
              <a:solidFill>
                <a:schemeClr val="tx2">
                  <a:lumMod val="75000"/>
                </a:schemeClr>
              </a:solidFill>
              <a:latin typeface="Andalus" panose="02020603050405020304" pitchFamily="18" charset="-78"/>
              <a:ea typeface="Times New Roman"/>
              <a:cs typeface="Andalus" panose="02020603050405020304" pitchFamily="18" charset="-78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90227" y="3592283"/>
            <a:ext cx="4444200" cy="882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endParaRPr lang="en-US" sz="20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lang="en" sz="2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  <a:sym typeface="Nunito"/>
              </a:rPr>
              <a:t>Harshil Haumeer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433" y="675101"/>
            <a:ext cx="1886006" cy="190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950" y="2089266"/>
            <a:ext cx="362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Milestone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" sz="24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Client:     </a:t>
            </a: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Richard Griffith</a:t>
            </a:r>
            <a:b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	     </a:t>
            </a: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Psychology</a:t>
            </a: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Faculty </a:t>
            </a:r>
            <a:b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Sponsor: </a:t>
            </a: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lang="en" sz="1400" b="1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D5D5"/>
              </a:buClr>
              <a:buSzPct val="25000"/>
              <a:buFont typeface="Bell MT"/>
              <a:buNone/>
            </a:pP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Philip Chan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45"/>
              </a:buClr>
              <a:buSzPct val="25000"/>
              <a:buFont typeface="Bell MT"/>
              <a:buNone/>
            </a:pP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677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000" b="1" i="0" u="none" strike="noStrike" cap="none" dirty="0">
                <a:solidFill>
                  <a:srgbClr val="FFC000"/>
                </a:solidFill>
                <a:latin typeface="Maven Pro"/>
                <a:ea typeface="Maven Pro"/>
                <a:cs typeface="Maven Pro"/>
                <a:sym typeface="Maven Pro"/>
              </a:rPr>
              <a:t>Progress of Current Milestone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8E8C2C-CA79-2D46-8E91-CAF41861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00178"/>
              </p:ext>
            </p:extLst>
          </p:nvPr>
        </p:nvGraphicFramePr>
        <p:xfrm>
          <a:off x="1176338" y="1362392"/>
          <a:ext cx="6215673" cy="300291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450360">
                  <a:extLst>
                    <a:ext uri="{9D8B030D-6E8A-4147-A177-3AD203B41FA5}">
                      <a16:colId xmlns:a16="http://schemas.microsoft.com/office/drawing/2014/main" val="3034616868"/>
                    </a:ext>
                  </a:extLst>
                </a:gridCol>
                <a:gridCol w="1080769">
                  <a:extLst>
                    <a:ext uri="{9D8B030D-6E8A-4147-A177-3AD203B41FA5}">
                      <a16:colId xmlns:a16="http://schemas.microsoft.com/office/drawing/2014/main" val="3709154176"/>
                    </a:ext>
                  </a:extLst>
                </a:gridCol>
                <a:gridCol w="2684544">
                  <a:extLst>
                    <a:ext uri="{9D8B030D-6E8A-4147-A177-3AD203B41FA5}">
                      <a16:colId xmlns:a16="http://schemas.microsoft.com/office/drawing/2014/main" val="3499745374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Task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7028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Complete implementation, test and demo of Benchmarking tool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61422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Implement, Test and Demo Root-Cause Analysis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385099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Implement graphs on Dashboard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80%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Implement sentiment analysis graph and visualization for root cause analysis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9988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Improve website 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90%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Implement more graphs and all necessary remaining components.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44105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Showcase Poster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100%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4636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874220"/>
            <a:ext cx="7030500" cy="4100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" sz="1200" b="1" i="0" u="none" strike="noStrike" cap="none" dirty="0">
              <a:solidFill>
                <a:srgbClr val="4AC1B9"/>
              </a:solidFill>
              <a:sym typeface="Nunito"/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i="0" u="none" strike="noStrike" cap="none" dirty="0">
                <a:solidFill>
                  <a:srgbClr val="4AC1B9"/>
                </a:solidFill>
                <a:sym typeface="Nunito"/>
              </a:rPr>
              <a:t>Task </a:t>
            </a:r>
            <a:r>
              <a:rPr lang="en-US" sz="1200" b="1" dirty="0">
                <a:solidFill>
                  <a:srgbClr val="4AC1B9"/>
                </a:solidFill>
              </a:rPr>
              <a:t>1</a:t>
            </a:r>
            <a:r>
              <a:rPr lang="en" sz="1200" b="1" i="0" u="none" strike="noStrike" cap="none" dirty="0">
                <a:solidFill>
                  <a:srgbClr val="4AC1B9"/>
                </a:solidFill>
                <a:sym typeface="Nunito"/>
              </a:rPr>
              <a:t>: </a:t>
            </a:r>
            <a:r>
              <a:rPr lang="en-US" sz="1200" b="1" dirty="0">
                <a:solidFill>
                  <a:srgbClr val="4AC1B9"/>
                </a:solidFill>
              </a:rPr>
              <a:t>Complete implementation, test and demo of Benchmarking tool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Benchmarking tool was successfully implemented</a:t>
            </a:r>
          </a:p>
          <a:p>
            <a:pPr marL="866775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Allows benchmarking of up to 4 competitors</a:t>
            </a:r>
          </a:p>
          <a:p>
            <a:pPr marL="866775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 services by customer ratings and sentiment score</a:t>
            </a:r>
          </a:p>
          <a:p>
            <a:pPr marL="5873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rgbClr val="4AC1B9"/>
                </a:solidFill>
              </a:rPr>
              <a:t>Task </a:t>
            </a:r>
            <a:r>
              <a:rPr lang="en-US" sz="1200" b="1" dirty="0">
                <a:solidFill>
                  <a:srgbClr val="4AC1B9"/>
                </a:solidFill>
              </a:rPr>
              <a:t>2</a:t>
            </a:r>
            <a:r>
              <a:rPr lang="en" sz="1200" b="1" dirty="0">
                <a:solidFill>
                  <a:srgbClr val="4AC1B9"/>
                </a:solidFill>
              </a:rPr>
              <a:t>: </a:t>
            </a:r>
            <a:r>
              <a:rPr lang="en-US" sz="1200" b="1" dirty="0">
                <a:solidFill>
                  <a:srgbClr val="4AC1B9"/>
                </a:solidFill>
              </a:rPr>
              <a:t>Implement, Test and Demo Root-Cause Analysis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Root-cause analysis tool was successfully implemented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solidFill>
                  <a:srgbClr val="002060"/>
                </a:solidFill>
              </a:rPr>
              <a:t>Tokenize reviews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solidFill>
                  <a:srgbClr val="002060"/>
                </a:solidFill>
              </a:rPr>
              <a:t>Filter out stop words: Meaningless data with high frequency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solidFill>
                  <a:srgbClr val="002060"/>
                </a:solidFill>
              </a:rPr>
              <a:t>Sorted 2-D array with most frequent word and respective frequency</a:t>
            </a:r>
          </a:p>
          <a:p>
            <a:pPr marL="858838" lvl="8" indent="-169863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000" b="1" dirty="0">
                <a:solidFill>
                  <a:srgbClr val="002060"/>
                </a:solidFill>
              </a:rPr>
              <a:t>Represented on a bar-graph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Allows user to identify root cause for underperforming and over performing service(s)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Defining threshold for under performance or over performance is set by user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200" b="1" dirty="0">
              <a:solidFill>
                <a:srgbClr val="4AC1B9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rgbClr val="4AC1B9"/>
                </a:solidFill>
              </a:rPr>
              <a:t>Task </a:t>
            </a:r>
            <a:r>
              <a:rPr lang="en-US" sz="1200" b="1" dirty="0">
                <a:solidFill>
                  <a:srgbClr val="4AC1B9"/>
                </a:solidFill>
              </a:rPr>
              <a:t>3</a:t>
            </a:r>
            <a:r>
              <a:rPr lang="en" sz="1200" b="1" dirty="0">
                <a:solidFill>
                  <a:srgbClr val="4AC1B9"/>
                </a:solidFill>
              </a:rPr>
              <a:t>: </a:t>
            </a:r>
            <a:r>
              <a:rPr lang="en-US" sz="1200" b="1" dirty="0">
                <a:solidFill>
                  <a:srgbClr val="4AC1B9"/>
                </a:solidFill>
              </a:rPr>
              <a:t>Implement graphs on Dashboard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Relevant graphs were implemented to represent different types of data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Bar-graphs: Benchmarking, Root cause analysis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</a:rPr>
              <a:t>Benchmarking component</a:t>
            </a: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05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200" dirty="0">
              <a:solidFill>
                <a:srgbClr val="4AC1B9"/>
              </a:solidFill>
            </a:endParaRPr>
          </a:p>
          <a:p>
            <a:pPr marL="457200" lvl="0" indent="-3175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400" dirty="0">
                <a:solidFill>
                  <a:srgbClr val="4AC1B9"/>
                </a:solidFill>
              </a:rPr>
              <a:t>Task </a:t>
            </a:r>
            <a:r>
              <a:rPr lang="en-US" sz="1400" dirty="0">
                <a:solidFill>
                  <a:srgbClr val="4AC1B9"/>
                </a:solidFill>
              </a:rPr>
              <a:t>4</a:t>
            </a:r>
            <a:r>
              <a:rPr lang="en" sz="1400" dirty="0">
                <a:solidFill>
                  <a:srgbClr val="4AC1B9"/>
                </a:solidFill>
              </a:rPr>
              <a:t>: </a:t>
            </a:r>
            <a:r>
              <a:rPr lang="en-US" sz="1400" dirty="0">
                <a:solidFill>
                  <a:srgbClr val="4AC1B9"/>
                </a:solidFill>
              </a:rPr>
              <a:t>Improve website 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</a:rPr>
              <a:t>Improved Home Page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</a:rPr>
              <a:t>Added drop-down menus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</a:rPr>
              <a:t>Investigated types of graphs for representing different types of data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400" dirty="0">
                <a:solidFill>
                  <a:srgbClr val="4AC1B9"/>
                </a:solidFill>
              </a:rPr>
              <a:t>Task </a:t>
            </a:r>
            <a:r>
              <a:rPr lang="en-US" sz="1400" dirty="0">
                <a:solidFill>
                  <a:srgbClr val="4AC1B9"/>
                </a:solidFill>
              </a:rPr>
              <a:t>5</a:t>
            </a:r>
            <a:r>
              <a:rPr lang="en" sz="1400" dirty="0">
                <a:solidFill>
                  <a:srgbClr val="4AC1B9"/>
                </a:solidFill>
              </a:rPr>
              <a:t>: </a:t>
            </a:r>
            <a:r>
              <a:rPr lang="en-US" sz="1400" dirty="0">
                <a:solidFill>
                  <a:srgbClr val="4AC1B9"/>
                </a:solidFill>
              </a:rPr>
              <a:t>Showcase Poster</a:t>
            </a:r>
          </a:p>
          <a:p>
            <a:pPr marL="515938" lvl="0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100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2380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1164" y="708906"/>
            <a:ext cx="4272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Bell MT" panose="02020503060305020303" pitchFamily="18" charset="0"/>
              </a:rPr>
              <a:t>Plan for Next Milestone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2FC614-34EF-8F44-B40D-A31E0C7E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7003"/>
              </p:ext>
            </p:extLst>
          </p:nvPr>
        </p:nvGraphicFramePr>
        <p:xfrm>
          <a:off x="1461164" y="1619702"/>
          <a:ext cx="6718194" cy="191731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669375">
                  <a:extLst>
                    <a:ext uri="{9D8B030D-6E8A-4147-A177-3AD203B41FA5}">
                      <a16:colId xmlns:a16="http://schemas.microsoft.com/office/drawing/2014/main" val="3411383008"/>
                    </a:ext>
                  </a:extLst>
                </a:gridCol>
                <a:gridCol w="3048819">
                  <a:extLst>
                    <a:ext uri="{9D8B030D-6E8A-4147-A177-3AD203B41FA5}">
                      <a16:colId xmlns:a16="http://schemas.microsoft.com/office/drawing/2014/main" val="1683330160"/>
                    </a:ext>
                  </a:extLst>
                </a:gridCol>
              </a:tblGrid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Harshil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03559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Complete and test website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06224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Complete E-book page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77170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Create Demo Video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24659"/>
                  </a:ext>
                </a:extLst>
              </a:tr>
              <a:tr h="38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Create User Manual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5327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291</Words>
  <Application>Microsoft Macintosh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Andalus</vt:lpstr>
      <vt:lpstr>Arial</vt:lpstr>
      <vt:lpstr>Bell MT</vt:lpstr>
      <vt:lpstr>Calibri</vt:lpstr>
      <vt:lpstr>Courier New</vt:lpstr>
      <vt:lpstr>Maven Pro</vt:lpstr>
      <vt:lpstr>Nunito</vt:lpstr>
      <vt:lpstr>Times New Roman</vt:lpstr>
      <vt:lpstr>Momentum</vt:lpstr>
      <vt:lpstr>Crystal Advanced Analytics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109</cp:revision>
  <dcterms:modified xsi:type="dcterms:W3CDTF">2018-03-19T19:32:30Z</dcterms:modified>
</cp:coreProperties>
</file>