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1" r:id="rId9"/>
    <p:sldId id="267" r:id="rId10"/>
    <p:sldId id="268" r:id="rId11"/>
    <p:sldId id="262" r:id="rId12"/>
    <p:sldId id="263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4E"/>
    <a:srgbClr val="292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0"/>
    <p:restoredTop sz="94673"/>
  </p:normalViewPr>
  <p:slideViewPr>
    <p:cSldViewPr snapToGrid="0" snapToObjects="1">
      <p:cViewPr varScale="1">
        <p:scale>
          <a:sx n="130" d="100"/>
          <a:sy n="130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1" cy="1732548"/>
            <a:chOff x="7343003" y="3409675"/>
            <a:chExt cx="1691421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2"/>
              <a:chOff x="7343003" y="4453710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0"/>
            <a:ext cx="3814072" cy="3839102"/>
            <a:chOff x="5043502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0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5" cy="1044300"/>
            <a:chOff x="51" y="4099200"/>
            <a:chExt cx="9144035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4" cy="1384535"/>
            <a:chOff x="146768" y="3405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2"/>
              <a:chOff x="1063183" y="3405"/>
              <a:chExt cx="316800" cy="688512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3"/>
              <a:chOff x="604975" y="3405"/>
              <a:chExt cx="316800" cy="1036523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5"/>
              <a:chOff x="146768" y="3405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7" cy="2239500"/>
            <a:chOff x="6775083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0" cy="2601689"/>
            <a:chOff x="6790514" y="1306"/>
            <a:chExt cx="2267450" cy="2601689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4" y="1306"/>
              <a:ext cx="1990500" cy="1990200"/>
              <a:chOff x="7067464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5" y="1807996"/>
              <a:ext cx="795000" cy="795000"/>
              <a:chOff x="8207125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700" cy="548700"/>
              <a:chOff x="6790514" y="118856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gradFill flip="none" rotWithShape="1">
          <a:gsLst>
            <a:gs pos="0">
              <a:schemeClr val="accent1">
                <a:lumMod val="95000"/>
                <a:lumOff val="5000"/>
                <a:alpha val="8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292950" y="366824"/>
            <a:ext cx="5262276" cy="242553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 Advanced Analytics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solidFill>
                  <a:srgbClr val="4E4E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</a:t>
            </a:r>
            <a:r>
              <a:rPr lang="en" sz="1400" dirty="0" err="1">
                <a:solidFill>
                  <a:srgbClr val="4E4E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uture</a:t>
            </a:r>
            <a:r>
              <a:rPr lang="en" sz="1400" dirty="0">
                <a:solidFill>
                  <a:srgbClr val="4E4E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-oriented Benchmarking Through Social Media Analysis</a:t>
            </a:r>
            <a:r>
              <a:rPr lang="en-US" sz="1400" dirty="0">
                <a:solidFill>
                  <a:srgbClr val="4E4E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" sz="2800" dirty="0">
                <a:solidFill>
                  <a:srgbClr val="4E4E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4000" dirty="0">
              <a:solidFill>
                <a:srgbClr val="4E4E4E"/>
              </a:solidFill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477531" y="3236976"/>
            <a:ext cx="4444200" cy="82296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000" b="1" dirty="0">
              <a:solidFill>
                <a:schemeClr val="tx2">
                  <a:lumMod val="60000"/>
                  <a:lumOff val="40000"/>
                </a:schemeClr>
              </a:solidFill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sym typeface="Georgia"/>
              </a:rPr>
              <a:t>Team Member: </a:t>
            </a:r>
            <a:r>
              <a:rPr lang="en" sz="1800" b="1" dirty="0">
                <a:solidFill>
                  <a:schemeClr val="tx2">
                    <a:lumMod val="60000"/>
                    <a:lumOff val="40000"/>
                  </a:schemeClr>
                </a:solidFill>
                <a:sym typeface="Georgia"/>
              </a:rPr>
              <a:t>Harshil Haumeer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33" y="675101"/>
            <a:ext cx="1904768" cy="19246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Progress Summary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14891"/>
              </p:ext>
            </p:extLst>
          </p:nvPr>
        </p:nvGraphicFramePr>
        <p:xfrm>
          <a:off x="1462786" y="1822040"/>
          <a:ext cx="6364478" cy="28962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1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1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0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Task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Completion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To do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web scrapper (Use of BrightLocal)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Text Classifier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80%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 with more data. Accuracy at 57% (initially 25%)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sentiment score analyzer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Setup up website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Improve Graphs, Add more features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Benchmarking tool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 option to select from multiple competitors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Root Cause Analysis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Implement root cause analysis.</a:t>
                      </a:r>
                      <a:r>
                        <a:rPr lang="en-US" sz="1200" baseline="0" dirty="0">
                          <a:effectLst/>
                        </a:rPr>
                        <a:t> Highlight and keywords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Milestone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e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303800" y="1376800"/>
            <a:ext cx="7030500" cy="25642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60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Nunito"/>
              <a:buChar char="●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Implement, Test and Demo Benchmarking tool</a:t>
            </a: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60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Nunito"/>
              <a:buChar char="●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Add option to allow users to selected competitors</a:t>
            </a: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60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Nunito"/>
              <a:buChar char="●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Improve website GUI to include benchmarking tool</a:t>
            </a:r>
          </a:p>
          <a:p>
            <a:pPr marL="457200" lvl="0" indent="-260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Nunito"/>
              <a:buChar char="●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Improve text classification accuracy</a:t>
            </a:r>
          </a:p>
          <a:p>
            <a:pPr marL="860425" lvl="0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 charset="0"/>
              <a:buChar char="o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Currently at 57%</a:t>
            </a: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Milestone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303800" y="1376800"/>
            <a:ext cx="7030500" cy="283858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26035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Implement, test and demo root cause analysis</a:t>
            </a:r>
          </a:p>
          <a:p>
            <a:pPr marL="457200" lvl="0" indent="-26035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  <a:buSzPct val="100000"/>
              <a:buFont typeface="Nunito"/>
              <a:buChar char="●"/>
            </a:pPr>
            <a:endParaRPr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indent="-26035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Improve website GUI to include root cause analysis tool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782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Milestone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</a:t>
            </a:r>
            <a:endParaRPr lang="e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1303800" y="1376800"/>
            <a:ext cx="7030500" cy="315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2603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Add specific features such as review original comments/reviews from customers sorted by categories and ratings/ sentiment score polarity.</a:t>
            </a:r>
          </a:p>
          <a:p>
            <a:pPr marL="457200" indent="-2603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Complete website</a:t>
            </a:r>
          </a:p>
          <a:p>
            <a:pPr marL="457200" indent="-2603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Test/Demo entire system</a:t>
            </a:r>
          </a:p>
          <a:p>
            <a:pPr marL="457200" indent="-2603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Create User Manual</a:t>
            </a:r>
          </a:p>
          <a:p>
            <a:pPr marL="457200" indent="-2603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Create Demo Video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99" y="1499936"/>
            <a:ext cx="6362863" cy="2390273"/>
          </a:xfrm>
        </p:spPr>
        <p:txBody>
          <a:bodyPr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77"/>
                <a:cs typeface="Nadeem" pitchFamily="2" charset="-78"/>
              </a:rPr>
              <a:t>Client: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skerville Old Face" panose="02020602080505020303" pitchFamily="18" charset="77"/>
              </a:rPr>
              <a:t>Dr. Richard Griffith</a:t>
            </a:r>
            <a:br>
              <a:rPr lang="en-US" sz="1400" dirty="0">
                <a:solidFill>
                  <a:schemeClr val="tx1"/>
                </a:solidFill>
                <a:latin typeface="Baskerville Old Face" panose="02020602080505020303" pitchFamily="18" charset="77"/>
              </a:rPr>
            </a:br>
            <a:r>
              <a:rPr lang="en-US" sz="1400" dirty="0">
                <a:solidFill>
                  <a:schemeClr val="tx1"/>
                </a:solidFill>
                <a:latin typeface="Baskerville Old Face" panose="02020602080505020303" pitchFamily="18" charset="77"/>
              </a:rPr>
              <a:t>	</a:t>
            </a:r>
            <a:br>
              <a:rPr lang="en-US" sz="1400" dirty="0">
                <a:solidFill>
                  <a:schemeClr val="tx1"/>
                </a:solidFill>
                <a:latin typeface="Baskerville Old Face" panose="02020602080505020303" pitchFamily="18" charset="77"/>
              </a:rPr>
            </a:br>
            <a:br>
              <a:rPr lang="en-US" sz="1400" dirty="0">
                <a:solidFill>
                  <a:schemeClr val="tx1"/>
                </a:solidFill>
                <a:latin typeface="Baskerville Old Face" panose="02020602080505020303" pitchFamily="18" charset="77"/>
              </a:rPr>
            </a:br>
            <a:br>
              <a:rPr lang="en-US" sz="1400" dirty="0">
                <a:solidFill>
                  <a:schemeClr val="tx1"/>
                </a:solidFill>
                <a:latin typeface="Baskerville Old Face" panose="02020602080505020303" pitchFamily="18" charset="77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77"/>
              </a:rPr>
              <a:t>Faculty Sponsor: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skerville Old Face" panose="02020602080505020303" pitchFamily="18" charset="77"/>
              </a:rPr>
              <a:t>Dr. Philip Chan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128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261270" y="47098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Goals And Motivation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261270" y="1180486"/>
            <a:ext cx="7030500" cy="328336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3970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  <a:buNone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Create a system to:</a:t>
            </a:r>
          </a:p>
          <a:p>
            <a:pPr marL="457200" indent="-31750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Allow organizations(Airports) to improve their services based on customers’ feedback.</a:t>
            </a:r>
          </a:p>
          <a:p>
            <a:pPr marL="457200" indent="-31750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Show where an organization is performing well and underperforming.</a:t>
            </a:r>
          </a:p>
          <a:p>
            <a:pPr marL="457200" indent="-31750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Identify and analyze the root-cause of underperformance in a particular service.</a:t>
            </a:r>
          </a:p>
          <a:p>
            <a:pPr marL="457200" indent="-31750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Allow the organization to compare its services to that of a competitor. </a:t>
            </a:r>
          </a:p>
          <a:p>
            <a:pPr marL="13970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  <a:buNone/>
            </a:pP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  <a:buSzPct val="100000"/>
            </a:pP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160072"/>
            <a:ext cx="7030500" cy="6666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Approach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303800" y="718616"/>
            <a:ext cx="7030500" cy="442488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accent5">
                    <a:lumMod val="75000"/>
                  </a:schemeClr>
                </a:solidFill>
              </a:rPr>
              <a:t>Web Scraping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" sz="1800" b="1" dirty="0">
                <a:solidFill>
                  <a:schemeClr val="accent5">
                    <a:lumMod val="75000"/>
                  </a:schemeClr>
                </a:solidFill>
              </a:rPr>
              <a:t>for data retrieval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Reporting Platform;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BrightLocal</a:t>
            </a:r>
            <a:endParaRPr lang="en-US" sz="1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Data retrieved through  API calls. </a:t>
            </a:r>
            <a:endParaRPr dirty="0">
              <a:solidFill>
                <a:srgbClr val="A61C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>
                <a:solidFill>
                  <a:schemeClr val="accent5">
                    <a:lumMod val="75000"/>
                  </a:schemeClr>
                </a:solidFill>
              </a:rPr>
              <a:t>Text Classification system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 data(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reviews/ratings)</a:t>
            </a:r>
            <a:r>
              <a:rPr lang="e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from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BrightLocal</a:t>
            </a:r>
            <a:endParaRPr lang="en" sz="1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Sorted into categories</a:t>
            </a:r>
          </a:p>
          <a:p>
            <a:pPr marL="860425" lvl="4" indent="-254000">
              <a:lnSpc>
                <a:spcPct val="150000"/>
              </a:lnSpc>
              <a:buClr>
                <a:srgbClr val="D9D9D9"/>
              </a:buClr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7 World class factors</a:t>
            </a:r>
            <a:endParaRPr lang="en" sz="1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 of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Naives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Bayes Algorithm with machine learning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 of Decision Tree Classifier (Back-up)</a:t>
            </a:r>
            <a:endParaRPr lang="en" sz="1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03800" y="428453"/>
            <a:ext cx="7030500" cy="65606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Approach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303800" y="999460"/>
            <a:ext cx="7030500" cy="40589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>
                <a:solidFill>
                  <a:schemeClr val="accent5">
                    <a:lumMod val="75000"/>
                  </a:schemeClr>
                </a:solidFill>
              </a:rPr>
              <a:t>Sentiment Analysis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Identify the attitude/sentiments of the customers through their words and feedback</a:t>
            </a:r>
            <a:endParaRPr lang="en-US" sz="1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Sentiment score assigned to reviews without a rating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 of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TextBlob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library</a:t>
            </a:r>
            <a:endParaRPr dirty="0">
              <a:solidFill>
                <a:srgbClr val="D9D9D9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chemeClr val="accent5">
                    <a:lumMod val="75000"/>
                  </a:schemeClr>
                </a:solidFill>
              </a:rPr>
              <a:t>Benchmarking Analysis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Allow businesses to see how they are performing in comparison to their competitors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Compare a particular service to a competitor’s respective service</a:t>
            </a:r>
          </a:p>
          <a:p>
            <a:pPr marL="800100" lvl="0" indent="-331788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E.g. Comparing MCO’s speed to JFK’s speed category</a:t>
            </a:r>
            <a:endParaRPr lang="en" sz="1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</p:spPr>
        <p:txBody>
          <a:bodyPr/>
          <a:lstStyle/>
          <a:p>
            <a:pPr lvl="0">
              <a:buClr>
                <a:srgbClr val="424242"/>
              </a:buClr>
              <a:buNone/>
            </a:pPr>
            <a:r>
              <a:rPr lang="en-US" sz="2000" b="1" dirty="0">
                <a:solidFill>
                  <a:srgbClr val="27278B">
                    <a:lumMod val="75000"/>
                  </a:srgbClr>
                </a:solidFill>
              </a:rPr>
              <a:t>Root-Cause Analysis</a:t>
            </a:r>
          </a:p>
          <a:p>
            <a:pPr marL="457200" lvl="0" indent="-228600">
              <a:lnSpc>
                <a:spcPct val="100000"/>
              </a:lnSpc>
              <a:buClr>
                <a:srgbClr val="D9D9D9"/>
              </a:buClr>
            </a:pPr>
            <a:r>
              <a:rPr lang="en-US" sz="1600" dirty="0">
                <a:solidFill>
                  <a:srgbClr val="599191">
                    <a:lumMod val="40000"/>
                    <a:lumOff val="60000"/>
                  </a:srgbClr>
                </a:solidFill>
              </a:rPr>
              <a:t>Identify the reason behind an underperformance</a:t>
            </a:r>
          </a:p>
          <a:p>
            <a:pPr marL="457200" lvl="0" indent="-228600">
              <a:lnSpc>
                <a:spcPct val="100000"/>
              </a:lnSpc>
              <a:buClr>
                <a:srgbClr val="D9D9D9"/>
              </a:buClr>
            </a:pPr>
            <a:r>
              <a:rPr lang="en-US" sz="1600" dirty="0">
                <a:solidFill>
                  <a:srgbClr val="599191">
                    <a:lumMod val="40000"/>
                    <a:lumOff val="60000"/>
                  </a:srgbClr>
                </a:solidFill>
              </a:rPr>
              <a:t>Identify keywords and repeating words in negative review</a:t>
            </a:r>
          </a:p>
          <a:p>
            <a:pPr marL="457200" lvl="0" indent="-228600">
              <a:lnSpc>
                <a:spcPct val="100000"/>
              </a:lnSpc>
              <a:buClr>
                <a:srgbClr val="D9D9D9"/>
              </a:buClr>
            </a:pPr>
            <a:endParaRPr lang="en" sz="1400" dirty="0">
              <a:solidFill>
                <a:srgbClr val="27278B">
                  <a:lumMod val="75000"/>
                </a:srgb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Novel Feature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246075" y="1597874"/>
            <a:ext cx="7030500" cy="31746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39700" lvl="0">
              <a:spcBef>
                <a:spcPts val="0"/>
              </a:spcBef>
              <a:buClr>
                <a:srgbClr val="D9D9D9"/>
              </a:buClr>
              <a:buSzPct val="100000"/>
              <a:buNone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system will:</a:t>
            </a:r>
          </a:p>
          <a:p>
            <a:pPr marL="457200" indent="-317500">
              <a:buClr>
                <a:srgbClr val="D9D9D9"/>
              </a:buClr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Allow users to get reviews from multiple social media under one main website</a:t>
            </a:r>
          </a:p>
          <a:p>
            <a:pPr marL="457200" indent="-317500">
              <a:buClr>
                <a:srgbClr val="D9D9D9"/>
              </a:buClr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Reviews will automatically be classified into categories(services)</a:t>
            </a:r>
          </a:p>
          <a:p>
            <a:pPr marL="457200" lvl="0" indent="-31750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Sentiment scores will be assigned to reviews without ratings.</a:t>
            </a:r>
          </a:p>
          <a:p>
            <a:pPr marL="457200" indent="-317500">
              <a:buClr>
                <a:srgbClr val="D9D9D9"/>
              </a:buClr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Identify root cause of under-performance. </a:t>
            </a:r>
          </a:p>
          <a:p>
            <a:pPr marL="457200" indent="-317500">
              <a:buClr>
                <a:srgbClr val="D9D9D9"/>
              </a:buClr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All the features will be available under one platform; Website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Challenges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204234" y="1597875"/>
            <a:ext cx="7030500" cy="295653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Text classification with machine learning Algorithms </a:t>
            </a:r>
          </a:p>
          <a:p>
            <a:pPr marL="457200" lvl="0" indent="-3175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Sentiment analysis</a:t>
            </a:r>
          </a:p>
          <a:p>
            <a:pPr marL="457200" lvl="0" indent="-3175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Advanced python usage</a:t>
            </a:r>
            <a:endParaRPr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Speed and Efficiency</a:t>
            </a:r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API endpoints</a:t>
            </a: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00" y="1142636"/>
            <a:ext cx="7234810" cy="3740260"/>
          </a:xfrm>
          <a:prstGeom prst="rect">
            <a:avLst/>
          </a:prstGeom>
        </p:spPr>
      </p:pic>
      <p:sp>
        <p:nvSpPr>
          <p:cNvPr id="5" name="Shape 307"/>
          <p:cNvSpPr txBox="1">
            <a:spLocks noGrp="1"/>
          </p:cNvSpPr>
          <p:nvPr>
            <p:ph type="title"/>
          </p:nvPr>
        </p:nvSpPr>
        <p:spPr>
          <a:xfrm>
            <a:off x="1303800" y="305022"/>
            <a:ext cx="7030500" cy="80742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</a:rPr>
              <a:t>Overview Of System Architecture</a:t>
            </a:r>
            <a:endParaRPr lang="en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500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451</Words>
  <Application>Microsoft Macintosh PowerPoint</Application>
  <PresentationFormat>On-screen Show (16:9)</PresentationFormat>
  <Paragraphs>98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Baskerville Old Face</vt:lpstr>
      <vt:lpstr>Calibri</vt:lpstr>
      <vt:lpstr>Courier New</vt:lpstr>
      <vt:lpstr>Georgia</vt:lpstr>
      <vt:lpstr>Maven Pro</vt:lpstr>
      <vt:lpstr>Nadeem</vt:lpstr>
      <vt:lpstr>Nunito</vt:lpstr>
      <vt:lpstr>Times New Roman</vt:lpstr>
      <vt:lpstr>Momentum</vt:lpstr>
      <vt:lpstr>Crystal Advanced Analytics  (Future-oriented Benchmarking Through Social Media Analysis) </vt:lpstr>
      <vt:lpstr>Client: Dr. Richard Griffith     Faculty Sponsor: Dr. Philip Chan    </vt:lpstr>
      <vt:lpstr>Goals And Motivation</vt:lpstr>
      <vt:lpstr>Approach</vt:lpstr>
      <vt:lpstr>Approach</vt:lpstr>
      <vt:lpstr>Approach</vt:lpstr>
      <vt:lpstr>Novel Feature</vt:lpstr>
      <vt:lpstr>Challenges</vt:lpstr>
      <vt:lpstr>Overview Of System Architecture</vt:lpstr>
      <vt:lpstr>Progress Summary</vt:lpstr>
      <vt:lpstr>Milestone 4</vt:lpstr>
      <vt:lpstr>Milestone 5</vt:lpstr>
      <vt:lpstr>Milestone 6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Future-Oriented Benchmarking through social media analysis </dc:title>
  <cp:lastModifiedBy>Harshil Haumeer</cp:lastModifiedBy>
  <cp:revision>109</cp:revision>
  <dcterms:modified xsi:type="dcterms:W3CDTF">2018-01-19T19:40:53Z</dcterms:modified>
</cp:coreProperties>
</file>