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7" r:id="rId10"/>
    <p:sldId id="268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0"/>
    <p:restoredTop sz="94673"/>
  </p:normalViewPr>
  <p:slideViewPr>
    <p:cSldViewPr snapToGrid="0" snapToObjects="1">
      <p:cViewPr>
        <p:scale>
          <a:sx n="140" d="100"/>
          <a:sy n="140" d="100"/>
        </p:scale>
        <p:origin x="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 flip="none" rotWithShape="1">
          <a:gsLst>
            <a:gs pos="0">
              <a:schemeClr val="accent1">
                <a:lumMod val="95000"/>
                <a:lumOff val="5000"/>
                <a:alpha val="8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366824"/>
            <a:ext cx="5230026" cy="26415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 Advanced Analytics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</a:t>
            </a:r>
            <a:r>
              <a:rPr lang="en" sz="1400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uture</a:t>
            </a:r>
            <a:r>
              <a:rPr lang="en" sz="1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-oriented </a:t>
            </a:r>
            <a:r>
              <a:rPr lang="en" sz="1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Benchmarking Through Social Media </a:t>
            </a:r>
            <a:r>
              <a:rPr lang="en" sz="1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8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8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477531" y="3236976"/>
            <a:ext cx="4444200" cy="8229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 b="1" dirty="0">
              <a:solidFill>
                <a:schemeClr val="tx2">
                  <a:lumMod val="60000"/>
                  <a:lumOff val="40000"/>
                </a:schemeClr>
              </a:solidFill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sym typeface="Georgia"/>
              </a:rPr>
              <a:t>Team Member: </a:t>
            </a:r>
            <a:r>
              <a:rPr lang="en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Georgia"/>
              </a:rPr>
              <a:t>Harshil </a:t>
            </a:r>
            <a:r>
              <a:rPr lang="en" sz="1800" b="1" dirty="0">
                <a:solidFill>
                  <a:schemeClr val="tx2">
                    <a:lumMod val="60000"/>
                    <a:lumOff val="40000"/>
                  </a:schemeClr>
                </a:solidFill>
                <a:sym typeface="Georgia"/>
              </a:rPr>
              <a:t>Haumeer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33" y="675101"/>
            <a:ext cx="1904768" cy="192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Progress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14891"/>
              </p:ext>
            </p:extLst>
          </p:nvPr>
        </p:nvGraphicFramePr>
        <p:xfrm>
          <a:off x="1462786" y="1822040"/>
          <a:ext cx="6364478" cy="28962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1052"/>
                <a:gridCol w="2121713"/>
                <a:gridCol w="2121713"/>
              </a:tblGrid>
              <a:tr h="22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Task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web scrapper (Use of BrightLocal)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571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Text Classifier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with more data. Accuracy at 57% (initially 25%)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sentiment score analyzer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 up website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Improve Graphs, Add more features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381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Benchmarking tool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option to select from multiple competitors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571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Root Cause Analysis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Implement root cause analysis.</a:t>
                      </a:r>
                      <a:r>
                        <a:rPr lang="en-US" sz="1200" baseline="0" dirty="0" smtClean="0">
                          <a:effectLst/>
                        </a:rPr>
                        <a:t> Highlight and keywords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25642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Implement, Test and Demo Benchmarking tool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option to allow users to selected competitors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website GUI to include benchmarking tool</a:t>
            </a:r>
          </a:p>
          <a:p>
            <a:pPr marL="457200" lvl="0" indent="-260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unito"/>
              <a:buChar char="●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text classification accuracy</a:t>
            </a:r>
          </a:p>
          <a:p>
            <a:pPr marL="860425" lvl="0" indent="-3175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 charset="0"/>
              <a:buChar char="o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Currently at 57%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28385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6035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Implement, test and demo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root cause analysis</a:t>
            </a:r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603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ct val="100000"/>
              <a:buFont typeface="Nunito"/>
              <a:buChar char="●"/>
            </a:pPr>
            <a:endParaRPr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26035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Improve website GUI to include root cause analysis tool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78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Milestone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303800" y="1376800"/>
            <a:ext cx="7030500" cy="315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specific features such as review original comments/reviews from customers sorted by categories and ratings/ sentiment score polarity.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Complete website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Test/Demo entire system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User Manual</a:t>
            </a:r>
          </a:p>
          <a:p>
            <a:pPr marL="457200" indent="-260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Demo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99" y="1499936"/>
            <a:ext cx="6362863" cy="2390273"/>
          </a:xfrm>
        </p:spPr>
        <p:txBody>
          <a:bodyPr anchor="ctr"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Client: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Dr. Richard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Griffith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Faculty Sponsor: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Dr. Philip Chan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1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261270" y="47098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Goals And Motivation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261270" y="1180485"/>
            <a:ext cx="6958019" cy="3859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an automated system to retrieve and analysis data from social media platforms </a:t>
            </a: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customers’ emotions through feedback</a:t>
            </a: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SzPct val="100000"/>
            </a:pP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Compare </a:t>
            </a: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services to </a:t>
            </a: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competitors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Understand root cause of </a:t>
            </a: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dissatisfaction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businesses to see where there are performing well and underperforming</a:t>
            </a:r>
          </a:p>
          <a:p>
            <a:pPr marL="457200" indent="-31750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</a:pP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buClr>
                <a:srgbClr val="D9D9D9"/>
              </a:buClr>
              <a:buSzPct val="100000"/>
            </a:pP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287891"/>
            <a:ext cx="7030500" cy="6666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954590"/>
            <a:ext cx="7030500" cy="39420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Web </a:t>
            </a:r>
            <a:r>
              <a:rPr lang="en" sz="1800" b="1" dirty="0" smtClean="0">
                <a:solidFill>
                  <a:schemeClr val="accent5">
                    <a:lumMod val="75000"/>
                  </a:schemeClr>
                </a:solidFill>
              </a:rPr>
              <a:t>Scraping</a:t>
            </a:r>
            <a:r>
              <a:rPr lang="en-US" sz="1800" b="1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" sz="1800" b="1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" sz="1800" b="1" dirty="0">
                <a:solidFill>
                  <a:schemeClr val="accent5">
                    <a:lumMod val="75000"/>
                  </a:schemeClr>
                </a:solidFill>
              </a:rPr>
              <a:t>data retrieval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Reporting Platform; </a:t>
            </a:r>
            <a:r>
              <a:rPr lang="en-US" sz="14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BrightLocal</a:t>
            </a:r>
            <a:endParaRPr b="1" dirty="0" smtClean="0">
              <a:solidFill>
                <a:srgbClr val="A61C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accent5">
                    <a:lumMod val="75000"/>
                  </a:schemeClr>
                </a:solidFill>
              </a:rPr>
              <a:t>Text Classification system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</a:t>
            </a: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 from </a:t>
            </a: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BrightLocal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Sorted into categories</a:t>
            </a:r>
          </a:p>
          <a:p>
            <a:pPr marL="860425" lvl="4" indent="-254000">
              <a:lnSpc>
                <a:spcPct val="150000"/>
              </a:lnSpc>
              <a:buClr>
                <a:srgbClr val="D9D9D9"/>
              </a:buClr>
            </a:pP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7 World class </a:t>
            </a:r>
            <a:r>
              <a:rPr lang="en-US" sz="1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factord</a:t>
            </a:r>
            <a:endParaRPr lang="en" sz="1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</a:t>
            </a: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Naives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Bayes Algorithm with machine learning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of Decision Tree Classifier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03800" y="428453"/>
            <a:ext cx="7030500" cy="6560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03800" y="999460"/>
            <a:ext cx="7030500" cy="4058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</a:rPr>
              <a:t>Sentiment Analysis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the attitude/sentiments of the customers through their words and </a:t>
            </a:r>
            <a:r>
              <a:rPr lang="en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feedback</a:t>
            </a: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Classify content into leaf node based on categories;  Positive or Negative</a:t>
            </a:r>
            <a:endParaRPr dirty="0">
              <a:solidFill>
                <a:srgbClr val="D9D9D9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</a:rPr>
              <a:t>Benchmarking Analysis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Allow businesses to see how they are performing in comparison to their competitors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Compare particular categories to that of competitor’s respective category</a:t>
            </a:r>
          </a:p>
          <a:p>
            <a:pPr marL="831850" lvl="0" indent="-342900" rtl="0">
              <a:lnSpc>
                <a:spcPct val="150000"/>
              </a:lnSpc>
              <a:spcBef>
                <a:spcPts val="0"/>
              </a:spcBef>
              <a:buClr>
                <a:srgbClr val="D9D9D9"/>
              </a:buClr>
              <a:buFont typeface="Courier New" charset="0"/>
              <a:buChar char="o"/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E.g. Comparing MCO’s speed to JFK’s speed category</a:t>
            </a:r>
            <a:endParaRPr lang="en" sz="1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 lvl="0">
              <a:buClr>
                <a:srgbClr val="424242"/>
              </a:buClr>
              <a:buNone/>
            </a:pPr>
            <a:r>
              <a:rPr lang="en-US" sz="2000" b="1" dirty="0" smtClean="0">
                <a:solidFill>
                  <a:srgbClr val="27278B">
                    <a:lumMod val="75000"/>
                  </a:srgbClr>
                </a:solidFill>
              </a:rPr>
              <a:t>Root-Cause Analysis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r>
              <a:rPr lang="en-US" sz="1400" dirty="0" smtClean="0">
                <a:solidFill>
                  <a:srgbClr val="599191">
                    <a:lumMod val="40000"/>
                    <a:lumOff val="60000"/>
                  </a:srgbClr>
                </a:solidFill>
              </a:rPr>
              <a:t>Sort negative reviews</a:t>
            </a:r>
          </a:p>
          <a:p>
            <a:pPr marL="457200" lvl="0" indent="-228600">
              <a:lnSpc>
                <a:spcPct val="100000"/>
              </a:lnSpc>
              <a:buClr>
                <a:srgbClr val="D9D9D9"/>
              </a:buClr>
            </a:pPr>
            <a:r>
              <a:rPr lang="en-US" sz="1400" dirty="0" smtClean="0">
                <a:solidFill>
                  <a:srgbClr val="599191">
                    <a:lumMod val="40000"/>
                    <a:lumOff val="60000"/>
                  </a:srgbClr>
                </a:solidFill>
              </a:rPr>
              <a:t>Identify keywords in negative reviews</a:t>
            </a:r>
            <a:endParaRPr lang="en-US" sz="1400" dirty="0">
              <a:solidFill>
                <a:srgbClr val="599191">
                  <a:lumMod val="40000"/>
                  <a:lumOff val="60000"/>
                </a:srgbClr>
              </a:solidFill>
            </a:endParaRPr>
          </a:p>
          <a:p>
            <a:pPr lvl="0">
              <a:buClr>
                <a:srgbClr val="424242"/>
              </a:buClr>
              <a:buNone/>
            </a:pPr>
            <a:endParaRPr lang="en" sz="2000" b="1" dirty="0">
              <a:solidFill>
                <a:srgbClr val="27278B">
                  <a:lumMod val="7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Novel Feature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246075" y="1597874"/>
            <a:ext cx="7030500" cy="31746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Live </a:t>
            </a: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 from reporting platform</a:t>
            </a:r>
          </a:p>
          <a:p>
            <a:pPr marL="457200" lvl="0" indent="-31750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 will be classified into their respective categories</a:t>
            </a: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D9D9D9"/>
              </a:buClr>
              <a:buSzPct val="100000"/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Sentiment scores will be assigned to reviews without ratings</a:t>
            </a: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indent="-317500">
              <a:buClr>
                <a:srgbClr val="D9D9D9"/>
              </a:buClr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Identify root cause of negative reviews</a:t>
            </a:r>
          </a:p>
          <a:p>
            <a:pPr marL="457200" indent="-317500">
              <a:buClr>
                <a:srgbClr val="D9D9D9"/>
              </a:buClr>
            </a:pPr>
            <a:r>
              <a:rPr lang="en-US" sz="1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All the features will be available under one platform; Website</a:t>
            </a: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31826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Data </a:t>
            </a: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Mining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Text classification with machine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learning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Algorithms 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Advanced </a:t>
            </a: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 </a:t>
            </a: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usage</a:t>
            </a:r>
            <a:endParaRPr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Speed and </a:t>
            </a:r>
            <a:r>
              <a:rPr lang="e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Efficiency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EFEFEF"/>
              </a:buClr>
              <a:buSzPct val="100000"/>
            </a:pPr>
            <a:r>
              <a:rPr 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Api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endpoints</a:t>
            </a:r>
            <a:endParaRPr lang="e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00" y="1142636"/>
            <a:ext cx="7234810" cy="3740260"/>
          </a:xfrm>
          <a:prstGeom prst="rect">
            <a:avLst/>
          </a:prstGeom>
        </p:spPr>
      </p:pic>
      <p:sp>
        <p:nvSpPr>
          <p:cNvPr id="5" name="Shape 307"/>
          <p:cNvSpPr txBox="1">
            <a:spLocks noGrp="1"/>
          </p:cNvSpPr>
          <p:nvPr>
            <p:ph type="title"/>
          </p:nvPr>
        </p:nvSpPr>
        <p:spPr>
          <a:xfrm>
            <a:off x="1303800" y="305022"/>
            <a:ext cx="7030500" cy="8074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Overview Of System Architecture</a:t>
            </a:r>
            <a:endParaRPr lang="e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500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391</Words>
  <Application>Microsoft Macintosh PowerPoint</Application>
  <PresentationFormat>On-screen Show (16:9)</PresentationFormat>
  <Paragraphs>95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Courier New</vt:lpstr>
      <vt:lpstr>Georgia</vt:lpstr>
      <vt:lpstr>Maven Pro</vt:lpstr>
      <vt:lpstr>Nunito</vt:lpstr>
      <vt:lpstr>Times New Roman</vt:lpstr>
      <vt:lpstr>Arial</vt:lpstr>
      <vt:lpstr>Momentum</vt:lpstr>
      <vt:lpstr>Crystal Advanced Analytics  (Future-oriented Benchmarking Through Social Media Analysis) </vt:lpstr>
      <vt:lpstr>Client: Dr. Richard Griffith    Faculty Sponsor: Dr. Philip Chan    </vt:lpstr>
      <vt:lpstr>Goals And Motivation</vt:lpstr>
      <vt:lpstr>Approach</vt:lpstr>
      <vt:lpstr>Approach</vt:lpstr>
      <vt:lpstr>Approach</vt:lpstr>
      <vt:lpstr>Novel Feature</vt:lpstr>
      <vt:lpstr>Challenges</vt:lpstr>
      <vt:lpstr>Overview Of System Architecture</vt:lpstr>
      <vt:lpstr>Progress Summary</vt:lpstr>
      <vt:lpstr>Milestone 4</vt:lpstr>
      <vt:lpstr>Milestone 5</vt:lpstr>
      <vt:lpstr>Milestone 6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70</cp:revision>
  <dcterms:modified xsi:type="dcterms:W3CDTF">2018-01-17T20:43:20Z</dcterms:modified>
</cp:coreProperties>
</file>