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5" r:id="rId3"/>
    <p:sldId id="257" r:id="rId4"/>
    <p:sldId id="260" r:id="rId5"/>
    <p:sldId id="258" r:id="rId6"/>
    <p:sldId id="266" r:id="rId7"/>
    <p:sldId id="267" r:id="rId8"/>
    <p:sldId id="268" r:id="rId9"/>
    <p:sldId id="269" r:id="rId10"/>
    <p:sldId id="270" r:id="rId11"/>
    <p:sldId id="272" r:id="rId12"/>
    <p:sldId id="27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3"/>
    <p:restoredTop sz="94665"/>
  </p:normalViewPr>
  <p:slideViewPr>
    <p:cSldViewPr snapToGrid="0" snapToObjects="1">
      <p:cViewPr varScale="1">
        <p:scale>
          <a:sx n="111" d="100"/>
          <a:sy n="111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1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70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5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40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3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74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1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 flip="none" rotWithShape="1">
          <a:gsLst>
            <a:gs pos="0">
              <a:schemeClr val="accent1">
                <a:lumMod val="95000"/>
                <a:lumOff val="5000"/>
                <a:alpha val="8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5000"/>
                <a:lumOff val="5000"/>
                <a:alpha val="8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292950" y="366824"/>
            <a:ext cx="5079000" cy="2644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Future-oriented Benchmarking Through Social Media Analysis</a:t>
            </a:r>
            <a:br>
              <a:rPr lang="en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486675" y="3588075"/>
            <a:ext cx="4444200" cy="118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 dirty="0" err="1">
                <a:solidFill>
                  <a:srgbClr val="233A39"/>
                </a:solidFill>
                <a:sym typeface="Georgia"/>
              </a:rPr>
              <a:t>Claudino</a:t>
            </a:r>
            <a:r>
              <a:rPr lang="en" sz="2000" b="1" dirty="0">
                <a:solidFill>
                  <a:srgbClr val="233A39"/>
                </a:solidFill>
                <a:sym typeface="Georgia"/>
              </a:rPr>
              <a:t> Alves</a:t>
            </a:r>
          </a:p>
          <a:p>
            <a:pPr lvl="0">
              <a:spcBef>
                <a:spcPts val="0"/>
              </a:spcBef>
              <a:buNone/>
            </a:pPr>
            <a:endParaRPr sz="2000" b="1" dirty="0">
              <a:solidFill>
                <a:srgbClr val="233A39"/>
              </a:solidFill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b="1" dirty="0">
                <a:solidFill>
                  <a:srgbClr val="233A39"/>
                </a:solidFill>
                <a:sym typeface="Georgia"/>
              </a:rPr>
              <a:t>Harshil Haumeer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33" y="675101"/>
            <a:ext cx="1904768" cy="192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30058" y="1437967"/>
            <a:ext cx="7030500" cy="35543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122" name="Picture 2" descr="https://lh4.googleusercontent.com/UClhSj4Re0sK1hd6HzuTgqE306v78dTZBtQPJNUj91yCHmZIut3MD6vOf0SngihGVlIDaE4wOtqTsR4CZZLmZ2R535xOWCCjxnJw9fiuZr0cIh6CHFZnDm-hXnTWmy4RfLl1xS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87" y="1306154"/>
            <a:ext cx="59436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50099" y="536373"/>
            <a:ext cx="363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Benchmarking Illustration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30058" y="1437967"/>
            <a:ext cx="7030500" cy="35543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350099" y="536373"/>
            <a:ext cx="363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Benchmarking Illustration 2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 descr="https://lh5.googleusercontent.com/jvfGCTu3jDzgvcptvcY0DTjcT_i7EMZdXH29sv4nmlB-nQE62JjIMKtzbmf6aIWS6Rqo0ODptiPJINRJxjod0Sj7mbxNsvVWm-luVctzDz_RmeVtbmitPyEgB46r3g3PsFKZfi1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61" y="1088020"/>
            <a:ext cx="5943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30058" y="1437967"/>
            <a:ext cx="7030500" cy="35543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99" y="821635"/>
            <a:ext cx="6362863" cy="3068575"/>
          </a:xfrm>
        </p:spPr>
        <p:txBody>
          <a:bodyPr anchor="ctr"/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  <a:cs typeface="Andalus" panose="02020603050405020304" pitchFamily="18" charset="-78"/>
              </a:rPr>
              <a:t>Client:     </a:t>
            </a:r>
            <a:r>
              <a:rPr lang="en-US" sz="18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Dr. Richard </a:t>
            </a:r>
            <a:r>
              <a:rPr lang="en-US" sz="1800" b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Griffith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/>
            </a:r>
            <a:b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</a:b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  </a:t>
            </a:r>
            <a:r>
              <a:rPr lang="en-US" sz="1400" b="0" i="1" dirty="0" smtClean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Department of Psychology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Faculty 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Sponsor: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72369" y="2296287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Dr. Philip Chan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72369" y="2665619"/>
            <a:ext cx="222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Department of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Computer Science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195009" y="65651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2">
                    <a:lumMod val="75000"/>
                  </a:schemeClr>
                </a:solidFill>
              </a:rPr>
              <a:t>Progress of Current Milestone</a:t>
            </a:r>
            <a:endParaRPr lang="e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49503"/>
              </p:ext>
            </p:extLst>
          </p:nvPr>
        </p:nvGraphicFramePr>
        <p:xfrm>
          <a:off x="1145857" y="1750377"/>
          <a:ext cx="6997604" cy="2539577"/>
        </p:xfrm>
        <a:graphic>
          <a:graphicData uri="http://schemas.openxmlformats.org/drawingml/2006/table">
            <a:tbl>
              <a:tblPr bandRow="1"/>
              <a:tblGrid>
                <a:gridCol w="2328644">
                  <a:extLst>
                    <a:ext uri="{9D8B030D-6E8A-4147-A177-3AD203B41FA5}">
                      <a16:colId xmlns:a16="http://schemas.microsoft.com/office/drawing/2014/main" xmlns="" val="1518877255"/>
                    </a:ext>
                  </a:extLst>
                </a:gridCol>
                <a:gridCol w="933792">
                  <a:extLst>
                    <a:ext uri="{9D8B030D-6E8A-4147-A177-3AD203B41FA5}">
                      <a16:colId xmlns:a16="http://schemas.microsoft.com/office/drawing/2014/main" xmlns="" val="2961847300"/>
                    </a:ext>
                  </a:extLst>
                </a:gridCol>
                <a:gridCol w="758706">
                  <a:extLst>
                    <a:ext uri="{9D8B030D-6E8A-4147-A177-3AD203B41FA5}">
                      <a16:colId xmlns:a16="http://schemas.microsoft.com/office/drawing/2014/main" xmlns="" val="2615623218"/>
                    </a:ext>
                  </a:extLst>
                </a:gridCol>
                <a:gridCol w="700344">
                  <a:extLst>
                    <a:ext uri="{9D8B030D-6E8A-4147-A177-3AD203B41FA5}">
                      <a16:colId xmlns:a16="http://schemas.microsoft.com/office/drawing/2014/main" xmlns="" val="3648868066"/>
                    </a:ext>
                  </a:extLst>
                </a:gridCol>
                <a:gridCol w="2276118">
                  <a:extLst>
                    <a:ext uri="{9D8B030D-6E8A-4147-A177-3AD203B41FA5}">
                      <a16:colId xmlns:a16="http://schemas.microsoft.com/office/drawing/2014/main" xmlns="" val="1663311453"/>
                    </a:ext>
                  </a:extLst>
                </a:gridCol>
              </a:tblGrid>
              <a:tr h="2892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Task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Completion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Claudino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Harshil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 do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39159"/>
                  </a:ext>
                </a:extLst>
              </a:tr>
              <a:tr h="2763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Investigate/Select Tools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30%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70%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7058408"/>
                  </a:ext>
                </a:extLst>
              </a:tr>
              <a:tr h="4567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Investigate and select algorithms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7985767"/>
                  </a:ext>
                </a:extLst>
              </a:tr>
              <a:tr h="3023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collaboration tools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3837033"/>
                  </a:ext>
                </a:extLst>
              </a:tr>
              <a:tr h="4309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Demo Sentiment Analysis tool, “Hello World” demo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6714715"/>
                  </a:ext>
                </a:extLst>
              </a:tr>
              <a:tr h="282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Requirement Document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9394712"/>
                  </a:ext>
                </a:extLst>
              </a:tr>
              <a:tr h="2827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Design Document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1741415"/>
                  </a:ext>
                </a:extLst>
              </a:tr>
              <a:tr h="218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Plan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None</a:t>
                      </a: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087099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246075" y="1701113"/>
            <a:ext cx="7030500" cy="31746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rgbClr val="D9D9D9"/>
              </a:buClr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Task 1: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proper tools, including programming language, framework, AI were investigated. We are using python as our programming language and Django as a framework. For our sentiment analysis, we are using IBM Watson. </a:t>
            </a:r>
          </a:p>
          <a:p>
            <a:pPr marL="457200" lvl="0" indent="-317500">
              <a:buClr>
                <a:srgbClr val="D9D9D9"/>
              </a:buClr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Task 2: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 looked up the algorithms that we will be using for our project. We researched on text classification algorithm which will be the first algorithm that will be used. </a:t>
            </a:r>
          </a:p>
          <a:p>
            <a:pPr marL="457200" lvl="0" indent="-317500">
              <a:buClr>
                <a:srgbClr val="D9D9D9"/>
              </a:buClr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Task 3: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the collaboration tools, we are using Gmail, Google Drive, Google docs and GitHub. For easy and quick communication, text messaging system is being used.</a:t>
            </a:r>
          </a:p>
          <a:p>
            <a:pPr marL="457200" lvl="0" indent="-317500">
              <a:spcBef>
                <a:spcPts val="0"/>
              </a:spcBef>
              <a:buClr>
                <a:srgbClr val="D9D9D9"/>
              </a:buClr>
              <a:buSzPct val="100000"/>
            </a:pPr>
            <a:endParaRPr lang="en-US" sz="1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4"/>
            <a:ext cx="7030500" cy="9993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Discussion of each accomplished task for current milestone: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34779"/>
            <a:ext cx="7030500" cy="12055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Discussion of each accomplished task for current milestone:</a:t>
            </a:r>
            <a:r>
              <a:rPr lang="en-US" dirty="0"/>
              <a:t/>
            </a:r>
            <a:br>
              <a:rPr lang="en-US" dirty="0"/>
            </a:b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30058" y="1437967"/>
            <a:ext cx="7030500" cy="35543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Task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demo for sentiment analysis has been done. A small program which takes text as input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 sentiment value with categorization and sentiment value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Task 5: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software requirement specification documentation has been completed. It includes all the content and standards specified on the IEEE website.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lnSpc>
                <a:spcPct val="100000"/>
              </a:lnSpc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Task 6: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design document has been completed. It includes all the content and standards specified on the IEEE website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>
              <a:lnSpc>
                <a:spcPct val="100000"/>
              </a:lnSpc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Task 7: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test plan has been completed. It includes all the content and standards specified on the IEEE website.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30058" y="1437967"/>
            <a:ext cx="7030500" cy="35543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28" name="Picture 4" descr="https://lh6.googleusercontent.com/M9IfQBp6Vb2GRYyJw45VqLBmOIQsefXFKhSDvVHGRuBIHCd5vXHMgl3tIaUeq2g3EwfkeFBCwkqNxT9dVpDkRM_4v2a2sjiO8X12LQHpvNcxJi6npSJWHaq-cNvjQKt2D2eMVwQ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9" y="612657"/>
            <a:ext cx="7562711" cy="437967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125884" y="139946"/>
            <a:ext cx="3422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System Architecture Design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28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 </a:t>
            </a:r>
            <a:r>
              <a:rPr lang="mr-IN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User Interface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 descr="https://lh4.googleusercontent.com/R6DMjrHOOcJr2QNU8M5oqhvHRZ_1oWSoia_oRCyIkYckSLDhe_Jns9A_sPnzlbtVXjqtcVwQlCkP5FPIqjmMBilZxqkI_s7PIToykd2c0yDAYSXGGdNDnGSlF6XZFERsSPiwLT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00" y="1806219"/>
            <a:ext cx="5116011" cy="275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800" y="1184556"/>
            <a:ext cx="2823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Log in /  Register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-dGZyycJ2YKyOGgFYDCVeh-pxLRx2WfVlnDkruaX_BIXOUpwaJoBLwSHL9XCp-U1sP0PhFBJvu4fhB4Cx9iptjdzyyUz8fhUpIH8AW1PCJhtIO3HTUzY7elkmlC-yC3Hjj8KSG0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58" y="1145894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0099" y="536373"/>
            <a:ext cx="363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Overall Sentiment Score Overview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230058" y="1437967"/>
            <a:ext cx="7030500" cy="35543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098" name="Picture 2" descr="https://lh3.googleusercontent.com/t1PdpNMqaOPBOvWh5D0PExDRerBO43FzcQIHl6FMHF1UVvnlAnUZvCmWvSGf9YLkyJJJzPN7AomE4hT5KbOl-Ik_Pvo-hgadWQ_kcewpI0QWkG2_gndqm4Ted9R6_r_YfVHCyk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58" y="1215342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0099" y="536373"/>
            <a:ext cx="3638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Drill-Down Feature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363</Words>
  <Application>Microsoft Macintosh PowerPoint</Application>
  <PresentationFormat>On-screen Show (16:9)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Andalus</vt:lpstr>
      <vt:lpstr>Bell MT</vt:lpstr>
      <vt:lpstr>Calibri</vt:lpstr>
      <vt:lpstr>Georgia</vt:lpstr>
      <vt:lpstr>Maven Pro</vt:lpstr>
      <vt:lpstr>Nunito</vt:lpstr>
      <vt:lpstr>Times New Roman</vt:lpstr>
      <vt:lpstr>Arial</vt:lpstr>
      <vt:lpstr>Momentum</vt:lpstr>
      <vt:lpstr>Future-oriented Benchmarking Through Social Media Analysis </vt:lpstr>
      <vt:lpstr>Client:     Dr. Richard Griffith       Department of Psychology    Faculty  Sponsor:     </vt:lpstr>
      <vt:lpstr>Progress of Current Milestone</vt:lpstr>
      <vt:lpstr>Discussion of each accomplished task for current milestone:</vt:lpstr>
      <vt:lpstr>Discussion of each accomplished task for current milestone: </vt:lpstr>
      <vt:lpstr>PowerPoint Presentation</vt:lpstr>
      <vt:lpstr>Design –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Future-Oriented Benchmarking through social media analysis </dc:title>
  <cp:lastModifiedBy>Harshil Haumeer</cp:lastModifiedBy>
  <cp:revision>27</cp:revision>
  <dcterms:modified xsi:type="dcterms:W3CDTF">2017-10-02T20:30:35Z</dcterms:modified>
</cp:coreProperties>
</file>