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71DE9-CC8D-4653-AC98-EE06612C6CAB}">
  <a:tblStyle styleId="{84A71DE9-CC8D-4653-AC98-EE06612C6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1"/>
    <p:restoredTop sz="91476"/>
  </p:normalViewPr>
  <p:slideViewPr>
    <p:cSldViewPr snapToGrid="0" snapToObjects="1">
      <p:cViewPr varScale="1">
        <p:scale>
          <a:sx n="132" d="100"/>
          <a:sy n="132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3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97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3"/>
              <a:chOff x="7343003" y="4453710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-1"/>
            <a:ext cx="3814073" cy="3839102"/>
            <a:chOff x="5043502" y="-1"/>
            <a:chExt cx="3814073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6" cy="1044300"/>
            <a:chOff x="51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5" cy="1384536"/>
            <a:chOff x="146768" y="3405"/>
            <a:chExt cx="1233215" cy="1384536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3"/>
              <a:chOff x="1063183" y="3405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4"/>
              <a:chOff x="604975" y="3405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6"/>
              <a:chOff x="146768" y="3405"/>
              <a:chExt cx="316800" cy="1384536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8" cy="2239500"/>
            <a:chOff x="6775083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254"/>
            <a:ext cx="2267379" cy="2601741"/>
            <a:chOff x="6790514" y="1254"/>
            <a:chExt cx="2267379" cy="2601741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536" y="1254"/>
              <a:ext cx="1990357" cy="1990302"/>
              <a:chOff x="7067536" y="1254"/>
              <a:chExt cx="1990357" cy="1990302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699" cy="548699"/>
              <a:chOff x="6790514" y="118856"/>
              <a:chExt cx="548699" cy="548699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unito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.powtoon.com/pub/cc?_ri_=X0Gzc2X%3DYQpglLjHJlTQGlPzdJbJHMHGSsHPisBICzadcbXtXaNeiqCyR43zb4fgf0ygqSwVXtpKX%3DSSSAT&amp;_ei_=EiwT4nvPqVnq_hUVilXClkY_kQUpYDoINw6eynkL4KDUKPbVfXmup5cFE4yoAWwMcO92G9TeQko6qmQXMFBEv0A4glfksWgABTokrFTN6iEEN2J5rSJ8AUkP5uefgF4xHZqZx8MkxuDhUn2tH6MPmu48PCxV12_ZSVV9CoRwwJYFQ9TWnQmehTo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oZ__f107stA&amp;t=8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7185">
                <a:alpha val="84705"/>
              </a:srgbClr>
            </a:gs>
            <a:gs pos="46000">
              <a:srgbClr val="0C7185"/>
            </a:gs>
            <a:gs pos="100000">
              <a:srgbClr val="063B4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92950" y="477437"/>
            <a:ext cx="5079000" cy="1447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-US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  <a:t>Crystal Advanced Analytics</a:t>
            </a:r>
            <a:br>
              <a:rPr lang="en" sz="2800" b="1" i="0" u="none" strike="noStrike" cap="none" dirty="0">
                <a:solidFill>
                  <a:schemeClr val="tx2">
                    <a:lumMod val="75000"/>
                  </a:schemeClr>
                </a:solidFill>
                <a:latin typeface="Andalus" panose="02020603050405020304" pitchFamily="18" charset="-78"/>
                <a:ea typeface="Times New Roman"/>
                <a:cs typeface="Andalus" panose="02020603050405020304" pitchFamily="18" charset="-78"/>
                <a:sym typeface="Times New Roman"/>
              </a:rPr>
            </a:br>
            <a:endParaRPr lang="en" sz="2800" b="1" i="0" u="none" strike="noStrike" cap="none" dirty="0">
              <a:solidFill>
                <a:schemeClr val="tx2">
                  <a:lumMod val="75000"/>
                </a:schemeClr>
              </a:solidFill>
              <a:latin typeface="Andalus" panose="02020603050405020304" pitchFamily="18" charset="-78"/>
              <a:ea typeface="Times New Roman"/>
              <a:cs typeface="Andalus" panose="02020603050405020304" pitchFamily="18" charset="-78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390227" y="3592283"/>
            <a:ext cx="4444200" cy="882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endParaRPr lang="en-US" sz="20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unito"/>
              <a:buNone/>
            </a:pPr>
            <a:r>
              <a:rPr lang="en" sz="20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  <a:sym typeface="Nunito"/>
              </a:rPr>
              <a:t>Harshil Haumeer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433" y="675101"/>
            <a:ext cx="1886006" cy="190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2950" y="2089266"/>
            <a:ext cx="362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Milestone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585999" y="821635"/>
            <a:ext cx="6362863" cy="3068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</a:pPr>
            <a:r>
              <a:rPr lang="en" sz="24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Client:     </a:t>
            </a: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Richard Griffith</a:t>
            </a:r>
            <a:b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400" b="1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	     </a:t>
            </a: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Psychology</a:t>
            </a: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Faculty </a:t>
            </a:r>
            <a:b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" sz="2000" b="1" i="0" u="none" strike="noStrike" cap="none">
                <a:solidFill>
                  <a:srgbClr val="4AC1B9"/>
                </a:solidFill>
                <a:latin typeface="Bell MT"/>
                <a:ea typeface="Bell MT"/>
                <a:cs typeface="Bell MT"/>
                <a:sym typeface="Bell MT"/>
              </a:rPr>
              <a:t>Sponsor: </a:t>
            </a: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 b="1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lang="en" sz="1400" b="1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872369" y="2296287"/>
            <a:ext cx="189506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D5D5"/>
              </a:buClr>
              <a:buSzPct val="25000"/>
              <a:buFont typeface="Bell MT"/>
              <a:buNone/>
            </a:pPr>
            <a:r>
              <a:rPr lang="en" sz="1800" b="0" i="0" u="none" strike="noStrike" cap="none">
                <a:solidFill>
                  <a:srgbClr val="B9D5D5"/>
                </a:solidFill>
                <a:latin typeface="Bell MT"/>
                <a:ea typeface="Bell MT"/>
                <a:cs typeface="Bell MT"/>
                <a:sym typeface="Bell MT"/>
              </a:rPr>
              <a:t>Dr. Philip Chan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872369" y="2665619"/>
            <a:ext cx="2226366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45"/>
              </a:buClr>
              <a:buSzPct val="25000"/>
              <a:buFont typeface="Bell MT"/>
              <a:buNone/>
            </a:pPr>
            <a:r>
              <a:rPr lang="en" sz="1400" b="0" i="1" u="none" strike="noStrike" cap="none">
                <a:solidFill>
                  <a:srgbClr val="131345"/>
                </a:solidFill>
                <a:latin typeface="Bell MT"/>
                <a:ea typeface="Bell MT"/>
                <a:cs typeface="Bell MT"/>
                <a:sym typeface="Bell MT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95009" y="656515"/>
            <a:ext cx="7030500" cy="6772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000" b="1" i="0" u="none" strike="noStrike" cap="none" dirty="0">
                <a:solidFill>
                  <a:srgbClr val="FFC000"/>
                </a:solidFill>
                <a:latin typeface="Maven Pro"/>
                <a:ea typeface="Maven Pro"/>
                <a:cs typeface="Maven Pro"/>
                <a:sym typeface="Maven Pro"/>
              </a:rPr>
              <a:t>Progress of Current Milestone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F64CB3-6DA9-B242-ADC9-A45E3145B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13811"/>
              </p:ext>
            </p:extLst>
          </p:nvPr>
        </p:nvGraphicFramePr>
        <p:xfrm>
          <a:off x="1195009" y="1474686"/>
          <a:ext cx="6791324" cy="2996565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316287">
                  <a:extLst>
                    <a:ext uri="{9D8B030D-6E8A-4147-A177-3AD203B41FA5}">
                      <a16:colId xmlns:a16="http://schemas.microsoft.com/office/drawing/2014/main" val="930375671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407433475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709655085"/>
                    </a:ext>
                  </a:extLst>
                </a:gridCol>
                <a:gridCol w="2231709">
                  <a:extLst>
                    <a:ext uri="{9D8B030D-6E8A-4147-A177-3AD203B41FA5}">
                      <a16:colId xmlns:a16="http://schemas.microsoft.com/office/drawing/2014/main" val="3656361315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</a:rPr>
                        <a:t>Task</a:t>
                      </a:r>
                      <a:endParaRPr lang="en-US" sz="12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</a:rPr>
                        <a:t>Completion</a:t>
                      </a:r>
                      <a:endParaRPr lang="en-US" sz="12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accent5"/>
                          </a:solidFill>
                          <a:effectLst/>
                        </a:rPr>
                        <a:t>Harshil</a:t>
                      </a:r>
                      <a:endParaRPr lang="en-US" sz="1200" b="1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  <a:effectLst/>
                        </a:rPr>
                        <a:t>To do</a:t>
                      </a:r>
                      <a:endParaRPr lang="en-US" sz="1200" b="1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527998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Improve Root Cause Analysis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9658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Complete Website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57064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Complete E-book page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30033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Create Demo Video 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777357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Create User Manual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</a:rPr>
                        <a:t>100%</a:t>
                      </a:r>
                      <a:endParaRPr lang="en-US" sz="12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</a:rPr>
                        <a:t>None</a:t>
                      </a:r>
                      <a:endParaRPr lang="en-US" sz="12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2743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1"/>
            <a:ext cx="7030500" cy="41007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" sz="1400" b="1" i="0" u="none" strike="noStrike" cap="none" dirty="0">
              <a:solidFill>
                <a:srgbClr val="4AC1B9"/>
              </a:solidFill>
              <a:sym typeface="Nunito"/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400" b="1" i="0" u="none" strike="noStrike" cap="none" dirty="0">
                <a:solidFill>
                  <a:schemeClr val="bg1">
                    <a:lumMod val="75000"/>
                  </a:schemeClr>
                </a:solidFill>
                <a:sym typeface="Nunito"/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" sz="1400" b="1" i="0" u="none" strike="noStrike" cap="none" dirty="0">
                <a:solidFill>
                  <a:schemeClr val="bg1">
                    <a:lumMod val="75000"/>
                  </a:schemeClr>
                </a:solidFill>
                <a:sym typeface="Nunito"/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Improve Root Cause Analysis</a:t>
            </a: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Provides better accuracy of results</a:t>
            </a: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Eliminates occurrence of a word(cause) in positive sentiment array from negative sentiment array and </a:t>
            </a:r>
            <a:r>
              <a:rPr lang="en-US" sz="1400" b="1">
                <a:solidFill>
                  <a:srgbClr val="002060"/>
                </a:solidFill>
              </a:rPr>
              <a:t>vice versa. </a:t>
            </a:r>
            <a:endParaRPr lang="en-US" sz="1400" b="1" dirty="0">
              <a:solidFill>
                <a:srgbClr val="002060"/>
              </a:solidFill>
            </a:endParaRPr>
          </a:p>
          <a:p>
            <a:pPr marL="58737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Complete Website</a:t>
            </a:r>
          </a:p>
          <a:p>
            <a:pPr marL="344488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Improved components(Sidebar, Navbar, drop-down etc.)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Added date range filter 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Added sortable table with assigned categories for reviews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Improved graphs (colors, resizing)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Deployed website on server</a:t>
            </a:r>
          </a:p>
          <a:p>
            <a:pPr marL="508000" lvl="8" indent="-16510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" sz="1400" b="1" dirty="0">
              <a:solidFill>
                <a:srgbClr val="4AC1B9"/>
              </a:solidFill>
            </a:endParaRPr>
          </a:p>
          <a:p>
            <a:pPr marL="344488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  <a:p>
            <a:pPr marL="344488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1"/>
            <a:ext cx="7030500" cy="3775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Aft>
                <a:spcPts val="0"/>
              </a:spcAft>
              <a:buClr>
                <a:srgbClr val="D9D9D9"/>
              </a:buClr>
            </a:pP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Complete E-book Page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Project Abstract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Project Overview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Main features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Challenges</a:t>
            </a:r>
          </a:p>
          <a:p>
            <a:pPr marL="515938" lvl="0" indent="-171450"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Conclusion</a:t>
            </a:r>
          </a:p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" sz="1400" b="1" dirty="0">
              <a:solidFill>
                <a:srgbClr val="4AC1B9"/>
              </a:solidFill>
            </a:endParaRPr>
          </a:p>
          <a:p>
            <a:pPr marL="457200" lvl="0" indent="-3175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Create Demo Video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Provides an overview of the project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Benefits of using CAA</a:t>
            </a:r>
          </a:p>
          <a:p>
            <a:pPr marL="515938" indent="-171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</a:rPr>
              <a:t>Main features</a:t>
            </a:r>
            <a:br>
              <a:rPr lang="en-US" sz="1400" b="1" dirty="0">
                <a:solidFill>
                  <a:srgbClr val="002060"/>
                </a:solidFill>
              </a:rPr>
            </a:br>
            <a:endParaRPr lang="en-US" sz="14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  <p:extLst>
      <p:ext uri="{BB962C8B-B14F-4D97-AF65-F5344CB8AC3E}">
        <p14:creationId xmlns:p14="http://schemas.microsoft.com/office/powerpoint/2010/main" val="2380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303800" y="1153190"/>
            <a:ext cx="7030500" cy="37752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9700" lvl="0" indent="0">
              <a:spcAft>
                <a:spcPts val="0"/>
              </a:spcAft>
              <a:buClr>
                <a:srgbClr val="D9D9D9"/>
              </a:buClr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Task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" sz="12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Create User manual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Intended Users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Registration, Sign in and Forget Password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Graphs and Charts explained (results)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How to add competitors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Filtering (Sentiment score, date range filter, Categorization of reviews)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Root Cause Analysis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Sentiment Analysis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r>
              <a:rPr lang="en-US" sz="1200" b="1" dirty="0">
                <a:solidFill>
                  <a:srgbClr val="002060"/>
                </a:solidFill>
              </a:rPr>
              <a:t>Troubleshooting </a:t>
            </a:r>
          </a:p>
          <a:p>
            <a:pPr marL="746125" lvl="4" indent="-29845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marL="465138" indent="-304800">
              <a:lnSpc>
                <a:spcPct val="150000"/>
              </a:lnSpc>
              <a:spcAft>
                <a:spcPts val="0"/>
              </a:spcAft>
              <a:buClr>
                <a:srgbClr val="D9D9D9"/>
              </a:buClr>
            </a:pP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marL="344488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515938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1303800" y="153891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sz="2400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Discussion of each accomplished task for current milestone:</a:t>
            </a:r>
          </a:p>
        </p:txBody>
      </p:sp>
    </p:spTree>
    <p:extLst>
      <p:ext uri="{BB962C8B-B14F-4D97-AF65-F5344CB8AC3E}">
        <p14:creationId xmlns:p14="http://schemas.microsoft.com/office/powerpoint/2010/main" val="471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98"/>
          <p:cNvSpPr txBox="1">
            <a:spLocks noGrp="1"/>
          </p:cNvSpPr>
          <p:nvPr>
            <p:ph type="title"/>
          </p:nvPr>
        </p:nvSpPr>
        <p:spPr>
          <a:xfrm>
            <a:off x="854243" y="363950"/>
            <a:ext cx="7030500" cy="6161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aven Pro"/>
              <a:buNone/>
            </a:pPr>
            <a:r>
              <a:rPr lang="en" b="1" i="0" u="none" strike="noStrike" cap="none" dirty="0">
                <a:solidFill>
                  <a:srgbClr val="FFC000"/>
                </a:solidFill>
                <a:latin typeface="Bell MT"/>
                <a:ea typeface="Bell MT"/>
                <a:cs typeface="Bell MT"/>
                <a:sym typeface="Bell MT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84A72-542D-0444-A467-E69B5A3E889B}"/>
              </a:ext>
            </a:extLst>
          </p:cNvPr>
          <p:cNvSpPr txBox="1"/>
          <p:nvPr/>
        </p:nvSpPr>
        <p:spPr>
          <a:xfrm>
            <a:off x="1882588" y="1613647"/>
            <a:ext cx="5712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Demo Video: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3"/>
              </a:rPr>
              <a:t>YouTube Link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Website Demo: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4"/>
              </a:rPr>
              <a:t>Website Link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3591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255</Words>
  <Application>Microsoft Macintosh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Andalus</vt:lpstr>
      <vt:lpstr>Arial</vt:lpstr>
      <vt:lpstr>Bell MT</vt:lpstr>
      <vt:lpstr>Calibri</vt:lpstr>
      <vt:lpstr>Courier New</vt:lpstr>
      <vt:lpstr>Maven Pro</vt:lpstr>
      <vt:lpstr>Nunito</vt:lpstr>
      <vt:lpstr>Times New Roman</vt:lpstr>
      <vt:lpstr>Momentum</vt:lpstr>
      <vt:lpstr>Crystal Advanced Analytics </vt:lpstr>
      <vt:lpstr>Client:     Dr. Richard Griffith       Department of Psychology    Faculty  Sponsor:     </vt:lpstr>
      <vt:lpstr>Progress of Current Milestone</vt:lpstr>
      <vt:lpstr>Discussion of each accomplished task for current milestone:</vt:lpstr>
      <vt:lpstr>Discussion of each accomplished task for current milestone:</vt:lpstr>
      <vt:lpstr>Discussion of each accomplished task for current milestone:</vt:lpstr>
      <vt:lpstr>Demo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Future-oriented Benchmarking Through Social Media Analysis </dc:title>
  <cp:lastModifiedBy>Harshil Haumeer</cp:lastModifiedBy>
  <cp:revision>155</cp:revision>
  <dcterms:modified xsi:type="dcterms:W3CDTF">2018-04-20T19:38:59Z</dcterms:modified>
</cp:coreProperties>
</file>