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5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71DE9-CC8D-4653-AC98-EE06612C6CAB}">
  <a:tblStyle styleId="{84A71DE9-CC8D-4653-AC98-EE06612C6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/>
    <p:restoredTop sz="91476"/>
  </p:normalViewPr>
  <p:slideViewPr>
    <p:cSldViewPr snapToGrid="0" snapToObjects="1">
      <p:cViewPr varScale="1">
        <p:scale>
          <a:sx n="132" d="100"/>
          <a:sy n="132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3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96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3"/>
              <a:chOff x="7343003" y="4453710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-1"/>
            <a:ext cx="3814073" cy="3839102"/>
            <a:chOff x="5043502" y="-1"/>
            <a:chExt cx="3814073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6" cy="1044300"/>
            <a:chOff x="51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5" cy="1384536"/>
            <a:chOff x="146768" y="3405"/>
            <a:chExt cx="1233215" cy="1384536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3"/>
              <a:chOff x="1063183" y="3405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4"/>
              <a:chOff x="604975" y="3405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6"/>
              <a:chOff x="146768" y="3405"/>
              <a:chExt cx="316800" cy="1384536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8" cy="2239500"/>
            <a:chOff x="6775083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254"/>
            <a:ext cx="2267379" cy="2601741"/>
            <a:chOff x="6790514" y="1254"/>
            <a:chExt cx="2267379" cy="2601741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536" y="1254"/>
              <a:ext cx="1990357" cy="1990302"/>
              <a:chOff x="7067536" y="1254"/>
              <a:chExt cx="1990357" cy="1990302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699" cy="548699"/>
              <a:chOff x="6790514" y="118856"/>
              <a:chExt cx="548699" cy="548699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92950" y="477437"/>
            <a:ext cx="5079000" cy="1447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-US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  <a:t>Crystal Advanced Analytics</a:t>
            </a:r>
            <a:br>
              <a:rPr lang="en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</a:br>
            <a:endParaRPr lang="en" sz="2800" b="1" i="0" u="none" strike="noStrike" cap="none" dirty="0">
              <a:solidFill>
                <a:schemeClr val="tx2">
                  <a:lumMod val="75000"/>
                </a:schemeClr>
              </a:solidFill>
              <a:latin typeface="Andalus" panose="02020603050405020304" pitchFamily="18" charset="-78"/>
              <a:ea typeface="Times New Roman"/>
              <a:cs typeface="Andalus" panose="02020603050405020304" pitchFamily="18" charset="-78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390227" y="3592283"/>
            <a:ext cx="4444200" cy="882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endParaRPr lang="en-US" sz="20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r>
              <a:rPr lang="en" sz="20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  <a:sym typeface="Nunito"/>
              </a:rPr>
              <a:t>Harshil Haumeer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433" y="675101"/>
            <a:ext cx="1886006" cy="190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2950" y="2089266"/>
            <a:ext cx="362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Milestone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585999" y="821635"/>
            <a:ext cx="6362863" cy="3068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" sz="24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Client:     </a:t>
            </a: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Richard Griffith</a:t>
            </a:r>
            <a:b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	     </a:t>
            </a: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Psychology</a:t>
            </a: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Faculty </a:t>
            </a:r>
            <a:b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Sponsor: </a:t>
            </a: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lang="en" sz="1400" b="1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872369" y="2296287"/>
            <a:ext cx="189506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D5D5"/>
              </a:buClr>
              <a:buSzPct val="25000"/>
              <a:buFont typeface="Bell MT"/>
              <a:buNone/>
            </a:pP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Philip Chan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872369" y="2665619"/>
            <a:ext cx="2226366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45"/>
              </a:buClr>
              <a:buSzPct val="25000"/>
              <a:buFont typeface="Bell MT"/>
              <a:buNone/>
            </a:pP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95009" y="656515"/>
            <a:ext cx="7030500" cy="677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000" b="1" i="0" u="none" strike="noStrike" cap="none" dirty="0">
                <a:solidFill>
                  <a:srgbClr val="FFC000"/>
                </a:solidFill>
                <a:latin typeface="Maven Pro"/>
                <a:ea typeface="Maven Pro"/>
                <a:cs typeface="Maven Pro"/>
                <a:sym typeface="Maven Pro"/>
              </a:rPr>
              <a:t>Progress of Current Milestone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8E8C2C-CA79-2D46-8E91-CAF418614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00178"/>
              </p:ext>
            </p:extLst>
          </p:nvPr>
        </p:nvGraphicFramePr>
        <p:xfrm>
          <a:off x="1176338" y="1362392"/>
          <a:ext cx="6215673" cy="3002915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450360">
                  <a:extLst>
                    <a:ext uri="{9D8B030D-6E8A-4147-A177-3AD203B41FA5}">
                      <a16:colId xmlns:a16="http://schemas.microsoft.com/office/drawing/2014/main" val="3034616868"/>
                    </a:ext>
                  </a:extLst>
                </a:gridCol>
                <a:gridCol w="1080769">
                  <a:extLst>
                    <a:ext uri="{9D8B030D-6E8A-4147-A177-3AD203B41FA5}">
                      <a16:colId xmlns:a16="http://schemas.microsoft.com/office/drawing/2014/main" val="3709154176"/>
                    </a:ext>
                  </a:extLst>
                </a:gridCol>
                <a:gridCol w="2684544">
                  <a:extLst>
                    <a:ext uri="{9D8B030D-6E8A-4147-A177-3AD203B41FA5}">
                      <a16:colId xmlns:a16="http://schemas.microsoft.com/office/drawing/2014/main" val="3499745374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Task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Completion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To do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870287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Complete implementation, test and demo of Benchmarking tool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100%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None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614228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Implement, Test and Demo Root-Cause Analysis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100%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None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385099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Implement graphs on Dashboard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80%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Implement sentiment analysis graph and visualization for root cause analysis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29988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Improve website 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90%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Implement more graphs and all necessary remaining components.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144105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Showcase Poster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100%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None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4636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874220"/>
            <a:ext cx="7030500" cy="41007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" sz="1200" b="1" i="0" u="none" strike="noStrike" cap="none" dirty="0">
              <a:solidFill>
                <a:srgbClr val="4AC1B9"/>
              </a:solidFill>
              <a:sym typeface="Nunito"/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200" b="1" i="0" u="none" strike="noStrike" cap="none" dirty="0">
                <a:solidFill>
                  <a:schemeClr val="bg1">
                    <a:lumMod val="75000"/>
                  </a:schemeClr>
                </a:solidFill>
                <a:sym typeface="Nunito"/>
              </a:rPr>
              <a:t>Task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" sz="1200" b="1" i="0" u="none" strike="noStrike" cap="none" dirty="0">
                <a:solidFill>
                  <a:schemeClr val="bg1">
                    <a:lumMod val="75000"/>
                  </a:schemeClr>
                </a:solidFill>
                <a:sym typeface="Nunito"/>
              </a:rPr>
              <a:t>: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Complete implementation, test and demo of Benchmarking tool</a:t>
            </a: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Benchmarking tool was successfully implemented</a:t>
            </a:r>
          </a:p>
          <a:p>
            <a:pPr marL="866775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Allows benchmarking of up to 4 competitors</a:t>
            </a:r>
          </a:p>
          <a:p>
            <a:pPr marL="866775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Benchmark services by customer ratings and sentiment score</a:t>
            </a:r>
          </a:p>
          <a:p>
            <a:pPr marL="866775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Sorted by most recent by default</a:t>
            </a:r>
          </a:p>
          <a:p>
            <a:pPr marL="58737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Implement, Test and Demo Root-Cause Analysis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Root-cause analysis tool was successfully implemented</a:t>
            </a:r>
          </a:p>
          <a:p>
            <a:pPr marL="858838" lvl="8" indent="-169863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Tokenize reviews</a:t>
            </a:r>
          </a:p>
          <a:p>
            <a:pPr marL="858838" lvl="8" indent="-169863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Filter out stop words: Meaningless data with high frequency</a:t>
            </a:r>
          </a:p>
          <a:p>
            <a:pPr marL="858838" lvl="8" indent="-169863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Sorted 2-D array with most frequent word and respective frequency</a:t>
            </a:r>
          </a:p>
          <a:p>
            <a:pPr marL="858838" lvl="8" indent="-169863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Represented on a bar-graph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Allows user to identify root cause for underperforming and over performing service(s)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Defining threshold for under performance or over performance is set by user</a:t>
            </a:r>
          </a:p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" sz="1200" b="1" dirty="0">
              <a:solidFill>
                <a:srgbClr val="4AC1B9"/>
              </a:solidFill>
            </a:endParaRPr>
          </a:p>
          <a:p>
            <a:pPr marL="344488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002060"/>
              </a:solidFill>
            </a:endParaRPr>
          </a:p>
          <a:p>
            <a:pPr marL="3444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0"/>
            <a:ext cx="7030500" cy="3775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Implement graphs on Dashboard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Relevant graphs were implemented to represent different types of data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Bar-graphs: Benchmarking, Root cause analysis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Benchmarking component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Add filter for date range</a:t>
            </a:r>
          </a:p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" sz="1200" b="1" dirty="0">
              <a:solidFill>
                <a:srgbClr val="4AC1B9"/>
              </a:solidFill>
            </a:endParaRPr>
          </a:p>
          <a:p>
            <a:pPr marL="457200" lvl="0" indent="-3175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Improve website 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Improved Home Page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Added new components to dashboard</a:t>
            </a:r>
          </a:p>
          <a:p>
            <a:pPr marL="922338" indent="-249238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Service Overview, Benchmarking, Root-Cause analysis</a:t>
            </a:r>
            <a:br>
              <a:rPr lang="en-US" sz="1200" b="1" dirty="0">
                <a:solidFill>
                  <a:srgbClr val="002060"/>
                </a:solidFill>
              </a:rPr>
            </a:br>
            <a:endParaRPr lang="en-US" sz="1200" b="1" dirty="0">
              <a:solidFill>
                <a:srgbClr val="002060"/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Showcase Poster</a:t>
            </a:r>
          </a:p>
          <a:p>
            <a:pPr marL="515938" lvl="0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Completed showcase poster</a:t>
            </a:r>
          </a:p>
          <a:p>
            <a:pPr marL="344488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  <p:extLst>
      <p:ext uri="{BB962C8B-B14F-4D97-AF65-F5344CB8AC3E}">
        <p14:creationId xmlns:p14="http://schemas.microsoft.com/office/powerpoint/2010/main" val="2380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1164" y="708906"/>
            <a:ext cx="4272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Plan for Next Milestone</a:t>
            </a:r>
            <a:endParaRPr lang="en-US" sz="2000" b="1" dirty="0">
              <a:solidFill>
                <a:srgbClr val="FFC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2FC614-34EF-8F44-B40D-A31E0C7E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17003"/>
              </p:ext>
            </p:extLst>
          </p:nvPr>
        </p:nvGraphicFramePr>
        <p:xfrm>
          <a:off x="1461164" y="1619702"/>
          <a:ext cx="6718194" cy="191731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669375">
                  <a:extLst>
                    <a:ext uri="{9D8B030D-6E8A-4147-A177-3AD203B41FA5}">
                      <a16:colId xmlns:a16="http://schemas.microsoft.com/office/drawing/2014/main" val="3411383008"/>
                    </a:ext>
                  </a:extLst>
                </a:gridCol>
                <a:gridCol w="3048819">
                  <a:extLst>
                    <a:ext uri="{9D8B030D-6E8A-4147-A177-3AD203B41FA5}">
                      <a16:colId xmlns:a16="http://schemas.microsoft.com/office/drawing/2014/main" val="1683330160"/>
                    </a:ext>
                  </a:extLst>
                </a:gridCol>
              </a:tblGrid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Task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Harshil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03559"/>
                  </a:ext>
                </a:extLst>
              </a:tr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Complete and test website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06224"/>
                  </a:ext>
                </a:extLst>
              </a:tr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Complete E-book page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77170"/>
                  </a:ext>
                </a:extLst>
              </a:tr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Create Demo Video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24659"/>
                  </a:ext>
                </a:extLst>
              </a:tr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Create User Manual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19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5327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296</Words>
  <Application>Microsoft Macintosh PowerPoint</Application>
  <PresentationFormat>On-screen Show (16:9)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Andalus</vt:lpstr>
      <vt:lpstr>Arial</vt:lpstr>
      <vt:lpstr>Bell MT</vt:lpstr>
      <vt:lpstr>Calibri</vt:lpstr>
      <vt:lpstr>Courier New</vt:lpstr>
      <vt:lpstr>Maven Pro</vt:lpstr>
      <vt:lpstr>Nunito</vt:lpstr>
      <vt:lpstr>Times New Roman</vt:lpstr>
      <vt:lpstr>Momentum</vt:lpstr>
      <vt:lpstr>Crystal Advanced Analytics </vt:lpstr>
      <vt:lpstr>Client:     Dr. Richard Griffith       Department of Psychology    Faculty  Sponsor:     </vt:lpstr>
      <vt:lpstr>Progress of Current Milestone</vt:lpstr>
      <vt:lpstr>Discussion of each accomplished task for current milestone:</vt:lpstr>
      <vt:lpstr>Discussion of each accomplished task for current milestone: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Future-oriented Benchmarking Through Social Media Analysis </dc:title>
  <cp:lastModifiedBy>Harshil Haumeer</cp:lastModifiedBy>
  <cp:revision>116</cp:revision>
  <dcterms:modified xsi:type="dcterms:W3CDTF">2018-03-19T19:38:41Z</dcterms:modified>
</cp:coreProperties>
</file>