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43891200" cy="384048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24641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49283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73924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98565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623206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547848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72489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97130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5C5C5C"/>
    <a:srgbClr val="B5AF67"/>
    <a:srgbClr val="FFFFFF"/>
    <a:srgbClr val="9E0000"/>
    <a:srgbClr val="CCCC00"/>
    <a:srgbClr val="00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5129"/>
  </p:normalViewPr>
  <p:slideViewPr>
    <p:cSldViewPr snapToGrid="0">
      <p:cViewPr varScale="1">
        <p:scale>
          <a:sx n="18" d="100"/>
          <a:sy n="18" d="100"/>
        </p:scale>
        <p:origin x="1728" y="384"/>
      </p:cViewPr>
      <p:guideLst>
        <p:guide orient="horz" pos="1209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7C8AD5-4542-4FE9-AE26-5D08C33902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374087A-B01C-4FBD-B05B-FD0A6DD82C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E6F1FD8-2A8E-4FE6-9558-6FE6858920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36688" y="696913"/>
            <a:ext cx="39846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AD8C63D-1DAB-47D2-861E-C1A1B345F9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4838"/>
            <a:ext cx="54864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30946EBE-D797-4BBE-8FE9-B369649D0E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2B0906E-EB85-41EE-BF52-63968BD90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4DD65A05-D448-44C4-8E6E-E89521A53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924641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849283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2773924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3698565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4623206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6pPr>
    <a:lvl7pPr marL="5547848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7pPr>
    <a:lvl8pPr marL="6472489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8pPr>
    <a:lvl9pPr marL="7397130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F404AE8F-3AFC-4971-83DD-4AE051C9B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E91825-1D46-4606-98AA-4CE2604C884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E213D2A-290C-4259-A35B-48ECEB624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6688" y="696913"/>
            <a:ext cx="3984625" cy="3486150"/>
          </a:xfrm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F1F219E-5656-4580-928B-9DD32E0EE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53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2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7" y="8960472"/>
            <a:ext cx="39503350" cy="253462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6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2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7" y="8960472"/>
            <a:ext cx="39503350" cy="253462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877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8960472"/>
            <a:ext cx="19599274" cy="25346256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8960472"/>
            <a:ext cx="19599276" cy="25346256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9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8596198"/>
            <a:ext cx="19392900" cy="3584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2180385"/>
            <a:ext cx="19392900" cy="221263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8596198"/>
            <a:ext cx="19402426" cy="3584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2180385"/>
            <a:ext cx="19402426" cy="221263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5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0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9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528646"/>
            <a:ext cx="14439900" cy="6508132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528648"/>
            <a:ext cx="24536400" cy="3277808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8036779"/>
            <a:ext cx="14439900" cy="2626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68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6884662"/>
            <a:ext cx="26333450" cy="3171129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3431325"/>
            <a:ext cx="26333450" cy="230435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30055791"/>
            <a:ext cx="26333450" cy="4507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4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">
            <a:extLst>
              <a:ext uri="{FF2B5EF4-FFF2-40B4-BE49-F238E27FC236}">
                <a16:creationId xmlns:a16="http://schemas.microsoft.com/office/drawing/2014/main" id="{2229C781-D3F6-4CCD-BEB0-75195CCB99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32895168"/>
            <a:ext cx="43834050" cy="0"/>
          </a:xfrm>
          <a:prstGeom prst="line">
            <a:avLst/>
          </a:prstGeom>
          <a:noFill/>
          <a:ln w="127000">
            <a:solidFill>
              <a:srgbClr val="B5AF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32"/>
          </a:p>
        </p:txBody>
      </p:sp>
      <p:sp>
        <p:nvSpPr>
          <p:cNvPr id="1027" name="Line 11">
            <a:extLst>
              <a:ext uri="{FF2B5EF4-FFF2-40B4-BE49-F238E27FC236}">
                <a16:creationId xmlns:a16="http://schemas.microsoft.com/office/drawing/2014/main" id="{304E5C5E-0BB9-4309-ACB3-74E104D540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348512"/>
            <a:ext cx="43891200" cy="0"/>
          </a:xfrm>
          <a:prstGeom prst="line">
            <a:avLst/>
          </a:prstGeom>
          <a:noFill/>
          <a:ln w="127000">
            <a:solidFill>
              <a:srgbClr val="B5AF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32"/>
          </a:p>
        </p:txBody>
      </p:sp>
      <p:sp>
        <p:nvSpPr>
          <p:cNvPr id="1028" name="Rectangle 43">
            <a:extLst>
              <a:ext uri="{FF2B5EF4-FFF2-40B4-BE49-F238E27FC236}">
                <a16:creationId xmlns:a16="http://schemas.microsoft.com/office/drawing/2014/main" id="{AECA938D-8181-4E1E-B989-EB563616D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" cy="26803351"/>
          </a:xfrm>
          <a:prstGeom prst="rect">
            <a:avLst/>
          </a:prstGeom>
          <a:solidFill>
            <a:srgbClr val="7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0400"/>
          </a:p>
        </p:txBody>
      </p:sp>
      <p:sp>
        <p:nvSpPr>
          <p:cNvPr id="1029" name="Rectangle 44">
            <a:extLst>
              <a:ext uri="{FF2B5EF4-FFF2-40B4-BE49-F238E27FC236}">
                <a16:creationId xmlns:a16="http://schemas.microsoft.com/office/drawing/2014/main" id="{98DE49B2-C216-4E39-AE04-9421725049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976800" y="6244684"/>
            <a:ext cx="914400" cy="26783836"/>
          </a:xfrm>
          <a:prstGeom prst="rect">
            <a:avLst/>
          </a:prstGeom>
          <a:solidFill>
            <a:srgbClr val="7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0400"/>
          </a:p>
        </p:txBody>
      </p:sp>
      <p:pic>
        <p:nvPicPr>
          <p:cNvPr id="1030" name="Picture 7" descr="NGtrimLogo-FINAL_ART.JPG">
            <a:extLst>
              <a:ext uri="{FF2B5EF4-FFF2-40B4-BE49-F238E27FC236}">
                <a16:creationId xmlns:a16="http://schemas.microsoft.com/office/drawing/2014/main" id="{B97C5A75-578E-4E11-8F0D-25A30380C2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77" y="33184637"/>
            <a:ext cx="19078574" cy="522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seal_color.jpg">
            <a:extLst>
              <a:ext uri="{FF2B5EF4-FFF2-40B4-BE49-F238E27FC236}">
                <a16:creationId xmlns:a16="http://schemas.microsoft.com/office/drawing/2014/main" id="{13F49ACD-7AA9-46DD-9A45-47B61C5DEC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6" y="34053037"/>
            <a:ext cx="4038600" cy="413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9144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8288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27432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36576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987426" indent="-987426" algn="l" defTabSz="5330826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793876" indent="-450850" algn="l" defTabSz="5330826" rtl="0" eaLnBrk="0" fontAlgn="base" hangingPunct="0">
        <a:spcBef>
          <a:spcPct val="20000"/>
        </a:spcBef>
        <a:spcAft>
          <a:spcPct val="0"/>
        </a:spcAft>
        <a:buChar char="–"/>
        <a:defRPr sz="5200">
          <a:solidFill>
            <a:schemeClr val="tx1"/>
          </a:solidFill>
          <a:latin typeface="+mn-lt"/>
          <a:ea typeface="ＭＳ Ｐゴシック" charset="0"/>
        </a:defRPr>
      </a:lvl2pPr>
      <a:lvl3pPr marL="2781300" indent="-450850" algn="l" defTabSz="5330826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ＭＳ Ｐゴシック" charset="0"/>
        </a:defRPr>
      </a:lvl3pPr>
      <a:lvl4pPr marL="3676650" indent="-355600" algn="l" defTabSz="5330826" rtl="0" eaLnBrk="0" fontAlgn="base" hangingPunct="0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ＭＳ Ｐゴシック" charset="0"/>
        </a:defRPr>
      </a:lvl4pPr>
      <a:lvl5pPr marL="4841876" indent="-355600" algn="l" defTabSz="5330826" rtl="0" eaLnBrk="0" fontAlgn="base" hangingPunct="0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0"/>
        </a:defRPr>
      </a:lvl5pPr>
      <a:lvl6pPr marL="57562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6pPr>
      <a:lvl7pPr marL="66706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7pPr>
      <a:lvl8pPr marL="75850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8pPr>
      <a:lvl9pPr marL="84994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B8F0D16F-781B-C241-AFA9-AB9BF5777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3" y="6567500"/>
            <a:ext cx="17610560" cy="10219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A06858-63AB-AB4F-9EB0-9D393FE96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942" y="18484417"/>
            <a:ext cx="16399850" cy="1339614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3647038" y="17035640"/>
            <a:ext cx="15407188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8000">
                <a:schemeClr val="bg2">
                  <a:lumMod val="75000"/>
                </a:schemeClr>
              </a:gs>
              <a:gs pos="100000">
                <a:schemeClr val="accent4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contourW="12700" prstMaterial="dkEdge">
            <a:bevelT w="139700" prst="cross"/>
            <a:contourClr>
              <a:srgbClr val="760000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074" name="Text Box 4">
            <a:extLst>
              <a:ext uri="{FF2B5EF4-FFF2-40B4-BE49-F238E27FC236}">
                <a16:creationId xmlns:a16="http://schemas.microsoft.com/office/drawing/2014/main" id="{304825E6-FD8F-4DEC-8356-A84B1E7AE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808" y="-90203"/>
            <a:ext cx="41910000" cy="4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78" tIns="44840" rIns="89678" bIns="44840">
            <a:spAutoFit/>
          </a:bodyPr>
          <a:lstStyle>
            <a:lvl1pPr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8800" dirty="0">
                <a:ln w="3175" cap="flat" cmpd="sng">
                  <a:solidFill>
                    <a:srgbClr val="B5AF67"/>
                  </a:solidFill>
                  <a:round/>
                </a:ln>
                <a:solidFill>
                  <a:srgbClr val="760000"/>
                </a:solidFill>
                <a:effectLst>
                  <a:glow>
                    <a:srgbClr val="B5AF67"/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CRYSTAL ADVANCED ANALYTICS</a:t>
            </a:r>
          </a:p>
          <a:p>
            <a:pPr algn="ctr"/>
            <a:r>
              <a:rPr lang="en-US" altLang="en-US" sz="8000" dirty="0">
                <a:ln w="9525" cap="flat" cmpd="sng">
                  <a:noFill/>
                  <a:round/>
                </a:ln>
                <a:solidFill>
                  <a:srgbClr val="760000"/>
                </a:solidFill>
                <a:effectLst>
                  <a:glow>
                    <a:srgbClr val="B5AF67"/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Social Media Analysis</a:t>
            </a:r>
          </a:p>
          <a:p>
            <a:pPr algn="ctr"/>
            <a:r>
              <a:rPr lang="en-US" altLang="en-US" sz="6000" dirty="0">
                <a:latin typeface="+mj-lt"/>
                <a:cs typeface="Times New Roman" panose="02020603050405020304" pitchFamily="18" charset="0"/>
              </a:rPr>
              <a:t>Harshil C. Haumeer</a:t>
            </a:r>
            <a:endParaRPr lang="en-US" altLang="en-US" sz="7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altLang="en-US" sz="6000" dirty="0">
                <a:latin typeface="+mj-lt"/>
              </a:rPr>
              <a:t>Faculty Advisor: Dr. Philip Chan, School of Computing, Florida Institute of Technology</a:t>
            </a:r>
          </a:p>
        </p:txBody>
      </p:sp>
      <p:sp>
        <p:nvSpPr>
          <p:cNvPr id="3076" name="TextBox 1">
            <a:extLst>
              <a:ext uri="{FF2B5EF4-FFF2-40B4-BE49-F238E27FC236}">
                <a16:creationId xmlns:a16="http://schemas.microsoft.com/office/drawing/2014/main" id="{4EA4261D-42B1-4F5F-AB56-B96FC370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7" y="7273927"/>
            <a:ext cx="18473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400"/>
          </a:p>
        </p:txBody>
      </p:sp>
      <p:pic>
        <p:nvPicPr>
          <p:cNvPr id="8" name="Graphic 8" descr="Computer">
            <a:extLst>
              <a:ext uri="{FF2B5EF4-FFF2-40B4-BE49-F238E27FC236}">
                <a16:creationId xmlns:a16="http://schemas.microsoft.com/office/drawing/2014/main" id="{5458F320-D261-4BFF-8A01-2822FA02711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47661" y="1350090"/>
            <a:ext cx="1828800" cy="1828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0088415" y="5137694"/>
            <a:ext cx="12434832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8000">
                <a:schemeClr val="bg2">
                  <a:lumMod val="75000"/>
                </a:schemeClr>
              </a:gs>
              <a:gs pos="100000">
                <a:schemeClr val="accent4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contourW="12700" prstMaterial="dkEdge">
            <a:bevelT w="139700" prst="cross"/>
            <a:contourClr>
              <a:srgbClr val="760000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8835" y="14376041"/>
            <a:ext cx="10311975" cy="1917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760000"/>
              </a:buClr>
            </a:pPr>
            <a:r>
              <a:rPr lang="en-US" sz="4000" dirty="0">
                <a:solidFill>
                  <a:srgbClr val="760000"/>
                </a:solidFill>
              </a:rPr>
              <a:t>Live Data: </a:t>
            </a:r>
            <a:r>
              <a:rPr lang="en-US" sz="4000" dirty="0"/>
              <a:t>CAA allows businesses to retrieve and access real-time data from over 20+ social media platforms.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Automated Data Classification: </a:t>
            </a:r>
            <a:r>
              <a:rPr lang="en-US" sz="4000" dirty="0"/>
              <a:t>Reviews retrieved from social media platforms are automatically classified into their respective categories for an easy service overview. 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Sentiment Analysis: </a:t>
            </a:r>
            <a:r>
              <a:rPr lang="en-US" sz="4000" dirty="0"/>
              <a:t>CAA has an integrated sentiment analyzer which allows businesses to better understand their customers’ sentiment expressed in their feedback. 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Root-Cause Analysis: </a:t>
            </a:r>
            <a:r>
              <a:rPr lang="en-US" sz="4000" dirty="0"/>
              <a:t>CAA identifies the root cause(s) for an over/under performance in particular service(s) which helps businesses understand what they are doing right/wrong, so they can maintain their service  performance or fix the issue. 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Benchmarking: </a:t>
            </a:r>
            <a:r>
              <a:rPr lang="en-US" sz="4000" dirty="0"/>
              <a:t>CAA allows businesses to compare their service performance as well as their customers’ sentiment expressed towards their service to that of their competitors.</a:t>
            </a:r>
          </a:p>
          <a:p>
            <a:pPr algn="just"/>
            <a:endParaRPr lang="en-US" sz="4000" dirty="0"/>
          </a:p>
          <a:p>
            <a:pPr algn="just"/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54923" y="30768715"/>
            <a:ext cx="13500885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Dr. Richard Griffith – </a:t>
            </a:r>
            <a:r>
              <a:rPr lang="en-US" sz="3200" b="0" dirty="0"/>
              <a:t>Executive Director, Institute for Cross Cultural Management. School of Psychology, Florida Institute of Technology</a:t>
            </a:r>
          </a:p>
          <a:p>
            <a:pPr algn="just"/>
            <a:endParaRPr lang="en-US" sz="1050" b="0" dirty="0"/>
          </a:p>
          <a:p>
            <a:pPr algn="just"/>
            <a:r>
              <a:rPr lang="en-US" sz="3200" dirty="0" err="1"/>
              <a:t>Hairong</a:t>
            </a:r>
            <a:r>
              <a:rPr lang="en-US" sz="3200" dirty="0"/>
              <a:t> Jiang – </a:t>
            </a:r>
            <a:r>
              <a:rPr lang="en-US" sz="3200" b="0" dirty="0"/>
              <a:t>Research Scientist, Institute for Cross Cultural Management, Florida Institute of Technology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88415" y="6533035"/>
            <a:ext cx="12434832" cy="111722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4000" dirty="0" err="1">
                <a:solidFill>
                  <a:srgbClr val="760000"/>
                </a:solidFill>
              </a:rPr>
              <a:t>PyCharm</a:t>
            </a:r>
            <a:r>
              <a:rPr lang="en-US" sz="4000" dirty="0">
                <a:solidFill>
                  <a:srgbClr val="760000"/>
                </a:solidFill>
              </a:rPr>
              <a:t>: </a:t>
            </a:r>
            <a:r>
              <a:rPr lang="en-US" sz="4000" dirty="0"/>
              <a:t>Used for backend development and </a:t>
            </a:r>
            <a:r>
              <a:rPr lang="en-US" sz="4000" dirty="0" err="1"/>
              <a:t>api</a:t>
            </a:r>
            <a:r>
              <a:rPr lang="en-US" sz="4000" dirty="0"/>
              <a:t>-endpoints </a:t>
            </a:r>
          </a:p>
          <a:p>
            <a:pPr algn="just"/>
            <a:endParaRPr lang="en-US" sz="2000" dirty="0"/>
          </a:p>
          <a:p>
            <a:pPr algn="just"/>
            <a:r>
              <a:rPr lang="en-US" sz="4000" dirty="0" err="1">
                <a:solidFill>
                  <a:srgbClr val="760000"/>
                </a:solidFill>
              </a:rPr>
              <a:t>BrightLocal</a:t>
            </a:r>
            <a:r>
              <a:rPr lang="en-US" sz="4000" dirty="0">
                <a:solidFill>
                  <a:srgbClr val="760000"/>
                </a:solidFill>
              </a:rPr>
              <a:t>: </a:t>
            </a:r>
            <a:r>
              <a:rPr lang="en-US" sz="4000" dirty="0"/>
              <a:t>Reporting Platform used for web scrapping. </a:t>
            </a:r>
          </a:p>
          <a:p>
            <a:pPr algn="just"/>
            <a:endParaRPr lang="en-US" sz="2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Angular2: </a:t>
            </a:r>
            <a:r>
              <a:rPr lang="en-US" sz="4000" dirty="0"/>
              <a:t>Front end Java Script framework. </a:t>
            </a:r>
          </a:p>
          <a:p>
            <a:pPr algn="just"/>
            <a:endParaRPr lang="en-US" sz="2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Machine Learning: </a:t>
            </a:r>
            <a:r>
              <a:rPr lang="en-US" sz="4000" dirty="0"/>
              <a:t>Used to train the system’s classifier unit. </a:t>
            </a:r>
          </a:p>
          <a:p>
            <a:pPr algn="just"/>
            <a:endParaRPr lang="en-US" sz="2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Django 2.0:</a:t>
            </a:r>
            <a:r>
              <a:rPr lang="en-US" sz="4000" dirty="0"/>
              <a:t> Python framework used for backend implementation. Standardizes relation between database, model, API endpoint and view. </a:t>
            </a:r>
          </a:p>
          <a:p>
            <a:pPr algn="just"/>
            <a:endParaRPr lang="en-US" sz="2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Django Rest Framework API:</a:t>
            </a:r>
            <a:r>
              <a:rPr lang="en-US" sz="4000" dirty="0"/>
              <a:t> Links backend to front end using industry standard REST API protocol. </a:t>
            </a:r>
          </a:p>
          <a:p>
            <a:pPr algn="just"/>
            <a:endParaRPr lang="en-US" sz="2000" dirty="0"/>
          </a:p>
          <a:p>
            <a:pPr algn="just"/>
            <a:r>
              <a:rPr lang="en-US" sz="4000" dirty="0">
                <a:solidFill>
                  <a:srgbClr val="760000"/>
                </a:solidFill>
              </a:rPr>
              <a:t>Python 3.6:</a:t>
            </a:r>
            <a:r>
              <a:rPr lang="en-US" sz="4000" dirty="0"/>
              <a:t> Language used for implementation of system.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BBBCD1-A72C-534D-875A-56B281BF4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37" y="1762420"/>
            <a:ext cx="5977890" cy="10063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08835" y="6705830"/>
            <a:ext cx="9611890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4000" dirty="0"/>
              <a:t>Crystal Advanced Analytics (CAA) is a web application designed to help businesses improve their services based on customers’ experiences and feedback retrieved from social media platforms. This project is focused mainly on customers’ experience at airports.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436086" y="5128345"/>
            <a:ext cx="15618140" cy="12003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8000">
                <a:schemeClr val="bg2">
                  <a:lumMod val="75000"/>
                </a:schemeClr>
              </a:gs>
              <a:gs pos="100000">
                <a:schemeClr val="accent4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contourW="12700" prstMaterial="dkEdge">
            <a:bevelT w="139700" prst="cross"/>
            <a:contourClr>
              <a:srgbClr val="760000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8836" y="5128345"/>
            <a:ext cx="10311973" cy="121302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8000">
                <a:schemeClr val="bg2">
                  <a:lumMod val="75000"/>
                </a:schemeClr>
              </a:gs>
              <a:gs pos="100000">
                <a:schemeClr val="accent4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contourW="12700" prstMaterial="dkEdge">
            <a:bevelT w="139700" prst="cross"/>
            <a:contourClr>
              <a:srgbClr val="760000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08835" y="12621110"/>
            <a:ext cx="10311975" cy="123520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8000">
                <a:schemeClr val="bg2">
                  <a:lumMod val="75000"/>
                </a:schemeClr>
              </a:gs>
              <a:gs pos="100000">
                <a:schemeClr val="accent4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contourW="12700" prstMaterial="dkEdge">
            <a:bevelT w="139700" prst="cross"/>
            <a:contourClr>
              <a:srgbClr val="760000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754923" y="29999274"/>
            <a:ext cx="12768323" cy="76944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8000">
                <a:schemeClr val="bg2">
                  <a:lumMod val="75000"/>
                </a:schemeClr>
              </a:gs>
              <a:gs pos="100000">
                <a:schemeClr val="accent4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contourW="12700" prstMaterial="dkEdge">
            <a:bevelT w="139700" prst="cross"/>
            <a:contourClr>
              <a:srgbClr val="760000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Acknowledgements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DC5E1B-99DF-524D-B2AC-D6F30A5BE98C}"/>
              </a:ext>
            </a:extLst>
          </p:cNvPr>
          <p:cNvSpPr txBox="1"/>
          <p:nvPr/>
        </p:nvSpPr>
        <p:spPr>
          <a:xfrm>
            <a:off x="30088415" y="17705324"/>
            <a:ext cx="12434832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8000">
                <a:schemeClr val="bg2">
                  <a:lumMod val="75000"/>
                </a:schemeClr>
              </a:gs>
              <a:gs pos="100000">
                <a:schemeClr val="accent4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contourW="12700" prstMaterial="dkEdge">
            <a:bevelT w="139700" prst="cross"/>
            <a:contourClr>
              <a:srgbClr val="760000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F54B6-AAA5-9343-BD9B-A47BAF579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413" y="25182487"/>
            <a:ext cx="4923315" cy="2799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9F89F-EA2C-064E-A05C-D2E4ACF75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828" y="25269619"/>
            <a:ext cx="4616870" cy="2625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702C8B-AC1E-1C42-BB8F-6A8238D64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413" y="19233564"/>
            <a:ext cx="12434831" cy="19908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5F14A6-2573-A340-AC78-8A607C14EF25}"/>
              </a:ext>
            </a:extLst>
          </p:cNvPr>
          <p:cNvSpPr txBox="1"/>
          <p:nvPr/>
        </p:nvSpPr>
        <p:spPr>
          <a:xfrm>
            <a:off x="30088413" y="21485243"/>
            <a:ext cx="1243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1.1- Sample of classified reviews into respective service category for Orlando International Airport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0D6C9-F317-6946-934D-285134B09A61}"/>
              </a:ext>
            </a:extLst>
          </p:cNvPr>
          <p:cNvSpPr txBox="1"/>
          <p:nvPr/>
        </p:nvSpPr>
        <p:spPr>
          <a:xfrm>
            <a:off x="34720631" y="21200961"/>
            <a:ext cx="283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E25A4-FCCB-E54E-8E28-1C9D8C5EADA7}"/>
              </a:ext>
            </a:extLst>
          </p:cNvPr>
          <p:cNvSpPr txBox="1"/>
          <p:nvPr/>
        </p:nvSpPr>
        <p:spPr>
          <a:xfrm>
            <a:off x="30958428" y="27877255"/>
            <a:ext cx="283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28AB8-919E-C046-8933-546CA2629165}"/>
              </a:ext>
            </a:extLst>
          </p:cNvPr>
          <p:cNvSpPr txBox="1"/>
          <p:nvPr/>
        </p:nvSpPr>
        <p:spPr>
          <a:xfrm>
            <a:off x="37195810" y="27914902"/>
            <a:ext cx="283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6F8159-88BB-E746-847E-991F82EC5716}"/>
              </a:ext>
            </a:extLst>
          </p:cNvPr>
          <p:cNvSpPr txBox="1"/>
          <p:nvPr/>
        </p:nvSpPr>
        <p:spPr>
          <a:xfrm>
            <a:off x="30088412" y="28279979"/>
            <a:ext cx="1243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1.3 - Sentiment Score for overall service Overview including 7 services offered by Orlando International Airport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11ECE-D11E-3C44-AAE9-B60939C38F34}"/>
              </a:ext>
            </a:extLst>
          </p:cNvPr>
          <p:cNvSpPr txBox="1"/>
          <p:nvPr/>
        </p:nvSpPr>
        <p:spPr>
          <a:xfrm>
            <a:off x="30088412" y="29249475"/>
            <a:ext cx="1243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1.4 - Sentiment Score for Speed service of Orlando International Airport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9F7684-E47B-4D46-A9C6-FECD4A587C0A}"/>
              </a:ext>
            </a:extLst>
          </p:cNvPr>
          <p:cNvSpPr txBox="1"/>
          <p:nvPr/>
        </p:nvSpPr>
        <p:spPr>
          <a:xfrm>
            <a:off x="12144363" y="8229600"/>
            <a:ext cx="3077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Log in/ Registration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430340-19DE-8A4A-A7A7-6E992AA6E463}"/>
              </a:ext>
            </a:extLst>
          </p:cNvPr>
          <p:cNvSpPr txBox="1"/>
          <p:nvPr/>
        </p:nvSpPr>
        <p:spPr>
          <a:xfrm>
            <a:off x="12652011" y="10244227"/>
            <a:ext cx="2196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social media platform(s)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D2A11F-781C-A541-B700-38BCEB04F02D}"/>
              </a:ext>
            </a:extLst>
          </p:cNvPr>
          <p:cNvSpPr txBox="1"/>
          <p:nvPr/>
        </p:nvSpPr>
        <p:spPr>
          <a:xfrm>
            <a:off x="13040342" y="12915545"/>
            <a:ext cx="2569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scraping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D1527-A616-EA42-A8E2-76CA09DCC801}"/>
              </a:ext>
            </a:extLst>
          </p:cNvPr>
          <p:cNvSpPr txBox="1"/>
          <p:nvPr/>
        </p:nvSpPr>
        <p:spPr>
          <a:xfrm>
            <a:off x="12652011" y="15004316"/>
            <a:ext cx="2569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Store data in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AAEAC2-B254-6C40-98F4-1EBAE0D67FF7}"/>
              </a:ext>
            </a:extLst>
          </p:cNvPr>
          <p:cNvSpPr txBox="1"/>
          <p:nvPr/>
        </p:nvSpPr>
        <p:spPr>
          <a:xfrm>
            <a:off x="16328571" y="8643532"/>
            <a:ext cx="2882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competitors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353CEA-0BE3-764D-B883-146D828F8210}"/>
              </a:ext>
            </a:extLst>
          </p:cNvPr>
          <p:cNvSpPr txBox="1"/>
          <p:nvPr/>
        </p:nvSpPr>
        <p:spPr>
          <a:xfrm>
            <a:off x="17365900" y="16271596"/>
            <a:ext cx="548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 of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973538-5741-4B46-9139-4FF84FB8EB1A}"/>
              </a:ext>
            </a:extLst>
          </p:cNvPr>
          <p:cNvSpPr txBox="1"/>
          <p:nvPr/>
        </p:nvSpPr>
        <p:spPr>
          <a:xfrm>
            <a:off x="20852366" y="9588633"/>
            <a:ext cx="2542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results and interaction with graphs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C5FBE0-A80D-6C4C-BC2E-98AB088B28FE}"/>
              </a:ext>
            </a:extLst>
          </p:cNvPr>
          <p:cNvSpPr txBox="1"/>
          <p:nvPr/>
        </p:nvSpPr>
        <p:spPr>
          <a:xfrm>
            <a:off x="24480381" y="12603340"/>
            <a:ext cx="457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Sentiment &amp; root cause analysis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F54F34-8E70-A247-B72C-87997C849DCA}"/>
              </a:ext>
            </a:extLst>
          </p:cNvPr>
          <p:cNvSpPr txBox="1"/>
          <p:nvPr/>
        </p:nvSpPr>
        <p:spPr>
          <a:xfrm>
            <a:off x="24055583" y="15071267"/>
            <a:ext cx="4116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saved in database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21325-1AA9-4645-B621-100FCF39BA87}"/>
              </a:ext>
            </a:extLst>
          </p:cNvPr>
          <p:cNvSpPr txBox="1"/>
          <p:nvPr/>
        </p:nvSpPr>
        <p:spPr>
          <a:xfrm>
            <a:off x="25685208" y="8457318"/>
            <a:ext cx="356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Benchmarking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58B3CA-290A-AB47-AABE-422EB1A8A176}"/>
              </a:ext>
            </a:extLst>
          </p:cNvPr>
          <p:cNvSpPr txBox="1"/>
          <p:nvPr/>
        </p:nvSpPr>
        <p:spPr>
          <a:xfrm>
            <a:off x="24813014" y="11120717"/>
            <a:ext cx="603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Root Cause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0936DC-D6BA-A646-AEAA-2EB5E72DB09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23" y="22316555"/>
            <a:ext cx="12299408" cy="19603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A4751BA-19A0-BB4C-B228-37ED40929886}"/>
              </a:ext>
            </a:extLst>
          </p:cNvPr>
          <p:cNvSpPr txBox="1"/>
          <p:nvPr/>
        </p:nvSpPr>
        <p:spPr>
          <a:xfrm>
            <a:off x="34887374" y="24217998"/>
            <a:ext cx="283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ABE87-56B2-8342-8127-4CCCD6B254ED}"/>
              </a:ext>
            </a:extLst>
          </p:cNvPr>
          <p:cNvSpPr txBox="1"/>
          <p:nvPr/>
        </p:nvSpPr>
        <p:spPr>
          <a:xfrm>
            <a:off x="30088411" y="24469400"/>
            <a:ext cx="1243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1.2 – Graph representing Benchmarking of individual services comparing Orlando International Airport v/s John F. Kennedy Intl’ Airport and Hong Kong Intl’ Airport</a:t>
            </a:r>
          </a:p>
        </p:txBody>
      </p:sp>
    </p:spTree>
    <p:extLst>
      <p:ext uri="{BB962C8B-B14F-4D97-AF65-F5344CB8AC3E}">
        <p14:creationId xmlns:p14="http://schemas.microsoft.com/office/powerpoint/2010/main" val="357998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463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Default Design</vt:lpstr>
      <vt:lpstr>PowerPoint Presentation</vt:lpstr>
    </vt:vector>
  </TitlesOfParts>
  <Company>Florida Institute of Technology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Harshil Haumeer</dc:creator>
  <cp:lastModifiedBy>Harshil Haumeer</cp:lastModifiedBy>
  <cp:revision>153</cp:revision>
  <dcterms:created xsi:type="dcterms:W3CDTF">2007-04-04T14:17:42Z</dcterms:created>
  <dcterms:modified xsi:type="dcterms:W3CDTF">2018-03-18T04:06:50Z</dcterms:modified>
</cp:coreProperties>
</file>