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Arimo"/>
      <p:bold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mo-boldItalic.fntdata"/><Relationship Id="rId16" Type="http://schemas.openxmlformats.org/officeDocument/2006/relationships/font" Target="fonts/Arim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1.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 name="Shape 83"/>
        <p:cNvGrpSpPr/>
        <p:nvPr/>
      </p:nvGrpSpPr>
      <p:grpSpPr>
        <a:xfrm>
          <a:off x="0" y="0"/>
          <a:ext cx="0" cy="0"/>
          <a:chOff x="0" y="0"/>
          <a:chExt cx="0" cy="0"/>
        </a:xfrm>
      </p:grpSpPr>
      <p:sp>
        <p:nvSpPr>
          <p:cNvPr id="84" name="Google Shape;84;p13"/>
          <p:cNvSpPr/>
          <p:nvPr/>
        </p:nvSpPr>
        <p:spPr>
          <a:xfrm>
            <a:off x="5216204" y="3794039"/>
            <a:ext cx="2698921" cy="2698921"/>
          </a:xfrm>
          <a:custGeom>
            <a:rect b="b" l="l" r="r" t="t"/>
            <a:pathLst>
              <a:path extrusionOk="0" h="2698921" w="2698921">
                <a:moveTo>
                  <a:pt x="0" y="0"/>
                </a:moveTo>
                <a:lnTo>
                  <a:pt x="2698921" y="0"/>
                </a:lnTo>
                <a:lnTo>
                  <a:pt x="2698921" y="2698922"/>
                </a:lnTo>
                <a:lnTo>
                  <a:pt x="0" y="2698922"/>
                </a:lnTo>
                <a:lnTo>
                  <a:pt x="0" y="0"/>
                </a:lnTo>
                <a:close/>
              </a:path>
            </a:pathLst>
          </a:custGeom>
          <a:blipFill rotWithShape="1">
            <a:blip r:embed="rId3">
              <a:alphaModFix/>
            </a:blip>
            <a:stretch>
              <a:fillRect b="0" l="0" r="0" t="0"/>
            </a:stretch>
          </a:blipFill>
          <a:ln>
            <a:noFill/>
          </a:ln>
        </p:spPr>
      </p:sp>
      <p:sp>
        <p:nvSpPr>
          <p:cNvPr id="85" name="Google Shape;85;p13"/>
          <p:cNvSpPr txBox="1"/>
          <p:nvPr/>
        </p:nvSpPr>
        <p:spPr>
          <a:xfrm>
            <a:off x="8178283" y="4302515"/>
            <a:ext cx="6283673" cy="1772537"/>
          </a:xfrm>
          <a:prstGeom prst="rect">
            <a:avLst/>
          </a:prstGeom>
          <a:noFill/>
          <a:ln>
            <a:noFill/>
          </a:ln>
        </p:spPr>
        <p:txBody>
          <a:bodyPr anchorCtr="0" anchor="t" bIns="0" lIns="0" spcFirstLastPara="1" rIns="0" wrap="square" tIns="0">
            <a:spAutoFit/>
          </a:bodyPr>
          <a:lstStyle/>
          <a:p>
            <a:pPr indent="0" lvl="0" marL="0" marR="0" rtl="0" algn="l">
              <a:lnSpc>
                <a:spcPct val="38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4995"/>
              </a:lnSpc>
              <a:spcBef>
                <a:spcPts val="0"/>
              </a:spcBef>
              <a:spcAft>
                <a:spcPts val="0"/>
              </a:spcAft>
              <a:buNone/>
            </a:pPr>
            <a:r>
              <a:rPr b="0" i="0" lang="en-US" sz="6546" u="none" cap="none" strike="noStrike">
                <a:solidFill>
                  <a:srgbClr val="FFFFFF"/>
                </a:solidFill>
                <a:latin typeface="Arial"/>
                <a:ea typeface="Arial"/>
                <a:cs typeface="Arial"/>
                <a:sym typeface="Arial"/>
              </a:rPr>
              <a:t>NETWORK</a:t>
            </a:r>
            <a:endParaRPr/>
          </a:p>
        </p:txBody>
      </p:sp>
      <p:sp>
        <p:nvSpPr>
          <p:cNvPr id="86" name="Google Shape;86;p13"/>
          <p:cNvSpPr txBox="1"/>
          <p:nvPr/>
        </p:nvSpPr>
        <p:spPr>
          <a:xfrm>
            <a:off x="8178283" y="4302515"/>
            <a:ext cx="5023367" cy="905762"/>
          </a:xfrm>
          <a:prstGeom prst="rect">
            <a:avLst/>
          </a:prstGeom>
          <a:noFill/>
          <a:ln>
            <a:noFill/>
          </a:ln>
        </p:spPr>
        <p:txBody>
          <a:bodyPr anchorCtr="0" anchor="t" bIns="0" lIns="0" spcFirstLastPara="1" rIns="0" wrap="square" tIns="0">
            <a:spAutoFit/>
          </a:bodyPr>
          <a:lstStyle/>
          <a:p>
            <a:pPr indent="0" lvl="0" marL="0" marR="0" rtl="0" algn="l">
              <a:lnSpc>
                <a:spcPct val="104995"/>
              </a:lnSpc>
              <a:spcBef>
                <a:spcPts val="0"/>
              </a:spcBef>
              <a:spcAft>
                <a:spcPts val="0"/>
              </a:spcAft>
              <a:buNone/>
            </a:pPr>
            <a:r>
              <a:rPr b="0" i="0" lang="en-US" sz="6546" u="none" cap="none" strike="noStrike">
                <a:solidFill>
                  <a:srgbClr val="00695F"/>
                </a:solidFill>
                <a:latin typeface="Arial"/>
                <a:ea typeface="Arial"/>
                <a:cs typeface="Arial"/>
                <a:sym typeface="Arial"/>
              </a:rPr>
              <a:t>FOCIAL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2" name="Shape 232"/>
        <p:cNvGrpSpPr/>
        <p:nvPr/>
      </p:nvGrpSpPr>
      <p:grpSpPr>
        <a:xfrm>
          <a:off x="0" y="0"/>
          <a:ext cx="0" cy="0"/>
          <a:chOff x="0" y="0"/>
          <a:chExt cx="0" cy="0"/>
        </a:xfrm>
      </p:grpSpPr>
      <p:cxnSp>
        <p:nvCxnSpPr>
          <p:cNvPr id="233" name="Google Shape;233;p22"/>
          <p:cNvCxnSpPr/>
          <p:nvPr/>
        </p:nvCxnSpPr>
        <p:spPr>
          <a:xfrm rot="5400000">
            <a:off x="5029200" y="5129212"/>
            <a:ext cx="8229600" cy="0"/>
          </a:xfrm>
          <a:prstGeom prst="straightConnector1">
            <a:avLst/>
          </a:prstGeom>
          <a:noFill/>
          <a:ln cap="flat" cmpd="sng" w="28575">
            <a:solidFill>
              <a:srgbClr val="FFFFFF"/>
            </a:solidFill>
            <a:prstDash val="solid"/>
            <a:round/>
            <a:headEnd len="sm" w="sm" type="none"/>
            <a:tailEnd len="sm" w="sm" type="none"/>
          </a:ln>
        </p:spPr>
      </p:cxnSp>
      <p:sp>
        <p:nvSpPr>
          <p:cNvPr id="234" name="Google Shape;234;p22"/>
          <p:cNvSpPr/>
          <p:nvPr/>
        </p:nvSpPr>
        <p:spPr>
          <a:xfrm>
            <a:off x="1258799" y="6738666"/>
            <a:ext cx="7315200" cy="1371600"/>
          </a:xfrm>
          <a:custGeom>
            <a:rect b="b" l="l" r="r" t="t"/>
            <a:pathLst>
              <a:path extrusionOk="0" h="1371600" w="7315200">
                <a:moveTo>
                  <a:pt x="0" y="0"/>
                </a:moveTo>
                <a:lnTo>
                  <a:pt x="7315200" y="0"/>
                </a:lnTo>
                <a:lnTo>
                  <a:pt x="7315200" y="1371600"/>
                </a:lnTo>
                <a:lnTo>
                  <a:pt x="0" y="1371600"/>
                </a:lnTo>
                <a:lnTo>
                  <a:pt x="0" y="0"/>
                </a:lnTo>
                <a:close/>
              </a:path>
            </a:pathLst>
          </a:custGeom>
          <a:blipFill rotWithShape="1">
            <a:blip r:embed="rId3">
              <a:alphaModFix/>
            </a:blip>
            <a:stretch>
              <a:fillRect b="0" l="0" r="0" t="0"/>
            </a:stretch>
          </a:blipFill>
          <a:ln>
            <a:noFill/>
          </a:ln>
        </p:spPr>
      </p:sp>
      <p:sp>
        <p:nvSpPr>
          <p:cNvPr id="235" name="Google Shape;235;p22"/>
          <p:cNvSpPr txBox="1"/>
          <p:nvPr/>
        </p:nvSpPr>
        <p:spPr>
          <a:xfrm>
            <a:off x="663606" y="2818260"/>
            <a:ext cx="7910393" cy="3514043"/>
          </a:xfrm>
          <a:prstGeom prst="rect">
            <a:avLst/>
          </a:prstGeom>
          <a:noFill/>
          <a:ln>
            <a:noFill/>
          </a:ln>
        </p:spPr>
        <p:txBody>
          <a:bodyPr anchorCtr="0" anchor="t" bIns="0" lIns="0" spcFirstLastPara="1" rIns="0" wrap="square" tIns="0">
            <a:spAutoFit/>
          </a:bodyPr>
          <a:lstStyle/>
          <a:p>
            <a:pPr indent="0" lvl="0" marL="0" marR="0" rtl="0" algn="ctr">
              <a:lnSpc>
                <a:spcPct val="101005"/>
              </a:lnSpc>
              <a:spcBef>
                <a:spcPts val="0"/>
              </a:spcBef>
              <a:spcAft>
                <a:spcPts val="0"/>
              </a:spcAft>
              <a:buNone/>
            </a:pPr>
            <a:r>
              <a:rPr b="1" i="0" lang="en-US" sz="9050" u="none" cap="none" strike="noStrike">
                <a:solidFill>
                  <a:srgbClr val="FFFFFF"/>
                </a:solidFill>
                <a:latin typeface="Ultra"/>
                <a:ea typeface="Ultra"/>
                <a:cs typeface="Ultra"/>
                <a:sym typeface="Ultra"/>
              </a:rPr>
              <a:t>CONTACT &amp;</a:t>
            </a:r>
            <a:endParaRPr/>
          </a:p>
          <a:p>
            <a:pPr indent="0" lvl="0" marL="0" marR="0" rtl="0" algn="ctr">
              <a:lnSpc>
                <a:spcPct val="101005"/>
              </a:lnSpc>
              <a:spcBef>
                <a:spcPts val="0"/>
              </a:spcBef>
              <a:spcAft>
                <a:spcPts val="0"/>
              </a:spcAft>
              <a:buNone/>
            </a:pPr>
            <a:r>
              <a:rPr b="1" i="0" lang="en-US" sz="9050" u="none" cap="none" strike="noStrike">
                <a:solidFill>
                  <a:srgbClr val="FFFFFF"/>
                </a:solidFill>
                <a:latin typeface="Ultra"/>
                <a:ea typeface="Ultra"/>
                <a:cs typeface="Ultra"/>
                <a:sym typeface="Ultra"/>
              </a:rPr>
              <a:t>FOLLOW</a:t>
            </a:r>
            <a:endParaRPr/>
          </a:p>
          <a:p>
            <a:pPr indent="0" lvl="0" marL="0" marR="0" rtl="0" algn="ctr">
              <a:lnSpc>
                <a:spcPct val="101005"/>
              </a:lnSpc>
              <a:spcBef>
                <a:spcPts val="0"/>
              </a:spcBef>
              <a:spcAft>
                <a:spcPts val="0"/>
              </a:spcAft>
              <a:buNone/>
            </a:pPr>
            <a:r>
              <a:rPr b="1" i="0" lang="en-US" sz="9050" u="none" cap="none" strike="noStrike">
                <a:solidFill>
                  <a:srgbClr val="FFFFFF"/>
                </a:solidFill>
                <a:latin typeface="Ultra"/>
                <a:ea typeface="Ultra"/>
                <a:cs typeface="Ultra"/>
                <a:sym typeface="Ultra"/>
              </a:rPr>
              <a:t>US</a:t>
            </a:r>
            <a:endParaRPr/>
          </a:p>
        </p:txBody>
      </p:sp>
      <p:sp>
        <p:nvSpPr>
          <p:cNvPr id="236" name="Google Shape;236;p22"/>
          <p:cNvSpPr txBox="1"/>
          <p:nvPr/>
        </p:nvSpPr>
        <p:spPr>
          <a:xfrm>
            <a:off x="9855963" y="1516693"/>
            <a:ext cx="6569899" cy="514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www.focialnetwork.com</a:t>
            </a:r>
            <a:endParaRPr/>
          </a:p>
        </p:txBody>
      </p:sp>
      <p:sp>
        <p:nvSpPr>
          <p:cNvPr id="237" name="Google Shape;237;p22"/>
          <p:cNvSpPr txBox="1"/>
          <p:nvPr/>
        </p:nvSpPr>
        <p:spPr>
          <a:xfrm>
            <a:off x="9855963" y="2599185"/>
            <a:ext cx="6569899" cy="514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docs.focialnetwork.com</a:t>
            </a:r>
            <a:endParaRPr/>
          </a:p>
        </p:txBody>
      </p:sp>
      <p:sp>
        <p:nvSpPr>
          <p:cNvPr id="238" name="Google Shape;238;p22"/>
          <p:cNvSpPr txBox="1"/>
          <p:nvPr/>
        </p:nvSpPr>
        <p:spPr>
          <a:xfrm>
            <a:off x="9855963" y="3676918"/>
            <a:ext cx="6569899" cy="514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dapp.focialnetwork.com</a:t>
            </a:r>
            <a:endParaRPr/>
          </a:p>
        </p:txBody>
      </p:sp>
      <p:sp>
        <p:nvSpPr>
          <p:cNvPr id="239" name="Google Shape;239;p22"/>
          <p:cNvSpPr txBox="1"/>
          <p:nvPr/>
        </p:nvSpPr>
        <p:spPr>
          <a:xfrm>
            <a:off x="9855963" y="4754650"/>
            <a:ext cx="7257135" cy="514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https://t.me/focialnetworkchat</a:t>
            </a:r>
            <a:endParaRPr/>
          </a:p>
        </p:txBody>
      </p:sp>
      <p:sp>
        <p:nvSpPr>
          <p:cNvPr id="240" name="Google Shape;240;p22"/>
          <p:cNvSpPr txBox="1"/>
          <p:nvPr/>
        </p:nvSpPr>
        <p:spPr>
          <a:xfrm>
            <a:off x="9855963" y="5832383"/>
            <a:ext cx="7815515" cy="514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https://t.me/focialnetworkchannel</a:t>
            </a:r>
            <a:endParaRPr/>
          </a:p>
        </p:txBody>
      </p:sp>
      <p:sp>
        <p:nvSpPr>
          <p:cNvPr id="241" name="Google Shape;241;p22"/>
          <p:cNvSpPr txBox="1"/>
          <p:nvPr/>
        </p:nvSpPr>
        <p:spPr>
          <a:xfrm>
            <a:off x="9855963" y="6910116"/>
            <a:ext cx="7686658" cy="514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https://twitter.com/focialnetwork</a:t>
            </a:r>
            <a:endParaRPr/>
          </a:p>
        </p:txBody>
      </p:sp>
      <p:sp>
        <p:nvSpPr>
          <p:cNvPr id="242" name="Google Shape;242;p22"/>
          <p:cNvSpPr txBox="1"/>
          <p:nvPr/>
        </p:nvSpPr>
        <p:spPr>
          <a:xfrm>
            <a:off x="9855963" y="7987849"/>
            <a:ext cx="7686658" cy="514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https://github.com/focialnetwork </a:t>
            </a:r>
            <a:endParaRPr/>
          </a:p>
        </p:txBody>
      </p:sp>
      <p:sp>
        <p:nvSpPr>
          <p:cNvPr id="243" name="Google Shape;243;p22"/>
          <p:cNvSpPr txBox="1"/>
          <p:nvPr/>
        </p:nvSpPr>
        <p:spPr>
          <a:xfrm>
            <a:off x="2742322" y="7312069"/>
            <a:ext cx="5039913" cy="481969"/>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74" u="none" cap="none" strike="noStrike">
                <a:solidFill>
                  <a:srgbClr val="FFFFFF"/>
                </a:solidFill>
                <a:latin typeface="Arimo"/>
                <a:ea typeface="Arimo"/>
                <a:cs typeface="Arimo"/>
                <a:sym typeface="Arimo"/>
              </a:rPr>
              <a:t>contact@focialnetwork.com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4"/>
          <p:cNvGrpSpPr/>
          <p:nvPr/>
        </p:nvGrpSpPr>
        <p:grpSpPr>
          <a:xfrm rot="2700000">
            <a:off x="14628190" y="-4139337"/>
            <a:ext cx="3736260" cy="9327913"/>
            <a:chOff x="0" y="-38100"/>
            <a:chExt cx="984035" cy="2456734"/>
          </a:xfrm>
        </p:grpSpPr>
        <p:sp>
          <p:nvSpPr>
            <p:cNvPr id="92" name="Google Shape;92;p14"/>
            <p:cNvSpPr/>
            <p:nvPr/>
          </p:nvSpPr>
          <p:spPr>
            <a:xfrm>
              <a:off x="0" y="0"/>
              <a:ext cx="984035" cy="2418634"/>
            </a:xfrm>
            <a:custGeom>
              <a:rect b="b" l="l" r="r" t="t"/>
              <a:pathLst>
                <a:path extrusionOk="0" h="2418634" w="984035">
                  <a:moveTo>
                    <a:pt x="207211" y="0"/>
                  </a:moveTo>
                  <a:lnTo>
                    <a:pt x="776824" y="0"/>
                  </a:lnTo>
                  <a:cubicBezTo>
                    <a:pt x="831780" y="0"/>
                    <a:pt x="884484" y="21831"/>
                    <a:pt x="923344" y="60691"/>
                  </a:cubicBezTo>
                  <a:cubicBezTo>
                    <a:pt x="962203" y="99550"/>
                    <a:pt x="984035" y="152255"/>
                    <a:pt x="984035" y="207211"/>
                  </a:cubicBezTo>
                  <a:lnTo>
                    <a:pt x="984035" y="2211424"/>
                  </a:lnTo>
                  <a:cubicBezTo>
                    <a:pt x="984035" y="2266379"/>
                    <a:pt x="962203" y="2319084"/>
                    <a:pt x="923344" y="2357944"/>
                  </a:cubicBezTo>
                  <a:cubicBezTo>
                    <a:pt x="884484" y="2396803"/>
                    <a:pt x="831780" y="2418634"/>
                    <a:pt x="776824" y="2418634"/>
                  </a:cubicBezTo>
                  <a:lnTo>
                    <a:pt x="207211" y="2418634"/>
                  </a:lnTo>
                  <a:cubicBezTo>
                    <a:pt x="152255" y="2418634"/>
                    <a:pt x="99550" y="2396803"/>
                    <a:pt x="60691" y="2357944"/>
                  </a:cubicBezTo>
                  <a:cubicBezTo>
                    <a:pt x="21831" y="2319084"/>
                    <a:pt x="0" y="2266379"/>
                    <a:pt x="0" y="2211424"/>
                  </a:cubicBezTo>
                  <a:lnTo>
                    <a:pt x="0" y="207211"/>
                  </a:lnTo>
                  <a:cubicBezTo>
                    <a:pt x="0" y="152255"/>
                    <a:pt x="21831" y="99550"/>
                    <a:pt x="60691" y="60691"/>
                  </a:cubicBezTo>
                  <a:cubicBezTo>
                    <a:pt x="99550" y="21831"/>
                    <a:pt x="152255" y="0"/>
                    <a:pt x="207211" y="0"/>
                  </a:cubicBezTo>
                  <a:close/>
                </a:path>
              </a:pathLst>
            </a:custGeom>
            <a:solidFill>
              <a:srgbClr val="006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nvSpPr>
          <p:spPr>
            <a:xfrm>
              <a:off x="0" y="-38100"/>
              <a:ext cx="984034" cy="245673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 name="Google Shape;94;p14"/>
          <p:cNvGrpSpPr/>
          <p:nvPr/>
        </p:nvGrpSpPr>
        <p:grpSpPr>
          <a:xfrm rot="8100000">
            <a:off x="14628187" y="5098426"/>
            <a:ext cx="3736260" cy="9327913"/>
            <a:chOff x="0" y="-38100"/>
            <a:chExt cx="984035" cy="2456734"/>
          </a:xfrm>
        </p:grpSpPr>
        <p:sp>
          <p:nvSpPr>
            <p:cNvPr id="95" name="Google Shape;95;p14"/>
            <p:cNvSpPr/>
            <p:nvPr/>
          </p:nvSpPr>
          <p:spPr>
            <a:xfrm>
              <a:off x="0" y="0"/>
              <a:ext cx="984035" cy="2418634"/>
            </a:xfrm>
            <a:custGeom>
              <a:rect b="b" l="l" r="r" t="t"/>
              <a:pathLst>
                <a:path extrusionOk="0" h="2418634" w="984035">
                  <a:moveTo>
                    <a:pt x="207211" y="0"/>
                  </a:moveTo>
                  <a:lnTo>
                    <a:pt x="776824" y="0"/>
                  </a:lnTo>
                  <a:cubicBezTo>
                    <a:pt x="831780" y="0"/>
                    <a:pt x="884484" y="21831"/>
                    <a:pt x="923344" y="60691"/>
                  </a:cubicBezTo>
                  <a:cubicBezTo>
                    <a:pt x="962203" y="99550"/>
                    <a:pt x="984035" y="152255"/>
                    <a:pt x="984035" y="207211"/>
                  </a:cubicBezTo>
                  <a:lnTo>
                    <a:pt x="984035" y="2211424"/>
                  </a:lnTo>
                  <a:cubicBezTo>
                    <a:pt x="984035" y="2266379"/>
                    <a:pt x="962203" y="2319084"/>
                    <a:pt x="923344" y="2357944"/>
                  </a:cubicBezTo>
                  <a:cubicBezTo>
                    <a:pt x="884484" y="2396803"/>
                    <a:pt x="831780" y="2418634"/>
                    <a:pt x="776824" y="2418634"/>
                  </a:cubicBezTo>
                  <a:lnTo>
                    <a:pt x="207211" y="2418634"/>
                  </a:lnTo>
                  <a:cubicBezTo>
                    <a:pt x="152255" y="2418634"/>
                    <a:pt x="99550" y="2396803"/>
                    <a:pt x="60691" y="2357944"/>
                  </a:cubicBezTo>
                  <a:cubicBezTo>
                    <a:pt x="21831" y="2319084"/>
                    <a:pt x="0" y="2266379"/>
                    <a:pt x="0" y="2211424"/>
                  </a:cubicBezTo>
                  <a:lnTo>
                    <a:pt x="0" y="207211"/>
                  </a:lnTo>
                  <a:cubicBezTo>
                    <a:pt x="0" y="152255"/>
                    <a:pt x="21831" y="99550"/>
                    <a:pt x="60691" y="60691"/>
                  </a:cubicBezTo>
                  <a:cubicBezTo>
                    <a:pt x="99550" y="21831"/>
                    <a:pt x="152255" y="0"/>
                    <a:pt x="207211" y="0"/>
                  </a:cubicBezTo>
                  <a:close/>
                </a:path>
              </a:pathLst>
            </a:custGeom>
            <a:solidFill>
              <a:srgbClr val="006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nvSpPr>
          <p:spPr>
            <a:xfrm>
              <a:off x="0" y="-38100"/>
              <a:ext cx="984034" cy="245673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 name="Google Shape;97;p14"/>
          <p:cNvGrpSpPr/>
          <p:nvPr/>
        </p:nvGrpSpPr>
        <p:grpSpPr>
          <a:xfrm rot="2700000">
            <a:off x="12166363" y="428398"/>
            <a:ext cx="9555462" cy="9327913"/>
            <a:chOff x="0" y="-38100"/>
            <a:chExt cx="2516665" cy="2456734"/>
          </a:xfrm>
        </p:grpSpPr>
        <p:sp>
          <p:nvSpPr>
            <p:cNvPr id="98" name="Google Shape;98;p14"/>
            <p:cNvSpPr/>
            <p:nvPr/>
          </p:nvSpPr>
          <p:spPr>
            <a:xfrm>
              <a:off x="0" y="0"/>
              <a:ext cx="2516665" cy="2418634"/>
            </a:xfrm>
            <a:custGeom>
              <a:rect b="b" l="l" r="r" t="t"/>
              <a:pathLst>
                <a:path extrusionOk="0" h="2418634" w="2516665">
                  <a:moveTo>
                    <a:pt x="81021" y="0"/>
                  </a:moveTo>
                  <a:lnTo>
                    <a:pt x="2435644" y="0"/>
                  </a:lnTo>
                  <a:cubicBezTo>
                    <a:pt x="2457132" y="0"/>
                    <a:pt x="2477740" y="8536"/>
                    <a:pt x="2492934" y="23730"/>
                  </a:cubicBezTo>
                  <a:cubicBezTo>
                    <a:pt x="2508129" y="38925"/>
                    <a:pt x="2516665" y="59533"/>
                    <a:pt x="2516665" y="81021"/>
                  </a:cubicBezTo>
                  <a:lnTo>
                    <a:pt x="2516665" y="2337614"/>
                  </a:lnTo>
                  <a:cubicBezTo>
                    <a:pt x="2516665" y="2382360"/>
                    <a:pt x="2480390" y="2418634"/>
                    <a:pt x="2435644" y="2418634"/>
                  </a:cubicBezTo>
                  <a:lnTo>
                    <a:pt x="81021" y="2418634"/>
                  </a:lnTo>
                  <a:cubicBezTo>
                    <a:pt x="59533" y="2418634"/>
                    <a:pt x="38925" y="2410098"/>
                    <a:pt x="23730" y="2394904"/>
                  </a:cubicBezTo>
                  <a:cubicBezTo>
                    <a:pt x="8536" y="2379710"/>
                    <a:pt x="0" y="2359102"/>
                    <a:pt x="0" y="2337614"/>
                  </a:cubicBezTo>
                  <a:lnTo>
                    <a:pt x="0" y="81021"/>
                  </a:lnTo>
                  <a:cubicBezTo>
                    <a:pt x="0" y="36274"/>
                    <a:pt x="36274" y="0"/>
                    <a:pt x="81021" y="0"/>
                  </a:cubicBezTo>
                  <a:close/>
                </a:path>
              </a:pathLst>
            </a:custGeom>
            <a:solidFill>
              <a:srgbClr val="000000"/>
            </a:solidFill>
            <a:ln cap="rnd" cmpd="sng" w="190500">
              <a:solidFill>
                <a:srgbClr val="0069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nvSpPr>
          <p:spPr>
            <a:xfrm>
              <a:off x="0" y="-38100"/>
              <a:ext cx="2516665" cy="245673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0" name="Google Shape;100;p14"/>
          <p:cNvGrpSpPr/>
          <p:nvPr/>
        </p:nvGrpSpPr>
        <p:grpSpPr>
          <a:xfrm>
            <a:off x="13169875" y="3283080"/>
            <a:ext cx="3602673" cy="3720840"/>
            <a:chOff x="0" y="0"/>
            <a:chExt cx="6350000" cy="6558280"/>
          </a:xfrm>
        </p:grpSpPr>
        <p:sp>
          <p:nvSpPr>
            <p:cNvPr id="101" name="Google Shape;101;p14"/>
            <p:cNvSpPr/>
            <p:nvPr/>
          </p:nvSpPr>
          <p:spPr>
            <a:xfrm>
              <a:off x="74930" y="74930"/>
              <a:ext cx="6200140" cy="6408420"/>
            </a:xfrm>
            <a:custGeom>
              <a:rect b="b" l="l" r="r" t="t"/>
              <a:pathLst>
                <a:path extrusionOk="0"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rotWithShape="1">
              <a:blip r:embed="rId3">
                <a:alphaModFix/>
              </a:blip>
              <a:stretch>
                <a:fillRect b="0" l="-1677" r="-1678"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0" y="0"/>
              <a:ext cx="6350000" cy="6558280"/>
            </a:xfrm>
            <a:custGeom>
              <a:rect b="b" l="l" r="r" t="t"/>
              <a:pathLst>
                <a:path extrusionOk="0"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4"/>
          <p:cNvSpPr txBox="1"/>
          <p:nvPr/>
        </p:nvSpPr>
        <p:spPr>
          <a:xfrm>
            <a:off x="1391114" y="4033812"/>
            <a:ext cx="9086386" cy="1120022"/>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0" lang="en-US" sz="6529" u="none" cap="none" strike="noStrike">
                <a:solidFill>
                  <a:srgbClr val="000000"/>
                </a:solidFill>
                <a:latin typeface="Ultra"/>
                <a:ea typeface="Ultra"/>
                <a:cs typeface="Ultra"/>
                <a:sym typeface="Ultra"/>
              </a:rPr>
              <a:t>FOCIAL NETWORK</a:t>
            </a:r>
            <a:endParaRPr/>
          </a:p>
        </p:txBody>
      </p:sp>
      <p:sp>
        <p:nvSpPr>
          <p:cNvPr id="104" name="Google Shape;104;p14"/>
          <p:cNvSpPr txBox="1"/>
          <p:nvPr/>
        </p:nvSpPr>
        <p:spPr>
          <a:xfrm>
            <a:off x="1432246" y="5356505"/>
            <a:ext cx="5057056" cy="763408"/>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444" u="none" cap="none" strike="noStrike">
                <a:solidFill>
                  <a:srgbClr val="000000"/>
                </a:solidFill>
                <a:latin typeface="Arial"/>
                <a:ea typeface="Arial"/>
                <a:cs typeface="Arial"/>
                <a:sym typeface="Arial"/>
              </a:rPr>
              <a:t>PITCH DECK</a:t>
            </a:r>
            <a:endParaRPr/>
          </a:p>
        </p:txBody>
      </p:sp>
      <p:cxnSp>
        <p:nvCxnSpPr>
          <p:cNvPr id="105" name="Google Shape;105;p14"/>
          <p:cNvCxnSpPr/>
          <p:nvPr/>
        </p:nvCxnSpPr>
        <p:spPr>
          <a:xfrm>
            <a:off x="1432246" y="9210675"/>
            <a:ext cx="2368719" cy="0"/>
          </a:xfrm>
          <a:prstGeom prst="straightConnector1">
            <a:avLst/>
          </a:prstGeom>
          <a:noFill/>
          <a:ln cap="flat" cmpd="sng" w="47625">
            <a:solidFill>
              <a:srgbClr val="000000"/>
            </a:solidFill>
            <a:prstDash val="solid"/>
            <a:round/>
            <a:headEnd len="sm" w="sm" type="none"/>
            <a:tailEnd len="sm" w="sm" type="none"/>
          </a:ln>
        </p:spPr>
      </p:cxnSp>
      <p:sp>
        <p:nvSpPr>
          <p:cNvPr id="106" name="Google Shape;106;p14"/>
          <p:cNvSpPr txBox="1"/>
          <p:nvPr/>
        </p:nvSpPr>
        <p:spPr>
          <a:xfrm>
            <a:off x="2030333" y="8627747"/>
            <a:ext cx="1121418" cy="419763"/>
          </a:xfrm>
          <a:prstGeom prst="rect">
            <a:avLst/>
          </a:prstGeom>
          <a:noFill/>
          <a:ln>
            <a:noFill/>
          </a:ln>
        </p:spPr>
        <p:txBody>
          <a:bodyPr anchorCtr="0" anchor="t" bIns="0" lIns="0" spcFirstLastPara="1" rIns="0" wrap="square" tIns="0">
            <a:spAutoFit/>
          </a:bodyPr>
          <a:lstStyle/>
          <a:p>
            <a:pPr indent="0" lvl="0" marL="0" marR="0" rtl="0" algn="l">
              <a:lnSpc>
                <a:spcPct val="104985"/>
              </a:lnSpc>
              <a:spcBef>
                <a:spcPts val="0"/>
              </a:spcBef>
              <a:spcAft>
                <a:spcPts val="0"/>
              </a:spcAft>
              <a:buNone/>
            </a:pPr>
            <a:r>
              <a:rPr b="0" i="0" lang="en-US" sz="3069" u="none" cap="none" strike="noStrike">
                <a:solidFill>
                  <a:srgbClr val="000000"/>
                </a:solidFill>
                <a:latin typeface="Arial"/>
                <a:ea typeface="Arial"/>
                <a:cs typeface="Arial"/>
                <a:sym typeface="Arial"/>
              </a:rPr>
              <a:t>2024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15"/>
          <p:cNvGrpSpPr/>
          <p:nvPr/>
        </p:nvGrpSpPr>
        <p:grpSpPr>
          <a:xfrm rot="2700000">
            <a:off x="13762387" y="-6073761"/>
            <a:ext cx="5607635" cy="14483896"/>
            <a:chOff x="0" y="-38100"/>
            <a:chExt cx="1476908" cy="3814689"/>
          </a:xfrm>
        </p:grpSpPr>
        <p:sp>
          <p:nvSpPr>
            <p:cNvPr id="112" name="Google Shape;112;p15"/>
            <p:cNvSpPr/>
            <p:nvPr/>
          </p:nvSpPr>
          <p:spPr>
            <a:xfrm>
              <a:off x="0" y="0"/>
              <a:ext cx="1476908" cy="3776588"/>
            </a:xfrm>
            <a:custGeom>
              <a:rect b="b" l="l" r="r" t="t"/>
              <a:pathLst>
                <a:path extrusionOk="0" h="3776588" w="1476908">
                  <a:moveTo>
                    <a:pt x="138060" y="0"/>
                  </a:moveTo>
                  <a:lnTo>
                    <a:pt x="1338848" y="0"/>
                  </a:lnTo>
                  <a:cubicBezTo>
                    <a:pt x="1375464" y="0"/>
                    <a:pt x="1410580" y="14546"/>
                    <a:pt x="1436471" y="40437"/>
                  </a:cubicBezTo>
                  <a:cubicBezTo>
                    <a:pt x="1462362" y="66328"/>
                    <a:pt x="1476908" y="101444"/>
                    <a:pt x="1476908" y="138060"/>
                  </a:cubicBezTo>
                  <a:lnTo>
                    <a:pt x="1476908" y="3638528"/>
                  </a:lnTo>
                  <a:cubicBezTo>
                    <a:pt x="1476908" y="3714777"/>
                    <a:pt x="1415096" y="3776588"/>
                    <a:pt x="1338848" y="3776588"/>
                  </a:cubicBezTo>
                  <a:lnTo>
                    <a:pt x="138060" y="3776588"/>
                  </a:lnTo>
                  <a:cubicBezTo>
                    <a:pt x="101444" y="3776588"/>
                    <a:pt x="66328" y="3762043"/>
                    <a:pt x="40437" y="3736151"/>
                  </a:cubicBezTo>
                  <a:cubicBezTo>
                    <a:pt x="14546" y="3710260"/>
                    <a:pt x="0" y="3675144"/>
                    <a:pt x="0" y="3638528"/>
                  </a:cubicBezTo>
                  <a:lnTo>
                    <a:pt x="0" y="138060"/>
                  </a:lnTo>
                  <a:cubicBezTo>
                    <a:pt x="0" y="101444"/>
                    <a:pt x="14546" y="66328"/>
                    <a:pt x="40437" y="40437"/>
                  </a:cubicBezTo>
                  <a:cubicBezTo>
                    <a:pt x="66328" y="14546"/>
                    <a:pt x="101444" y="0"/>
                    <a:pt x="1380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nvSpPr>
          <p:spPr>
            <a:xfrm>
              <a:off x="0" y="-38100"/>
              <a:ext cx="1476908" cy="381468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4" name="Google Shape;114;p15"/>
          <p:cNvGrpSpPr/>
          <p:nvPr/>
        </p:nvGrpSpPr>
        <p:grpSpPr>
          <a:xfrm>
            <a:off x="10396145" y="1481465"/>
            <a:ext cx="5725311" cy="5913101"/>
            <a:chOff x="0" y="0"/>
            <a:chExt cx="6350000" cy="6558280"/>
          </a:xfrm>
        </p:grpSpPr>
        <p:sp>
          <p:nvSpPr>
            <p:cNvPr id="115" name="Google Shape;115;p15"/>
            <p:cNvSpPr/>
            <p:nvPr/>
          </p:nvSpPr>
          <p:spPr>
            <a:xfrm>
              <a:off x="74930" y="74930"/>
              <a:ext cx="6200140" cy="6408420"/>
            </a:xfrm>
            <a:custGeom>
              <a:rect b="b" l="l" r="r" t="t"/>
              <a:pathLst>
                <a:path extrusionOk="0"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rotWithShape="1">
              <a:blip r:embed="rId3">
                <a:alphaModFix/>
              </a:blip>
              <a:stretch>
                <a:fillRect b="0" l="-1677" r="-1678"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0" y="0"/>
              <a:ext cx="6350000" cy="6558280"/>
            </a:xfrm>
            <a:custGeom>
              <a:rect b="b" l="l" r="r" t="t"/>
              <a:pathLst>
                <a:path extrusionOk="0"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 name="Google Shape;117;p15"/>
          <p:cNvCxnSpPr/>
          <p:nvPr/>
        </p:nvCxnSpPr>
        <p:spPr>
          <a:xfrm>
            <a:off x="1037239" y="5292339"/>
            <a:ext cx="6492240" cy="0"/>
          </a:xfrm>
          <a:prstGeom prst="straightConnector1">
            <a:avLst/>
          </a:prstGeom>
          <a:noFill/>
          <a:ln cap="flat" cmpd="sng" w="28575">
            <a:solidFill>
              <a:srgbClr val="000000"/>
            </a:solidFill>
            <a:prstDash val="solid"/>
            <a:round/>
            <a:headEnd len="sm" w="sm" type="none"/>
            <a:tailEnd len="sm" w="sm" type="none"/>
          </a:ln>
        </p:spPr>
      </p:cxnSp>
      <p:sp>
        <p:nvSpPr>
          <p:cNvPr id="118" name="Google Shape;118;p15"/>
          <p:cNvSpPr/>
          <p:nvPr/>
        </p:nvSpPr>
        <p:spPr>
          <a:xfrm>
            <a:off x="14605107" y="8342680"/>
            <a:ext cx="856814" cy="856814"/>
          </a:xfrm>
          <a:custGeom>
            <a:rect b="b" l="l" r="r" t="t"/>
            <a:pathLst>
              <a:path extrusionOk="0" h="856814" w="856814">
                <a:moveTo>
                  <a:pt x="0" y="0"/>
                </a:moveTo>
                <a:lnTo>
                  <a:pt x="856813" y="0"/>
                </a:lnTo>
                <a:lnTo>
                  <a:pt x="856813" y="856814"/>
                </a:lnTo>
                <a:lnTo>
                  <a:pt x="0" y="856814"/>
                </a:lnTo>
                <a:lnTo>
                  <a:pt x="0" y="0"/>
                </a:lnTo>
                <a:close/>
              </a:path>
            </a:pathLst>
          </a:custGeom>
          <a:blipFill rotWithShape="1">
            <a:blip r:embed="rId3">
              <a:alphaModFix/>
            </a:blip>
            <a:stretch>
              <a:fillRect b="0" l="0" r="0" t="0"/>
            </a:stretch>
          </a:blipFill>
          <a:ln>
            <a:noFill/>
          </a:ln>
        </p:spPr>
      </p:sp>
      <p:sp>
        <p:nvSpPr>
          <p:cNvPr id="119" name="Google Shape;119;p15"/>
          <p:cNvSpPr txBox="1"/>
          <p:nvPr/>
        </p:nvSpPr>
        <p:spPr>
          <a:xfrm>
            <a:off x="1037239" y="643323"/>
            <a:ext cx="6483701" cy="11938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000000"/>
                </a:solidFill>
                <a:latin typeface="Ultra"/>
                <a:ea typeface="Ultra"/>
                <a:cs typeface="Ultra"/>
                <a:sym typeface="Ultra"/>
              </a:rPr>
              <a:t>About US</a:t>
            </a:r>
            <a:endParaRPr/>
          </a:p>
        </p:txBody>
      </p:sp>
      <p:sp>
        <p:nvSpPr>
          <p:cNvPr id="120" name="Google Shape;120;p15"/>
          <p:cNvSpPr txBox="1"/>
          <p:nvPr/>
        </p:nvSpPr>
        <p:spPr>
          <a:xfrm>
            <a:off x="1037239" y="2282509"/>
            <a:ext cx="6483701" cy="2668403"/>
          </a:xfrm>
          <a:prstGeom prst="rect">
            <a:avLst/>
          </a:prstGeom>
          <a:noFill/>
          <a:ln>
            <a:noFill/>
          </a:ln>
        </p:spPr>
        <p:txBody>
          <a:bodyPr anchorCtr="0" anchor="t" bIns="0" lIns="0" spcFirstLastPara="1" rIns="0" wrap="square" tIns="0">
            <a:spAutoFit/>
          </a:bodyPr>
          <a:lstStyle/>
          <a:p>
            <a:pPr indent="0" lvl="0" marL="0" marR="0" rtl="0" algn="just">
              <a:lnSpc>
                <a:spcPct val="140015"/>
              </a:lnSpc>
              <a:spcBef>
                <a:spcPts val="0"/>
              </a:spcBef>
              <a:spcAft>
                <a:spcPts val="0"/>
              </a:spcAft>
              <a:buNone/>
            </a:pPr>
            <a:r>
              <a:rPr b="0" i="0" lang="en-US" sz="2569" u="none" cap="none" strike="noStrike">
                <a:solidFill>
                  <a:srgbClr val="000000"/>
                </a:solidFill>
                <a:latin typeface="Arial"/>
                <a:ea typeface="Arial"/>
                <a:cs typeface="Arial"/>
                <a:sym typeface="Arial"/>
              </a:rPr>
              <a:t>FOCIAL NETWORK is an organization that provides a WEB3-based, decentralized social media platform service and will continue to develop many projects in the field of SocialFi in the future. </a:t>
            </a:r>
            <a:endParaRPr/>
          </a:p>
        </p:txBody>
      </p:sp>
      <p:sp>
        <p:nvSpPr>
          <p:cNvPr id="121" name="Google Shape;121;p15"/>
          <p:cNvSpPr txBox="1"/>
          <p:nvPr/>
        </p:nvSpPr>
        <p:spPr>
          <a:xfrm>
            <a:off x="15461920" y="8543091"/>
            <a:ext cx="2345067" cy="625112"/>
          </a:xfrm>
          <a:prstGeom prst="rect">
            <a:avLst/>
          </a:prstGeom>
          <a:noFill/>
          <a:ln>
            <a:noFill/>
          </a:ln>
        </p:spPr>
        <p:txBody>
          <a:bodyPr anchorCtr="0" anchor="t" bIns="0" lIns="0" spcFirstLastPara="1" rIns="0" wrap="square" tIns="0">
            <a:spAutoFit/>
          </a:bodyPr>
          <a:lstStyle/>
          <a:p>
            <a:pPr indent="0" lvl="0" marL="0" marR="0" rtl="0" algn="l">
              <a:lnSpc>
                <a:spcPct val="13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4995"/>
              </a:lnSpc>
              <a:spcBef>
                <a:spcPts val="0"/>
              </a:spcBef>
              <a:spcAft>
                <a:spcPts val="0"/>
              </a:spcAft>
              <a:buNone/>
            </a:pPr>
            <a:r>
              <a:rPr b="0" i="0" lang="en-US" sz="2342" u="none" cap="none" strike="noStrike">
                <a:solidFill>
                  <a:srgbClr val="000000"/>
                </a:solidFill>
                <a:latin typeface="Arial"/>
                <a:ea typeface="Arial"/>
                <a:cs typeface="Arial"/>
                <a:sym typeface="Arial"/>
              </a:rPr>
              <a:t>NETWORK</a:t>
            </a:r>
            <a:endParaRPr/>
          </a:p>
        </p:txBody>
      </p:sp>
      <p:sp>
        <p:nvSpPr>
          <p:cNvPr id="122" name="Google Shape;122;p15"/>
          <p:cNvSpPr txBox="1"/>
          <p:nvPr/>
        </p:nvSpPr>
        <p:spPr>
          <a:xfrm>
            <a:off x="15461920" y="8543091"/>
            <a:ext cx="1797380" cy="314980"/>
          </a:xfrm>
          <a:prstGeom prst="rect">
            <a:avLst/>
          </a:prstGeom>
          <a:noFill/>
          <a:ln>
            <a:noFill/>
          </a:ln>
        </p:spPr>
        <p:txBody>
          <a:bodyPr anchorCtr="0" anchor="t" bIns="0" lIns="0" spcFirstLastPara="1" rIns="0" wrap="square" tIns="0">
            <a:spAutoFit/>
          </a:bodyPr>
          <a:lstStyle/>
          <a:p>
            <a:pPr indent="0" lvl="0" marL="0" marR="0" rtl="0" algn="l">
              <a:lnSpc>
                <a:spcPct val="104995"/>
              </a:lnSpc>
              <a:spcBef>
                <a:spcPts val="0"/>
              </a:spcBef>
              <a:spcAft>
                <a:spcPts val="0"/>
              </a:spcAft>
              <a:buNone/>
            </a:pPr>
            <a:r>
              <a:rPr b="0" i="0" lang="en-US" sz="2342" u="none" cap="none" strike="noStrike">
                <a:solidFill>
                  <a:srgbClr val="000000"/>
                </a:solidFill>
                <a:latin typeface="Arial"/>
                <a:ea typeface="Arial"/>
                <a:cs typeface="Arial"/>
                <a:sym typeface="Arial"/>
              </a:rPr>
              <a:t>FOCIAL</a:t>
            </a:r>
            <a:endParaRPr/>
          </a:p>
        </p:txBody>
      </p:sp>
      <p:sp>
        <p:nvSpPr>
          <p:cNvPr id="123" name="Google Shape;123;p15"/>
          <p:cNvSpPr txBox="1"/>
          <p:nvPr/>
        </p:nvSpPr>
        <p:spPr>
          <a:xfrm>
            <a:off x="1028700" y="5582852"/>
            <a:ext cx="6492240" cy="3927475"/>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FOCIAL is a cryptocurrency produced to be used in projects developed by the Focial Network Organization. FOCIAL is a token. It is a token produced according to BEP20 standards on the Binance Smart Chain network. It will be used in various projects of Focial Network and its usage areas will be further expanded.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6"/>
          <p:cNvGrpSpPr/>
          <p:nvPr/>
        </p:nvGrpSpPr>
        <p:grpSpPr>
          <a:xfrm>
            <a:off x="7600950" y="884039"/>
            <a:ext cx="4531294" cy="8374261"/>
            <a:chOff x="0" y="-38100"/>
            <a:chExt cx="1193427" cy="2205567"/>
          </a:xfrm>
        </p:grpSpPr>
        <p:sp>
          <p:nvSpPr>
            <p:cNvPr id="129" name="Google Shape;129;p16"/>
            <p:cNvSpPr/>
            <p:nvPr/>
          </p:nvSpPr>
          <p:spPr>
            <a:xfrm>
              <a:off x="0" y="0"/>
              <a:ext cx="1193427" cy="2167467"/>
            </a:xfrm>
            <a:custGeom>
              <a:rect b="b" l="l" r="r" t="t"/>
              <a:pathLst>
                <a:path extrusionOk="0" h="2167467" w="1193427">
                  <a:moveTo>
                    <a:pt x="68342" y="0"/>
                  </a:moveTo>
                  <a:lnTo>
                    <a:pt x="1125085" y="0"/>
                  </a:lnTo>
                  <a:cubicBezTo>
                    <a:pt x="1143211" y="0"/>
                    <a:pt x="1160594" y="7200"/>
                    <a:pt x="1173410" y="20017"/>
                  </a:cubicBezTo>
                  <a:cubicBezTo>
                    <a:pt x="1186227" y="32833"/>
                    <a:pt x="1193427" y="50216"/>
                    <a:pt x="1193427" y="68342"/>
                  </a:cubicBezTo>
                  <a:lnTo>
                    <a:pt x="1193427" y="2099125"/>
                  </a:lnTo>
                  <a:cubicBezTo>
                    <a:pt x="1193427" y="2136869"/>
                    <a:pt x="1162830" y="2167467"/>
                    <a:pt x="1125085" y="2167467"/>
                  </a:cubicBezTo>
                  <a:lnTo>
                    <a:pt x="68342" y="2167467"/>
                  </a:lnTo>
                  <a:cubicBezTo>
                    <a:pt x="50216" y="2167467"/>
                    <a:pt x="32833" y="2160266"/>
                    <a:pt x="20017" y="2147450"/>
                  </a:cubicBezTo>
                  <a:cubicBezTo>
                    <a:pt x="7200" y="2134633"/>
                    <a:pt x="0" y="2117250"/>
                    <a:pt x="0" y="2099125"/>
                  </a:cubicBezTo>
                  <a:lnTo>
                    <a:pt x="0" y="68342"/>
                  </a:lnTo>
                  <a:cubicBezTo>
                    <a:pt x="0" y="30598"/>
                    <a:pt x="30598" y="0"/>
                    <a:pt x="68342" y="0"/>
                  </a:cubicBezTo>
                  <a:close/>
                </a:path>
              </a:pathLst>
            </a:custGeom>
            <a:solidFill>
              <a:srgbClr val="FFFFFF"/>
            </a:solidFill>
            <a:ln cap="rnd" cmpd="sng" w="476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txBox="1"/>
            <p:nvPr/>
          </p:nvSpPr>
          <p:spPr>
            <a:xfrm>
              <a:off x="0" y="-38100"/>
              <a:ext cx="1193427" cy="2205567"/>
            </a:xfrm>
            <a:prstGeom prst="rect">
              <a:avLst/>
            </a:prstGeom>
            <a:noFill/>
            <a:ln>
              <a:noFill/>
            </a:ln>
          </p:spPr>
          <p:txBody>
            <a:bodyPr anchorCtr="0" anchor="ctr" bIns="50800" lIns="50800" spcFirstLastPara="1" rIns="50800" wrap="square" tIns="50800">
              <a:noAutofit/>
            </a:bodyPr>
            <a:lstStyle/>
            <a:p>
              <a:pPr indent="0" lvl="0" marL="0" marR="0" rtl="0" algn="ctr">
                <a:lnSpc>
                  <a:spcPct val="17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 name="Google Shape;131;p16"/>
          <p:cNvGrpSpPr/>
          <p:nvPr/>
        </p:nvGrpSpPr>
        <p:grpSpPr>
          <a:xfrm>
            <a:off x="12456094" y="884039"/>
            <a:ext cx="4531294" cy="8374261"/>
            <a:chOff x="0" y="-38100"/>
            <a:chExt cx="1193427" cy="2205567"/>
          </a:xfrm>
        </p:grpSpPr>
        <p:sp>
          <p:nvSpPr>
            <p:cNvPr id="132" name="Google Shape;132;p16"/>
            <p:cNvSpPr/>
            <p:nvPr/>
          </p:nvSpPr>
          <p:spPr>
            <a:xfrm>
              <a:off x="0" y="0"/>
              <a:ext cx="1193427" cy="2167467"/>
            </a:xfrm>
            <a:custGeom>
              <a:rect b="b" l="l" r="r" t="t"/>
              <a:pathLst>
                <a:path extrusionOk="0" h="2167467" w="1193427">
                  <a:moveTo>
                    <a:pt x="68342" y="0"/>
                  </a:moveTo>
                  <a:lnTo>
                    <a:pt x="1125085" y="0"/>
                  </a:lnTo>
                  <a:cubicBezTo>
                    <a:pt x="1143211" y="0"/>
                    <a:pt x="1160594" y="7200"/>
                    <a:pt x="1173410" y="20017"/>
                  </a:cubicBezTo>
                  <a:cubicBezTo>
                    <a:pt x="1186227" y="32833"/>
                    <a:pt x="1193427" y="50216"/>
                    <a:pt x="1193427" y="68342"/>
                  </a:cubicBezTo>
                  <a:lnTo>
                    <a:pt x="1193427" y="2099125"/>
                  </a:lnTo>
                  <a:cubicBezTo>
                    <a:pt x="1193427" y="2136869"/>
                    <a:pt x="1162830" y="2167467"/>
                    <a:pt x="1125085" y="2167467"/>
                  </a:cubicBezTo>
                  <a:lnTo>
                    <a:pt x="68342" y="2167467"/>
                  </a:lnTo>
                  <a:cubicBezTo>
                    <a:pt x="50216" y="2167467"/>
                    <a:pt x="32833" y="2160266"/>
                    <a:pt x="20017" y="2147450"/>
                  </a:cubicBezTo>
                  <a:cubicBezTo>
                    <a:pt x="7200" y="2134633"/>
                    <a:pt x="0" y="2117250"/>
                    <a:pt x="0" y="2099125"/>
                  </a:cubicBezTo>
                  <a:lnTo>
                    <a:pt x="0" y="68342"/>
                  </a:lnTo>
                  <a:cubicBezTo>
                    <a:pt x="0" y="30598"/>
                    <a:pt x="30598" y="0"/>
                    <a:pt x="68342" y="0"/>
                  </a:cubicBezTo>
                  <a:close/>
                </a:path>
              </a:pathLst>
            </a:custGeom>
            <a:solidFill>
              <a:srgbClr val="FFFFFF"/>
            </a:solidFill>
            <a:ln cap="rnd" cmpd="sng" w="476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nvSpPr>
          <p:spPr>
            <a:xfrm>
              <a:off x="0" y="-38100"/>
              <a:ext cx="1193427" cy="2205567"/>
            </a:xfrm>
            <a:prstGeom prst="rect">
              <a:avLst/>
            </a:prstGeom>
            <a:noFill/>
            <a:ln>
              <a:noFill/>
            </a:ln>
          </p:spPr>
          <p:txBody>
            <a:bodyPr anchorCtr="0" anchor="ctr" bIns="50800" lIns="50800" spcFirstLastPara="1" rIns="50800" wrap="square" tIns="50800">
              <a:noAutofit/>
            </a:bodyPr>
            <a:lstStyle/>
            <a:p>
              <a:pPr indent="0" lvl="0" marL="0" marR="0" rtl="0" algn="ctr">
                <a:lnSpc>
                  <a:spcPct val="17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16"/>
          <p:cNvGrpSpPr/>
          <p:nvPr/>
        </p:nvGrpSpPr>
        <p:grpSpPr>
          <a:xfrm>
            <a:off x="12456094" y="884039"/>
            <a:ext cx="4531294" cy="1861119"/>
            <a:chOff x="0" y="-38100"/>
            <a:chExt cx="1193427" cy="490171"/>
          </a:xfrm>
        </p:grpSpPr>
        <p:sp>
          <p:nvSpPr>
            <p:cNvPr id="135" name="Google Shape;135;p16"/>
            <p:cNvSpPr/>
            <p:nvPr/>
          </p:nvSpPr>
          <p:spPr>
            <a:xfrm>
              <a:off x="0" y="0"/>
              <a:ext cx="1193427" cy="452071"/>
            </a:xfrm>
            <a:custGeom>
              <a:rect b="b" l="l" r="r" t="t"/>
              <a:pathLst>
                <a:path extrusionOk="0" h="452071" w="1193427">
                  <a:moveTo>
                    <a:pt x="68342" y="0"/>
                  </a:moveTo>
                  <a:lnTo>
                    <a:pt x="1125085" y="0"/>
                  </a:lnTo>
                  <a:cubicBezTo>
                    <a:pt x="1143211" y="0"/>
                    <a:pt x="1160594" y="7200"/>
                    <a:pt x="1173410" y="20017"/>
                  </a:cubicBezTo>
                  <a:cubicBezTo>
                    <a:pt x="1186227" y="32833"/>
                    <a:pt x="1193427" y="50216"/>
                    <a:pt x="1193427" y="68342"/>
                  </a:cubicBezTo>
                  <a:lnTo>
                    <a:pt x="1193427" y="383729"/>
                  </a:lnTo>
                  <a:cubicBezTo>
                    <a:pt x="1193427" y="421474"/>
                    <a:pt x="1162830" y="452071"/>
                    <a:pt x="1125085" y="452071"/>
                  </a:cubicBezTo>
                  <a:lnTo>
                    <a:pt x="68342" y="452071"/>
                  </a:lnTo>
                  <a:cubicBezTo>
                    <a:pt x="50216" y="452071"/>
                    <a:pt x="32833" y="444871"/>
                    <a:pt x="20017" y="432054"/>
                  </a:cubicBezTo>
                  <a:cubicBezTo>
                    <a:pt x="7200" y="419238"/>
                    <a:pt x="0" y="401855"/>
                    <a:pt x="0" y="383729"/>
                  </a:cubicBezTo>
                  <a:lnTo>
                    <a:pt x="0" y="68342"/>
                  </a:lnTo>
                  <a:cubicBezTo>
                    <a:pt x="0" y="30598"/>
                    <a:pt x="30598" y="0"/>
                    <a:pt x="68342" y="0"/>
                  </a:cubicBezTo>
                  <a:close/>
                </a:path>
              </a:pathLst>
            </a:custGeom>
            <a:solidFill>
              <a:srgbClr val="000000"/>
            </a:solidFill>
            <a:ln cap="rnd" cmpd="sng" w="476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0" y="-38100"/>
              <a:ext cx="1193427" cy="490171"/>
            </a:xfrm>
            <a:prstGeom prst="rect">
              <a:avLst/>
            </a:prstGeom>
            <a:noFill/>
            <a:ln>
              <a:noFill/>
            </a:ln>
          </p:spPr>
          <p:txBody>
            <a:bodyPr anchorCtr="0" anchor="ctr" bIns="50800" lIns="50800" spcFirstLastPara="1" rIns="50800" wrap="square" tIns="50800">
              <a:noAutofit/>
            </a:bodyPr>
            <a:lstStyle/>
            <a:p>
              <a:pPr indent="0" lvl="0" marL="0" marR="0" rtl="0" algn="ctr">
                <a:lnSpc>
                  <a:spcPct val="17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p16"/>
          <p:cNvGrpSpPr/>
          <p:nvPr/>
        </p:nvGrpSpPr>
        <p:grpSpPr>
          <a:xfrm>
            <a:off x="7600950" y="884039"/>
            <a:ext cx="4531294" cy="1861119"/>
            <a:chOff x="0" y="-38100"/>
            <a:chExt cx="1193427" cy="490171"/>
          </a:xfrm>
        </p:grpSpPr>
        <p:sp>
          <p:nvSpPr>
            <p:cNvPr id="138" name="Google Shape;138;p16"/>
            <p:cNvSpPr/>
            <p:nvPr/>
          </p:nvSpPr>
          <p:spPr>
            <a:xfrm>
              <a:off x="0" y="0"/>
              <a:ext cx="1193427" cy="452071"/>
            </a:xfrm>
            <a:custGeom>
              <a:rect b="b" l="l" r="r" t="t"/>
              <a:pathLst>
                <a:path extrusionOk="0" h="452071" w="1193427">
                  <a:moveTo>
                    <a:pt x="68342" y="0"/>
                  </a:moveTo>
                  <a:lnTo>
                    <a:pt x="1125085" y="0"/>
                  </a:lnTo>
                  <a:cubicBezTo>
                    <a:pt x="1143211" y="0"/>
                    <a:pt x="1160594" y="7200"/>
                    <a:pt x="1173410" y="20017"/>
                  </a:cubicBezTo>
                  <a:cubicBezTo>
                    <a:pt x="1186227" y="32833"/>
                    <a:pt x="1193427" y="50216"/>
                    <a:pt x="1193427" y="68342"/>
                  </a:cubicBezTo>
                  <a:lnTo>
                    <a:pt x="1193427" y="383729"/>
                  </a:lnTo>
                  <a:cubicBezTo>
                    <a:pt x="1193427" y="421474"/>
                    <a:pt x="1162830" y="452071"/>
                    <a:pt x="1125085" y="452071"/>
                  </a:cubicBezTo>
                  <a:lnTo>
                    <a:pt x="68342" y="452071"/>
                  </a:lnTo>
                  <a:cubicBezTo>
                    <a:pt x="50216" y="452071"/>
                    <a:pt x="32833" y="444871"/>
                    <a:pt x="20017" y="432054"/>
                  </a:cubicBezTo>
                  <a:cubicBezTo>
                    <a:pt x="7200" y="419238"/>
                    <a:pt x="0" y="401855"/>
                    <a:pt x="0" y="383729"/>
                  </a:cubicBezTo>
                  <a:lnTo>
                    <a:pt x="0" y="68342"/>
                  </a:lnTo>
                  <a:cubicBezTo>
                    <a:pt x="0" y="30598"/>
                    <a:pt x="30598" y="0"/>
                    <a:pt x="68342" y="0"/>
                  </a:cubicBezTo>
                  <a:close/>
                </a:path>
              </a:pathLst>
            </a:custGeom>
            <a:solidFill>
              <a:srgbClr val="000000"/>
            </a:solidFill>
            <a:ln cap="rnd" cmpd="sng" w="476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nvSpPr>
          <p:spPr>
            <a:xfrm>
              <a:off x="0" y="-38100"/>
              <a:ext cx="1193427" cy="490171"/>
            </a:xfrm>
            <a:prstGeom prst="rect">
              <a:avLst/>
            </a:prstGeom>
            <a:noFill/>
            <a:ln>
              <a:noFill/>
            </a:ln>
          </p:spPr>
          <p:txBody>
            <a:bodyPr anchorCtr="0" anchor="ctr" bIns="50800" lIns="50800" spcFirstLastPara="1" rIns="50800" wrap="square" tIns="50800">
              <a:noAutofit/>
            </a:bodyPr>
            <a:lstStyle/>
            <a:p>
              <a:pPr indent="0" lvl="0" marL="0" marR="0" rtl="0" algn="ctr">
                <a:lnSpc>
                  <a:spcPct val="17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6"/>
          <p:cNvGrpSpPr/>
          <p:nvPr/>
        </p:nvGrpSpPr>
        <p:grpSpPr>
          <a:xfrm>
            <a:off x="1028700" y="1171575"/>
            <a:ext cx="6572250" cy="2929693"/>
            <a:chOff x="0" y="190500"/>
            <a:chExt cx="8763000" cy="3906258"/>
          </a:xfrm>
        </p:grpSpPr>
        <p:sp>
          <p:nvSpPr>
            <p:cNvPr id="141" name="Google Shape;141;p16"/>
            <p:cNvSpPr txBox="1"/>
            <p:nvPr/>
          </p:nvSpPr>
          <p:spPr>
            <a:xfrm>
              <a:off x="0" y="190500"/>
              <a:ext cx="8763000" cy="3755739"/>
            </a:xfrm>
            <a:prstGeom prst="rect">
              <a:avLst/>
            </a:prstGeom>
            <a:noFill/>
            <a:ln>
              <a:noFill/>
            </a:ln>
          </p:spPr>
          <p:txBody>
            <a:bodyPr anchorCtr="0" anchor="t" bIns="0" lIns="0" spcFirstLastPara="1" rIns="0" wrap="square" tIns="0">
              <a:spAutoFit/>
            </a:bodyPr>
            <a:lstStyle/>
            <a:p>
              <a:pPr indent="0" lvl="0" marL="0" marR="0" rtl="0" algn="l">
                <a:lnSpc>
                  <a:spcPct val="100995"/>
                </a:lnSpc>
                <a:spcBef>
                  <a:spcPts val="0"/>
                </a:spcBef>
                <a:spcAft>
                  <a:spcPts val="0"/>
                </a:spcAft>
                <a:buNone/>
              </a:pPr>
              <a:r>
                <a:rPr b="1" i="0" lang="en-US" sz="10550" u="none" cap="none" strike="noStrike">
                  <a:solidFill>
                    <a:srgbClr val="000000"/>
                  </a:solidFill>
                  <a:latin typeface="Ultra"/>
                  <a:ea typeface="Ultra"/>
                  <a:cs typeface="Ultra"/>
                  <a:sym typeface="Ultra"/>
                </a:rPr>
                <a:t>Vision &amp;</a:t>
              </a:r>
              <a:endParaRPr/>
            </a:p>
            <a:p>
              <a:pPr indent="0" lvl="0" marL="0" marR="0" rtl="0" algn="l">
                <a:lnSpc>
                  <a:spcPct val="100995"/>
                </a:lnSpc>
                <a:spcBef>
                  <a:spcPts val="0"/>
                </a:spcBef>
                <a:spcAft>
                  <a:spcPts val="0"/>
                </a:spcAft>
                <a:buNone/>
              </a:pPr>
              <a:r>
                <a:rPr b="1" i="0" lang="en-US" sz="10550" u="none" cap="none" strike="noStrike">
                  <a:solidFill>
                    <a:srgbClr val="000000"/>
                  </a:solidFill>
                  <a:latin typeface="Ultra"/>
                  <a:ea typeface="Ultra"/>
                  <a:cs typeface="Ultra"/>
                  <a:sym typeface="Ultra"/>
                </a:rPr>
                <a:t>Mission</a:t>
              </a:r>
              <a:endParaRPr/>
            </a:p>
          </p:txBody>
        </p:sp>
        <p:cxnSp>
          <p:nvCxnSpPr>
            <p:cNvPr id="142" name="Google Shape;142;p16"/>
            <p:cNvCxnSpPr/>
            <p:nvPr/>
          </p:nvCxnSpPr>
          <p:spPr>
            <a:xfrm>
              <a:off x="0" y="4096758"/>
              <a:ext cx="7691413" cy="0"/>
            </a:xfrm>
            <a:prstGeom prst="straightConnector1">
              <a:avLst/>
            </a:prstGeom>
            <a:noFill/>
            <a:ln cap="flat" cmpd="sng" w="38100">
              <a:solidFill>
                <a:srgbClr val="000000"/>
              </a:solidFill>
              <a:prstDash val="solid"/>
              <a:round/>
              <a:headEnd len="sm" w="sm" type="none"/>
              <a:tailEnd len="sm" w="sm" type="none"/>
            </a:ln>
          </p:spPr>
        </p:cxnSp>
      </p:grpSp>
      <p:sp>
        <p:nvSpPr>
          <p:cNvPr id="143" name="Google Shape;143;p16"/>
          <p:cNvSpPr/>
          <p:nvPr/>
        </p:nvSpPr>
        <p:spPr>
          <a:xfrm>
            <a:off x="1278192" y="8422588"/>
            <a:ext cx="856814" cy="856814"/>
          </a:xfrm>
          <a:custGeom>
            <a:rect b="b" l="l" r="r" t="t"/>
            <a:pathLst>
              <a:path extrusionOk="0" h="856814" w="856814">
                <a:moveTo>
                  <a:pt x="0" y="0"/>
                </a:moveTo>
                <a:lnTo>
                  <a:pt x="856813" y="0"/>
                </a:lnTo>
                <a:lnTo>
                  <a:pt x="856813" y="856813"/>
                </a:lnTo>
                <a:lnTo>
                  <a:pt x="0" y="856813"/>
                </a:lnTo>
                <a:lnTo>
                  <a:pt x="0" y="0"/>
                </a:lnTo>
                <a:close/>
              </a:path>
            </a:pathLst>
          </a:custGeom>
          <a:blipFill rotWithShape="1">
            <a:blip r:embed="rId3">
              <a:alphaModFix/>
            </a:blip>
            <a:stretch>
              <a:fillRect b="0" l="0" r="0" t="0"/>
            </a:stretch>
          </a:blipFill>
          <a:ln>
            <a:noFill/>
          </a:ln>
        </p:spPr>
      </p:sp>
      <p:sp>
        <p:nvSpPr>
          <p:cNvPr id="144" name="Google Shape;144;p16"/>
          <p:cNvSpPr txBox="1"/>
          <p:nvPr/>
        </p:nvSpPr>
        <p:spPr>
          <a:xfrm>
            <a:off x="2135005" y="8536015"/>
            <a:ext cx="2607005" cy="625112"/>
          </a:xfrm>
          <a:prstGeom prst="rect">
            <a:avLst/>
          </a:prstGeom>
          <a:noFill/>
          <a:ln>
            <a:noFill/>
          </a:ln>
        </p:spPr>
        <p:txBody>
          <a:bodyPr anchorCtr="0" anchor="t" bIns="0" lIns="0" spcFirstLastPara="1" rIns="0" wrap="square" tIns="0">
            <a:spAutoFit/>
          </a:bodyPr>
          <a:lstStyle/>
          <a:p>
            <a:pPr indent="0" lvl="0" marL="0" marR="0" rtl="0" algn="l">
              <a:lnSpc>
                <a:spcPct val="13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4995"/>
              </a:lnSpc>
              <a:spcBef>
                <a:spcPts val="0"/>
              </a:spcBef>
              <a:spcAft>
                <a:spcPts val="0"/>
              </a:spcAft>
              <a:buNone/>
            </a:pPr>
            <a:r>
              <a:rPr b="0" i="0" lang="en-US" sz="2342" u="none" cap="none" strike="noStrike">
                <a:solidFill>
                  <a:srgbClr val="000000"/>
                </a:solidFill>
                <a:latin typeface="Arial"/>
                <a:ea typeface="Arial"/>
                <a:cs typeface="Arial"/>
                <a:sym typeface="Arial"/>
              </a:rPr>
              <a:t>NETWORK</a:t>
            </a:r>
            <a:endParaRPr/>
          </a:p>
        </p:txBody>
      </p:sp>
      <p:sp>
        <p:nvSpPr>
          <p:cNvPr id="145" name="Google Shape;145;p16"/>
          <p:cNvSpPr txBox="1"/>
          <p:nvPr/>
        </p:nvSpPr>
        <p:spPr>
          <a:xfrm>
            <a:off x="2135005" y="8536015"/>
            <a:ext cx="1777974" cy="314980"/>
          </a:xfrm>
          <a:prstGeom prst="rect">
            <a:avLst/>
          </a:prstGeom>
          <a:noFill/>
          <a:ln>
            <a:noFill/>
          </a:ln>
        </p:spPr>
        <p:txBody>
          <a:bodyPr anchorCtr="0" anchor="t" bIns="0" lIns="0" spcFirstLastPara="1" rIns="0" wrap="square" tIns="0">
            <a:spAutoFit/>
          </a:bodyPr>
          <a:lstStyle/>
          <a:p>
            <a:pPr indent="0" lvl="0" marL="0" marR="0" rtl="0" algn="l">
              <a:lnSpc>
                <a:spcPct val="104995"/>
              </a:lnSpc>
              <a:spcBef>
                <a:spcPts val="0"/>
              </a:spcBef>
              <a:spcAft>
                <a:spcPts val="0"/>
              </a:spcAft>
              <a:buNone/>
            </a:pPr>
            <a:r>
              <a:rPr b="0" i="0" lang="en-US" sz="2342" u="none" cap="none" strike="noStrike">
                <a:solidFill>
                  <a:srgbClr val="000000"/>
                </a:solidFill>
                <a:latin typeface="Arial"/>
                <a:ea typeface="Arial"/>
                <a:cs typeface="Arial"/>
                <a:sym typeface="Arial"/>
              </a:rPr>
              <a:t>FOCIAL</a:t>
            </a:r>
            <a:endParaRPr/>
          </a:p>
        </p:txBody>
      </p:sp>
      <p:sp>
        <p:nvSpPr>
          <p:cNvPr id="146" name="Google Shape;146;p16"/>
          <p:cNvSpPr txBox="1"/>
          <p:nvPr/>
        </p:nvSpPr>
        <p:spPr>
          <a:xfrm>
            <a:off x="7600950" y="1547839"/>
            <a:ext cx="4531294" cy="792480"/>
          </a:xfrm>
          <a:prstGeom prst="rect">
            <a:avLst/>
          </a:prstGeom>
          <a:noFill/>
          <a:ln>
            <a:noFill/>
          </a:ln>
        </p:spPr>
        <p:txBody>
          <a:bodyPr anchorCtr="0" anchor="t" bIns="0" lIns="0" spcFirstLastPara="1" rIns="0" wrap="square" tIns="0">
            <a:spAutoFit/>
          </a:bodyPr>
          <a:lstStyle/>
          <a:p>
            <a:pPr indent="0" lvl="0" marL="0" marR="0" rtl="0" algn="ctr">
              <a:lnSpc>
                <a:spcPct val="101000"/>
              </a:lnSpc>
              <a:spcBef>
                <a:spcPts val="0"/>
              </a:spcBef>
              <a:spcAft>
                <a:spcPts val="0"/>
              </a:spcAft>
              <a:buNone/>
            </a:pPr>
            <a:r>
              <a:rPr b="0" i="0" lang="en-US" sz="5999" u="none" cap="none" strike="noStrike">
                <a:solidFill>
                  <a:srgbClr val="FFFFFF"/>
                </a:solidFill>
                <a:latin typeface="Arial"/>
                <a:ea typeface="Arial"/>
                <a:cs typeface="Arial"/>
                <a:sym typeface="Arial"/>
              </a:rPr>
              <a:t>Vision</a:t>
            </a:r>
            <a:endParaRPr/>
          </a:p>
        </p:txBody>
      </p:sp>
      <p:sp>
        <p:nvSpPr>
          <p:cNvPr id="147" name="Google Shape;147;p16"/>
          <p:cNvSpPr txBox="1"/>
          <p:nvPr/>
        </p:nvSpPr>
        <p:spPr>
          <a:xfrm>
            <a:off x="12456094" y="1547839"/>
            <a:ext cx="4531294" cy="792480"/>
          </a:xfrm>
          <a:prstGeom prst="rect">
            <a:avLst/>
          </a:prstGeom>
          <a:noFill/>
          <a:ln>
            <a:noFill/>
          </a:ln>
        </p:spPr>
        <p:txBody>
          <a:bodyPr anchorCtr="0" anchor="t" bIns="0" lIns="0" spcFirstLastPara="1" rIns="0" wrap="square" tIns="0">
            <a:spAutoFit/>
          </a:bodyPr>
          <a:lstStyle/>
          <a:p>
            <a:pPr indent="0" lvl="0" marL="0" marR="0" rtl="0" algn="ctr">
              <a:lnSpc>
                <a:spcPct val="101000"/>
              </a:lnSpc>
              <a:spcBef>
                <a:spcPts val="0"/>
              </a:spcBef>
              <a:spcAft>
                <a:spcPts val="0"/>
              </a:spcAft>
              <a:buNone/>
            </a:pPr>
            <a:r>
              <a:rPr b="0" i="0" lang="en-US" sz="5999" u="none" cap="none" strike="noStrike">
                <a:solidFill>
                  <a:srgbClr val="FFFFFF"/>
                </a:solidFill>
                <a:latin typeface="Arial"/>
                <a:ea typeface="Arial"/>
                <a:cs typeface="Arial"/>
                <a:sym typeface="Arial"/>
              </a:rPr>
              <a:t>Mission</a:t>
            </a:r>
            <a:endParaRPr/>
          </a:p>
        </p:txBody>
      </p:sp>
      <p:sp>
        <p:nvSpPr>
          <p:cNvPr id="148" name="Google Shape;148;p16"/>
          <p:cNvSpPr txBox="1"/>
          <p:nvPr/>
        </p:nvSpPr>
        <p:spPr>
          <a:xfrm>
            <a:off x="8081931" y="3116375"/>
            <a:ext cx="3569333" cy="2137203"/>
          </a:xfrm>
          <a:prstGeom prst="rect">
            <a:avLst/>
          </a:prstGeom>
          <a:noFill/>
          <a:ln>
            <a:noFill/>
          </a:ln>
        </p:spPr>
        <p:txBody>
          <a:bodyPr anchorCtr="0" anchor="t" bIns="0" lIns="0" spcFirstLastPara="1" rIns="0" wrap="square" tIns="0">
            <a:spAutoFit/>
          </a:bodyPr>
          <a:lstStyle/>
          <a:p>
            <a:pPr indent="0" lvl="0" marL="0" marR="0" rtl="0" algn="just">
              <a:lnSpc>
                <a:spcPct val="139976"/>
              </a:lnSpc>
              <a:spcBef>
                <a:spcPts val="0"/>
              </a:spcBef>
              <a:spcAft>
                <a:spcPts val="0"/>
              </a:spcAft>
              <a:buNone/>
            </a:pPr>
            <a:r>
              <a:rPr b="0" i="0" lang="en-US" sz="1731" u="none" cap="none" strike="noStrike">
                <a:solidFill>
                  <a:srgbClr val="000000"/>
                </a:solidFill>
                <a:latin typeface="Arial"/>
                <a:ea typeface="Arial"/>
                <a:cs typeface="Arial"/>
                <a:sym typeface="Arial"/>
              </a:rPr>
              <a:t>It is the vision of protecting people's data while users interact on social media platforms produced in the Focial Network ecosystem and enabling them to earn money through interaction. </a:t>
            </a:r>
            <a:endParaRPr/>
          </a:p>
        </p:txBody>
      </p:sp>
      <p:sp>
        <p:nvSpPr>
          <p:cNvPr id="149" name="Google Shape;149;p16"/>
          <p:cNvSpPr txBox="1"/>
          <p:nvPr/>
        </p:nvSpPr>
        <p:spPr>
          <a:xfrm>
            <a:off x="8081931" y="5722820"/>
            <a:ext cx="3569333" cy="1218743"/>
          </a:xfrm>
          <a:prstGeom prst="rect">
            <a:avLst/>
          </a:prstGeom>
          <a:noFill/>
          <a:ln>
            <a:noFill/>
          </a:ln>
        </p:spPr>
        <p:txBody>
          <a:bodyPr anchorCtr="0" anchor="t" bIns="0" lIns="0" spcFirstLastPara="1" rIns="0" wrap="square" tIns="0">
            <a:spAutoFit/>
          </a:bodyPr>
          <a:lstStyle/>
          <a:p>
            <a:pPr indent="0" lvl="0" marL="0" marR="0" rtl="0" algn="just">
              <a:lnSpc>
                <a:spcPct val="139976"/>
              </a:lnSpc>
              <a:spcBef>
                <a:spcPts val="0"/>
              </a:spcBef>
              <a:spcAft>
                <a:spcPts val="0"/>
              </a:spcAft>
              <a:buNone/>
            </a:pPr>
            <a:r>
              <a:rPr b="0" i="0" lang="en-US" sz="1731" u="none" cap="none" strike="noStrike">
                <a:solidFill>
                  <a:srgbClr val="000000"/>
                </a:solidFill>
                <a:latin typeface="Arial"/>
                <a:ea typeface="Arial"/>
                <a:cs typeface="Arial"/>
                <a:sym typeface="Arial"/>
              </a:rPr>
              <a:t>Our most important rule is to use decentralized platforms in a transparent, secure and unrestricted manner.</a:t>
            </a:r>
            <a:endParaRPr/>
          </a:p>
        </p:txBody>
      </p:sp>
      <p:grpSp>
        <p:nvGrpSpPr>
          <p:cNvPr id="150" name="Google Shape;150;p16"/>
          <p:cNvGrpSpPr/>
          <p:nvPr/>
        </p:nvGrpSpPr>
        <p:grpSpPr>
          <a:xfrm>
            <a:off x="12937075" y="3092575"/>
            <a:ext cx="3569333" cy="5920421"/>
            <a:chOff x="0" y="-38100"/>
            <a:chExt cx="4759110" cy="7893895"/>
          </a:xfrm>
        </p:grpSpPr>
        <p:sp>
          <p:nvSpPr>
            <p:cNvPr id="151" name="Google Shape;151;p16"/>
            <p:cNvSpPr txBox="1"/>
            <p:nvPr/>
          </p:nvSpPr>
          <p:spPr>
            <a:xfrm>
              <a:off x="0" y="-38100"/>
              <a:ext cx="4759110" cy="2836905"/>
            </a:xfrm>
            <a:prstGeom prst="rect">
              <a:avLst/>
            </a:prstGeom>
            <a:noFill/>
            <a:ln>
              <a:noFill/>
            </a:ln>
          </p:spPr>
          <p:txBody>
            <a:bodyPr anchorCtr="0" anchor="t" bIns="0" lIns="0" spcFirstLastPara="1" rIns="0" wrap="square" tIns="0">
              <a:spAutoFit/>
            </a:bodyPr>
            <a:lstStyle/>
            <a:p>
              <a:pPr indent="0" lvl="0" marL="0" marR="0" rtl="0" algn="just">
                <a:lnSpc>
                  <a:spcPct val="139976"/>
                </a:lnSpc>
                <a:spcBef>
                  <a:spcPts val="0"/>
                </a:spcBef>
                <a:spcAft>
                  <a:spcPts val="0"/>
                </a:spcAft>
                <a:buNone/>
              </a:pPr>
              <a:r>
                <a:rPr b="0" i="0" lang="en-US" sz="1731" u="none" cap="none" strike="noStrike">
                  <a:solidFill>
                    <a:srgbClr val="000000"/>
                  </a:solidFill>
                  <a:latin typeface="Arial"/>
                  <a:ea typeface="Arial"/>
                  <a:cs typeface="Arial"/>
                  <a:sym typeface="Arial"/>
                </a:rPr>
                <a:t>Focial Network has examined in detail the problems created by centralized WEB2 structures and aims to bring a new breath by examining the solutions provided by decentralized, WEB3 structures.</a:t>
              </a:r>
              <a:endParaRPr/>
            </a:p>
          </p:txBody>
        </p:sp>
        <p:sp>
          <p:nvSpPr>
            <p:cNvPr id="152" name="Google Shape;152;p16"/>
            <p:cNvSpPr txBox="1"/>
            <p:nvPr/>
          </p:nvSpPr>
          <p:spPr>
            <a:xfrm>
              <a:off x="0" y="3306805"/>
              <a:ext cx="4759110" cy="3653314"/>
            </a:xfrm>
            <a:prstGeom prst="rect">
              <a:avLst/>
            </a:prstGeom>
            <a:noFill/>
            <a:ln>
              <a:noFill/>
            </a:ln>
          </p:spPr>
          <p:txBody>
            <a:bodyPr anchorCtr="0" anchor="t" bIns="0" lIns="0" spcFirstLastPara="1" rIns="0" wrap="square" tIns="0">
              <a:spAutoFit/>
            </a:bodyPr>
            <a:lstStyle/>
            <a:p>
              <a:pPr indent="0" lvl="0" marL="0" marR="0" rtl="0" algn="just">
                <a:lnSpc>
                  <a:spcPct val="139976"/>
                </a:lnSpc>
                <a:spcBef>
                  <a:spcPts val="0"/>
                </a:spcBef>
                <a:spcAft>
                  <a:spcPts val="0"/>
                </a:spcAft>
                <a:buNone/>
              </a:pPr>
              <a:r>
                <a:rPr b="0" i="0" lang="en-US" sz="1731" u="none" cap="none" strike="noStrike">
                  <a:solidFill>
                    <a:srgbClr val="000000"/>
                  </a:solidFill>
                  <a:latin typeface="Arial"/>
                  <a:ea typeface="Arial"/>
                  <a:cs typeface="Arial"/>
                  <a:sym typeface="Arial"/>
                </a:rPr>
                <a:t>Focial Network's mission is to provide and continuously improve unique decentralized structure solutions to its users. It continues to develop its projects with new and unique solution proposals by producing projects in the field of SocialFi. </a:t>
              </a:r>
              <a:endParaRPr/>
            </a:p>
          </p:txBody>
        </p:sp>
        <p:sp>
          <p:nvSpPr>
            <p:cNvPr id="153" name="Google Shape;153;p16"/>
            <p:cNvSpPr txBox="1"/>
            <p:nvPr/>
          </p:nvSpPr>
          <p:spPr>
            <a:xfrm>
              <a:off x="0" y="7468118"/>
              <a:ext cx="4759110" cy="387677"/>
            </a:xfrm>
            <a:prstGeom prst="rect">
              <a:avLst/>
            </a:prstGeom>
            <a:noFill/>
            <a:ln>
              <a:noFill/>
            </a:ln>
          </p:spPr>
          <p:txBody>
            <a:bodyPr anchorCtr="0" anchor="t" bIns="0" lIns="0" spcFirstLastPara="1" rIns="0" wrap="square" tIns="0">
              <a:spAutoFit/>
            </a:bodyPr>
            <a:lstStyle/>
            <a:p>
              <a:pPr indent="0" lvl="0" marL="0" marR="0" rtl="0" algn="just">
                <a:lnSpc>
                  <a:spcPct val="134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7" name="Shape 157"/>
        <p:cNvGrpSpPr/>
        <p:nvPr/>
      </p:nvGrpSpPr>
      <p:grpSpPr>
        <a:xfrm>
          <a:off x="0" y="0"/>
          <a:ext cx="0" cy="0"/>
          <a:chOff x="0" y="0"/>
          <a:chExt cx="0" cy="0"/>
        </a:xfrm>
      </p:grpSpPr>
      <p:cxnSp>
        <p:nvCxnSpPr>
          <p:cNvPr id="158" name="Google Shape;158;p17"/>
          <p:cNvCxnSpPr/>
          <p:nvPr/>
        </p:nvCxnSpPr>
        <p:spPr>
          <a:xfrm>
            <a:off x="1391114" y="9016188"/>
            <a:ext cx="6197183" cy="0"/>
          </a:xfrm>
          <a:prstGeom prst="straightConnector1">
            <a:avLst/>
          </a:prstGeom>
          <a:noFill/>
          <a:ln cap="flat" cmpd="sng" w="28575">
            <a:solidFill>
              <a:srgbClr val="FFFFFF"/>
            </a:solidFill>
            <a:prstDash val="solid"/>
            <a:round/>
            <a:headEnd len="sm" w="sm" type="none"/>
            <a:tailEnd len="sm" w="sm" type="none"/>
          </a:ln>
        </p:spPr>
      </p:cxnSp>
      <p:sp>
        <p:nvSpPr>
          <p:cNvPr id="159" name="Google Shape;159;p17"/>
          <p:cNvSpPr/>
          <p:nvPr/>
        </p:nvSpPr>
        <p:spPr>
          <a:xfrm>
            <a:off x="1640606" y="1238166"/>
            <a:ext cx="856814" cy="856814"/>
          </a:xfrm>
          <a:custGeom>
            <a:rect b="b" l="l" r="r" t="t"/>
            <a:pathLst>
              <a:path extrusionOk="0" h="856814" w="856814">
                <a:moveTo>
                  <a:pt x="0" y="0"/>
                </a:moveTo>
                <a:lnTo>
                  <a:pt x="856813" y="0"/>
                </a:lnTo>
                <a:lnTo>
                  <a:pt x="856813" y="856813"/>
                </a:lnTo>
                <a:lnTo>
                  <a:pt x="0" y="856813"/>
                </a:lnTo>
                <a:lnTo>
                  <a:pt x="0" y="0"/>
                </a:lnTo>
                <a:close/>
              </a:path>
            </a:pathLst>
          </a:custGeom>
          <a:blipFill rotWithShape="1">
            <a:blip r:embed="rId3">
              <a:alphaModFix/>
            </a:blip>
            <a:stretch>
              <a:fillRect b="0" l="0" r="0" t="0"/>
            </a:stretch>
          </a:blipFill>
          <a:ln>
            <a:noFill/>
          </a:ln>
        </p:spPr>
      </p:sp>
      <p:sp>
        <p:nvSpPr>
          <p:cNvPr id="160" name="Google Shape;160;p17"/>
          <p:cNvSpPr/>
          <p:nvPr/>
        </p:nvSpPr>
        <p:spPr>
          <a:xfrm>
            <a:off x="7621409" y="324554"/>
            <a:ext cx="9637891" cy="9637891"/>
          </a:xfrm>
          <a:custGeom>
            <a:rect b="b" l="l" r="r" t="t"/>
            <a:pathLst>
              <a:path extrusionOk="0" h="9637891" w="9637891">
                <a:moveTo>
                  <a:pt x="0" y="0"/>
                </a:moveTo>
                <a:lnTo>
                  <a:pt x="9637891" y="0"/>
                </a:lnTo>
                <a:lnTo>
                  <a:pt x="9637891" y="9637892"/>
                </a:lnTo>
                <a:lnTo>
                  <a:pt x="0" y="9637892"/>
                </a:lnTo>
                <a:lnTo>
                  <a:pt x="0" y="0"/>
                </a:lnTo>
                <a:close/>
              </a:path>
            </a:pathLst>
          </a:custGeom>
          <a:blipFill rotWithShape="1">
            <a:blip r:embed="rId4">
              <a:alphaModFix/>
            </a:blip>
            <a:stretch>
              <a:fillRect b="0" l="0" r="0" t="0"/>
            </a:stretch>
          </a:blipFill>
          <a:ln>
            <a:noFill/>
          </a:ln>
        </p:spPr>
      </p:sp>
      <p:sp>
        <p:nvSpPr>
          <p:cNvPr id="161" name="Google Shape;161;p17"/>
          <p:cNvSpPr txBox="1"/>
          <p:nvPr/>
        </p:nvSpPr>
        <p:spPr>
          <a:xfrm>
            <a:off x="1391114" y="6134120"/>
            <a:ext cx="7340183" cy="2769179"/>
          </a:xfrm>
          <a:prstGeom prst="rect">
            <a:avLst/>
          </a:prstGeom>
          <a:noFill/>
          <a:ln>
            <a:noFill/>
          </a:ln>
        </p:spPr>
        <p:txBody>
          <a:bodyPr anchorCtr="0" anchor="t" bIns="0" lIns="0" spcFirstLastPara="1" rIns="0" wrap="square" tIns="0">
            <a:spAutoFit/>
          </a:bodyPr>
          <a:lstStyle/>
          <a:p>
            <a:pPr indent="0" lvl="0" marL="0" marR="0" rtl="0" algn="l">
              <a:lnSpc>
                <a:spcPct val="100995"/>
              </a:lnSpc>
              <a:spcBef>
                <a:spcPts val="0"/>
              </a:spcBef>
              <a:spcAft>
                <a:spcPts val="0"/>
              </a:spcAft>
              <a:buNone/>
            </a:pPr>
            <a:r>
              <a:rPr b="1" i="0" lang="en-US" sz="10550" u="none" cap="none" strike="noStrike">
                <a:solidFill>
                  <a:srgbClr val="FFFFFF"/>
                </a:solidFill>
                <a:latin typeface="Ultra"/>
                <a:ea typeface="Ultra"/>
                <a:cs typeface="Ultra"/>
                <a:sym typeface="Ultra"/>
              </a:rPr>
              <a:t>FOCIAL</a:t>
            </a:r>
            <a:endParaRPr/>
          </a:p>
          <a:p>
            <a:pPr indent="0" lvl="0" marL="0" marR="0" rtl="0" algn="l">
              <a:lnSpc>
                <a:spcPct val="100995"/>
              </a:lnSpc>
              <a:spcBef>
                <a:spcPts val="0"/>
              </a:spcBef>
              <a:spcAft>
                <a:spcPts val="0"/>
              </a:spcAft>
              <a:buNone/>
            </a:pPr>
            <a:r>
              <a:rPr b="1" i="0" lang="en-US" sz="10550" u="none" cap="none" strike="noStrike">
                <a:solidFill>
                  <a:srgbClr val="FFFFFF"/>
                </a:solidFill>
                <a:latin typeface="Ultra"/>
                <a:ea typeface="Ultra"/>
                <a:cs typeface="Ultra"/>
                <a:sym typeface="Ultra"/>
              </a:rPr>
              <a:t>PRODUCT</a:t>
            </a:r>
            <a:endParaRPr/>
          </a:p>
        </p:txBody>
      </p:sp>
      <p:sp>
        <p:nvSpPr>
          <p:cNvPr id="162" name="Google Shape;162;p17"/>
          <p:cNvSpPr txBox="1"/>
          <p:nvPr/>
        </p:nvSpPr>
        <p:spPr>
          <a:xfrm>
            <a:off x="2497419" y="1377561"/>
            <a:ext cx="2630817" cy="616123"/>
          </a:xfrm>
          <a:prstGeom prst="rect">
            <a:avLst/>
          </a:prstGeom>
          <a:noFill/>
          <a:ln>
            <a:noFill/>
          </a:ln>
        </p:spPr>
        <p:txBody>
          <a:bodyPr anchorCtr="0" anchor="t" bIns="0" lIns="0" spcFirstLastPara="1" rIns="0" wrap="square" tIns="0">
            <a:spAutoFit/>
          </a:bodyPr>
          <a:lstStyle/>
          <a:p>
            <a:pPr indent="0" lvl="0" marL="0" marR="0" rtl="0" algn="l">
              <a:lnSpc>
                <a:spcPct val="13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4995"/>
              </a:lnSpc>
              <a:spcBef>
                <a:spcPts val="0"/>
              </a:spcBef>
              <a:spcAft>
                <a:spcPts val="0"/>
              </a:spcAft>
              <a:buNone/>
            </a:pPr>
            <a:r>
              <a:rPr b="0" i="0" lang="en-US" sz="2342" u="none" cap="none" strike="noStrike">
                <a:solidFill>
                  <a:srgbClr val="FFFFFF"/>
                </a:solidFill>
                <a:latin typeface="Arial"/>
                <a:ea typeface="Arial"/>
                <a:cs typeface="Arial"/>
                <a:sym typeface="Arial"/>
              </a:rPr>
              <a:t>NETWORK</a:t>
            </a:r>
            <a:endParaRPr/>
          </a:p>
        </p:txBody>
      </p:sp>
      <p:sp>
        <p:nvSpPr>
          <p:cNvPr id="163" name="Google Shape;163;p17"/>
          <p:cNvSpPr txBox="1"/>
          <p:nvPr/>
        </p:nvSpPr>
        <p:spPr>
          <a:xfrm>
            <a:off x="2497419" y="1377561"/>
            <a:ext cx="1821438" cy="311323"/>
          </a:xfrm>
          <a:prstGeom prst="rect">
            <a:avLst/>
          </a:prstGeom>
          <a:noFill/>
          <a:ln>
            <a:noFill/>
          </a:ln>
        </p:spPr>
        <p:txBody>
          <a:bodyPr anchorCtr="0" anchor="t" bIns="0" lIns="0" spcFirstLastPara="1" rIns="0" wrap="square" tIns="0">
            <a:spAutoFit/>
          </a:bodyPr>
          <a:lstStyle/>
          <a:p>
            <a:pPr indent="0" lvl="0" marL="0" marR="0" rtl="0" algn="l">
              <a:lnSpc>
                <a:spcPct val="104995"/>
              </a:lnSpc>
              <a:spcBef>
                <a:spcPts val="0"/>
              </a:spcBef>
              <a:spcAft>
                <a:spcPts val="0"/>
              </a:spcAft>
              <a:buNone/>
            </a:pPr>
            <a:r>
              <a:rPr b="0" i="0" lang="en-US" sz="2342" u="none" cap="none" strike="noStrike">
                <a:solidFill>
                  <a:srgbClr val="FFFFFF"/>
                </a:solidFill>
                <a:latin typeface="Arial"/>
                <a:ea typeface="Arial"/>
                <a:cs typeface="Arial"/>
                <a:sym typeface="Arial"/>
              </a:rPr>
              <a:t>FOCIAL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7" name="Shape 167"/>
        <p:cNvGrpSpPr/>
        <p:nvPr/>
      </p:nvGrpSpPr>
      <p:grpSpPr>
        <a:xfrm>
          <a:off x="0" y="0"/>
          <a:ext cx="0" cy="0"/>
          <a:chOff x="0" y="0"/>
          <a:chExt cx="0" cy="0"/>
        </a:xfrm>
      </p:grpSpPr>
      <p:grpSp>
        <p:nvGrpSpPr>
          <p:cNvPr id="168" name="Google Shape;168;p18"/>
          <p:cNvGrpSpPr/>
          <p:nvPr/>
        </p:nvGrpSpPr>
        <p:grpSpPr>
          <a:xfrm>
            <a:off x="3101759" y="5165167"/>
            <a:ext cx="12084481" cy="3332748"/>
            <a:chOff x="0" y="-38100"/>
            <a:chExt cx="4816593" cy="1328356"/>
          </a:xfrm>
        </p:grpSpPr>
        <p:sp>
          <p:nvSpPr>
            <p:cNvPr id="169" name="Google Shape;169;p18"/>
            <p:cNvSpPr/>
            <p:nvPr/>
          </p:nvSpPr>
          <p:spPr>
            <a:xfrm>
              <a:off x="0" y="0"/>
              <a:ext cx="4816592" cy="1290256"/>
            </a:xfrm>
            <a:custGeom>
              <a:rect b="b" l="l" r="r" t="t"/>
              <a:pathLst>
                <a:path extrusionOk="0" h="1290256" w="4816592">
                  <a:moveTo>
                    <a:pt x="0" y="0"/>
                  </a:moveTo>
                  <a:lnTo>
                    <a:pt x="4816592" y="0"/>
                  </a:lnTo>
                  <a:lnTo>
                    <a:pt x="4816592" y="1290256"/>
                  </a:lnTo>
                  <a:lnTo>
                    <a:pt x="0" y="1290256"/>
                  </a:lnTo>
                  <a:close/>
                </a:path>
              </a:pathLst>
            </a:custGeom>
            <a:solidFill>
              <a:srgbClr val="000000"/>
            </a:solidFill>
            <a:ln>
              <a:noFill/>
            </a:ln>
          </p:spPr>
        </p:sp>
        <p:sp>
          <p:nvSpPr>
            <p:cNvPr id="170" name="Google Shape;170;p18"/>
            <p:cNvSpPr txBox="1"/>
            <p:nvPr/>
          </p:nvSpPr>
          <p:spPr>
            <a:xfrm>
              <a:off x="0" y="-38100"/>
              <a:ext cx="4816593" cy="1328356"/>
            </a:xfrm>
            <a:prstGeom prst="rect">
              <a:avLst/>
            </a:prstGeom>
            <a:noFill/>
            <a:ln>
              <a:noFill/>
            </a:ln>
          </p:spPr>
          <p:txBody>
            <a:bodyPr anchorCtr="0" anchor="ctr" bIns="50800" lIns="50800" spcFirstLastPara="1" rIns="50800" wrap="square" tIns="50800">
              <a:noAutofit/>
            </a:bodyPr>
            <a:lstStyle/>
            <a:p>
              <a:pPr indent="0" lvl="0" marL="0" marR="0" rtl="0" algn="ctr">
                <a:lnSpc>
                  <a:spcPct val="17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71" name="Google Shape;171;p18"/>
          <p:cNvPicPr preferRelativeResize="0"/>
          <p:nvPr/>
        </p:nvPicPr>
        <p:blipFill rotWithShape="1">
          <a:blip r:embed="rId3">
            <a:alphaModFix/>
          </a:blip>
          <a:srcRect b="0" l="7834" r="7833" t="0"/>
          <a:stretch/>
        </p:blipFill>
        <p:spPr>
          <a:xfrm>
            <a:off x="3841671" y="5375378"/>
            <a:ext cx="3480736" cy="3007916"/>
          </a:xfrm>
          <a:prstGeom prst="rect">
            <a:avLst/>
          </a:prstGeom>
          <a:noFill/>
          <a:ln>
            <a:noFill/>
          </a:ln>
        </p:spPr>
      </p:pic>
      <p:pic>
        <p:nvPicPr>
          <p:cNvPr id="172" name="Google Shape;172;p18"/>
          <p:cNvPicPr preferRelativeResize="0"/>
          <p:nvPr/>
        </p:nvPicPr>
        <p:blipFill rotWithShape="1">
          <a:blip r:embed="rId4">
            <a:alphaModFix/>
          </a:blip>
          <a:srcRect b="0" l="11089" r="11089" t="0"/>
          <a:stretch/>
        </p:blipFill>
        <p:spPr>
          <a:xfrm>
            <a:off x="7403632" y="5375378"/>
            <a:ext cx="3480736" cy="3007916"/>
          </a:xfrm>
          <a:prstGeom prst="rect">
            <a:avLst/>
          </a:prstGeom>
          <a:noFill/>
          <a:ln>
            <a:noFill/>
          </a:ln>
        </p:spPr>
      </p:pic>
      <p:pic>
        <p:nvPicPr>
          <p:cNvPr id="173" name="Google Shape;173;p18"/>
          <p:cNvPicPr preferRelativeResize="0"/>
          <p:nvPr/>
        </p:nvPicPr>
        <p:blipFill rotWithShape="1">
          <a:blip r:embed="rId5">
            <a:alphaModFix/>
          </a:blip>
          <a:srcRect b="0" l="11451" r="11450" t="0"/>
          <a:stretch/>
        </p:blipFill>
        <p:spPr>
          <a:xfrm>
            <a:off x="10965594" y="5375378"/>
            <a:ext cx="3480736" cy="3007916"/>
          </a:xfrm>
          <a:prstGeom prst="rect">
            <a:avLst/>
          </a:prstGeom>
          <a:noFill/>
          <a:ln>
            <a:noFill/>
          </a:ln>
        </p:spPr>
      </p:pic>
      <p:sp>
        <p:nvSpPr>
          <p:cNvPr id="174" name="Google Shape;174;p18"/>
          <p:cNvSpPr/>
          <p:nvPr/>
        </p:nvSpPr>
        <p:spPr>
          <a:xfrm>
            <a:off x="14605107" y="8401114"/>
            <a:ext cx="856814" cy="856814"/>
          </a:xfrm>
          <a:custGeom>
            <a:rect b="b" l="l" r="r" t="t"/>
            <a:pathLst>
              <a:path extrusionOk="0" h="856814" w="856814">
                <a:moveTo>
                  <a:pt x="0" y="0"/>
                </a:moveTo>
                <a:lnTo>
                  <a:pt x="856813" y="0"/>
                </a:lnTo>
                <a:lnTo>
                  <a:pt x="856813" y="856814"/>
                </a:lnTo>
                <a:lnTo>
                  <a:pt x="0" y="856814"/>
                </a:lnTo>
                <a:lnTo>
                  <a:pt x="0" y="0"/>
                </a:lnTo>
                <a:close/>
              </a:path>
            </a:pathLst>
          </a:custGeom>
          <a:blipFill rotWithShape="1">
            <a:blip r:embed="rId6">
              <a:alphaModFix/>
            </a:blip>
            <a:stretch>
              <a:fillRect b="0" l="0" r="0" t="0"/>
            </a:stretch>
          </a:blipFill>
          <a:ln>
            <a:noFill/>
          </a:ln>
        </p:spPr>
      </p:sp>
      <p:sp>
        <p:nvSpPr>
          <p:cNvPr id="175" name="Google Shape;175;p18"/>
          <p:cNvSpPr/>
          <p:nvPr/>
        </p:nvSpPr>
        <p:spPr>
          <a:xfrm>
            <a:off x="10263727" y="-213210"/>
            <a:ext cx="4022851" cy="4022851"/>
          </a:xfrm>
          <a:custGeom>
            <a:rect b="b" l="l" r="r" t="t"/>
            <a:pathLst>
              <a:path extrusionOk="0" h="4022851" w="4022851">
                <a:moveTo>
                  <a:pt x="0" y="0"/>
                </a:moveTo>
                <a:lnTo>
                  <a:pt x="4022851" y="0"/>
                </a:lnTo>
                <a:lnTo>
                  <a:pt x="4022851" y="4022851"/>
                </a:lnTo>
                <a:lnTo>
                  <a:pt x="0" y="4022851"/>
                </a:lnTo>
                <a:lnTo>
                  <a:pt x="0" y="0"/>
                </a:lnTo>
                <a:close/>
              </a:path>
            </a:pathLst>
          </a:custGeom>
          <a:blipFill rotWithShape="1">
            <a:blip r:embed="rId7">
              <a:alphaModFix/>
            </a:blip>
            <a:stretch>
              <a:fillRect b="0" l="0" r="0" t="0"/>
            </a:stretch>
          </a:blipFill>
          <a:ln>
            <a:noFill/>
          </a:ln>
        </p:spPr>
      </p:sp>
      <p:sp>
        <p:nvSpPr>
          <p:cNvPr id="176" name="Google Shape;176;p18"/>
          <p:cNvSpPr txBox="1"/>
          <p:nvPr/>
        </p:nvSpPr>
        <p:spPr>
          <a:xfrm>
            <a:off x="15461920" y="8536015"/>
            <a:ext cx="2535567" cy="625112"/>
          </a:xfrm>
          <a:prstGeom prst="rect">
            <a:avLst/>
          </a:prstGeom>
          <a:noFill/>
          <a:ln>
            <a:noFill/>
          </a:ln>
        </p:spPr>
        <p:txBody>
          <a:bodyPr anchorCtr="0" anchor="t" bIns="0" lIns="0" spcFirstLastPara="1" rIns="0" wrap="square" tIns="0">
            <a:spAutoFit/>
          </a:bodyPr>
          <a:lstStyle/>
          <a:p>
            <a:pPr indent="0" lvl="0" marL="0" marR="0" rtl="0" algn="l">
              <a:lnSpc>
                <a:spcPct val="13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4995"/>
              </a:lnSpc>
              <a:spcBef>
                <a:spcPts val="0"/>
              </a:spcBef>
              <a:spcAft>
                <a:spcPts val="0"/>
              </a:spcAft>
              <a:buNone/>
            </a:pPr>
            <a:r>
              <a:rPr b="0" i="0" lang="en-US" sz="2342" u="none" cap="none" strike="noStrike">
                <a:solidFill>
                  <a:srgbClr val="FFFFFF"/>
                </a:solidFill>
                <a:latin typeface="Arial"/>
                <a:ea typeface="Arial"/>
                <a:cs typeface="Arial"/>
                <a:sym typeface="Arial"/>
              </a:rPr>
              <a:t>NETWORK</a:t>
            </a:r>
            <a:endParaRPr/>
          </a:p>
        </p:txBody>
      </p:sp>
      <p:sp>
        <p:nvSpPr>
          <p:cNvPr id="177" name="Google Shape;177;p18"/>
          <p:cNvSpPr txBox="1"/>
          <p:nvPr/>
        </p:nvSpPr>
        <p:spPr>
          <a:xfrm>
            <a:off x="15461920" y="8536015"/>
            <a:ext cx="1706338" cy="314980"/>
          </a:xfrm>
          <a:prstGeom prst="rect">
            <a:avLst/>
          </a:prstGeom>
          <a:noFill/>
          <a:ln>
            <a:noFill/>
          </a:ln>
        </p:spPr>
        <p:txBody>
          <a:bodyPr anchorCtr="0" anchor="t" bIns="0" lIns="0" spcFirstLastPara="1" rIns="0" wrap="square" tIns="0">
            <a:spAutoFit/>
          </a:bodyPr>
          <a:lstStyle/>
          <a:p>
            <a:pPr indent="0" lvl="0" marL="0" marR="0" rtl="0" algn="l">
              <a:lnSpc>
                <a:spcPct val="104995"/>
              </a:lnSpc>
              <a:spcBef>
                <a:spcPts val="0"/>
              </a:spcBef>
              <a:spcAft>
                <a:spcPts val="0"/>
              </a:spcAft>
              <a:buNone/>
            </a:pPr>
            <a:r>
              <a:rPr b="0" i="0" lang="en-US" sz="2342" u="none" cap="none" strike="noStrike">
                <a:solidFill>
                  <a:srgbClr val="FFFFFF"/>
                </a:solidFill>
                <a:latin typeface="Arial"/>
                <a:ea typeface="Arial"/>
                <a:cs typeface="Arial"/>
                <a:sym typeface="Arial"/>
              </a:rPr>
              <a:t>FOCIAL</a:t>
            </a:r>
            <a:endParaRPr/>
          </a:p>
        </p:txBody>
      </p:sp>
      <p:sp>
        <p:nvSpPr>
          <p:cNvPr id="178" name="Google Shape;178;p18"/>
          <p:cNvSpPr txBox="1"/>
          <p:nvPr/>
        </p:nvSpPr>
        <p:spPr>
          <a:xfrm>
            <a:off x="4001422" y="995632"/>
            <a:ext cx="6885114" cy="1443243"/>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8429" u="none" cap="none" strike="noStrike">
                <a:solidFill>
                  <a:srgbClr val="FFFFFF"/>
                </a:solidFill>
                <a:latin typeface="Ultra"/>
                <a:ea typeface="Ultra"/>
                <a:cs typeface="Ultra"/>
                <a:sym typeface="Ultra"/>
              </a:rPr>
              <a:t>CHITCHAT!</a:t>
            </a:r>
            <a:endParaRPr/>
          </a:p>
        </p:txBody>
      </p:sp>
      <p:sp>
        <p:nvSpPr>
          <p:cNvPr id="179" name="Google Shape;179;p18"/>
          <p:cNvSpPr txBox="1"/>
          <p:nvPr/>
        </p:nvSpPr>
        <p:spPr>
          <a:xfrm>
            <a:off x="2004337" y="3031404"/>
            <a:ext cx="14279325" cy="2220728"/>
          </a:xfrm>
          <a:prstGeom prst="rect">
            <a:avLst/>
          </a:prstGeom>
          <a:noFill/>
          <a:ln>
            <a:noFill/>
          </a:ln>
        </p:spPr>
        <p:txBody>
          <a:bodyPr anchorCtr="0" anchor="t" bIns="0" lIns="0" spcFirstLastPara="1" rIns="0" wrap="square" tIns="0">
            <a:spAutoFit/>
          </a:bodyPr>
          <a:lstStyle/>
          <a:p>
            <a:pPr indent="0" lvl="0" marL="0" marR="0" rtl="0" algn="just">
              <a:lnSpc>
                <a:spcPct val="140015"/>
              </a:lnSpc>
              <a:spcBef>
                <a:spcPts val="0"/>
              </a:spcBef>
              <a:spcAft>
                <a:spcPts val="0"/>
              </a:spcAft>
              <a:buNone/>
            </a:pPr>
            <a:r>
              <a:rPr b="0" i="0" lang="en-US" sz="2569" u="none" cap="none" strike="noStrike">
                <a:solidFill>
                  <a:srgbClr val="FFFFFF"/>
                </a:solidFill>
                <a:latin typeface="Arial"/>
                <a:ea typeface="Arial"/>
                <a:cs typeface="Arial"/>
                <a:sym typeface="Arial"/>
              </a:rPr>
              <a:t>ChitChat is Focial Network's WEB3 and Blockchain based SocialFi project. ChitChat is a social media platform where users can share their thoughts freely and safely. Users can also turn the interactions they get from the posts they share into profit. Thus, you will experience the privilege of making money while having fun!</a:t>
            </a:r>
            <a:endParaRPr/>
          </a:p>
          <a:p>
            <a:pPr indent="0" lvl="0" marL="0" marR="0" rtl="0" algn="just">
              <a:lnSpc>
                <a:spcPct val="140015"/>
              </a:lnSpc>
              <a:spcBef>
                <a:spcPts val="0"/>
              </a:spcBef>
              <a:spcAft>
                <a:spcPts val="0"/>
              </a:spcAft>
              <a:buNone/>
            </a:pPr>
            <a:r>
              <a:t/>
            </a:r>
            <a:endParaRPr b="0" i="0" sz="2569"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3" name="Shape 183"/>
        <p:cNvGrpSpPr/>
        <p:nvPr/>
      </p:nvGrpSpPr>
      <p:grpSpPr>
        <a:xfrm>
          <a:off x="0" y="0"/>
          <a:ext cx="0" cy="0"/>
          <a:chOff x="0" y="0"/>
          <a:chExt cx="0" cy="0"/>
        </a:xfrm>
      </p:grpSpPr>
      <p:sp>
        <p:nvSpPr>
          <p:cNvPr id="184" name="Google Shape;184;p19"/>
          <p:cNvSpPr/>
          <p:nvPr/>
        </p:nvSpPr>
        <p:spPr>
          <a:xfrm>
            <a:off x="7968835" y="8805660"/>
            <a:ext cx="905280" cy="905280"/>
          </a:xfrm>
          <a:custGeom>
            <a:rect b="b" l="l" r="r" t="t"/>
            <a:pathLst>
              <a:path extrusionOk="0" h="905280" w="905280">
                <a:moveTo>
                  <a:pt x="0" y="0"/>
                </a:moveTo>
                <a:lnTo>
                  <a:pt x="905279" y="0"/>
                </a:lnTo>
                <a:lnTo>
                  <a:pt x="905279" y="905280"/>
                </a:lnTo>
                <a:lnTo>
                  <a:pt x="0" y="905280"/>
                </a:lnTo>
                <a:lnTo>
                  <a:pt x="0" y="0"/>
                </a:lnTo>
                <a:close/>
              </a:path>
            </a:pathLst>
          </a:custGeom>
          <a:blipFill rotWithShape="1">
            <a:blip r:embed="rId3">
              <a:alphaModFix/>
            </a:blip>
            <a:stretch>
              <a:fillRect b="0" l="0" r="0" t="0"/>
            </a:stretch>
          </a:blipFill>
          <a:ln>
            <a:noFill/>
          </a:ln>
        </p:spPr>
      </p:sp>
      <p:sp>
        <p:nvSpPr>
          <p:cNvPr id="185" name="Google Shape;185;p19"/>
          <p:cNvSpPr/>
          <p:nvPr/>
        </p:nvSpPr>
        <p:spPr>
          <a:xfrm>
            <a:off x="1951356" y="1178080"/>
            <a:ext cx="14385288" cy="7372460"/>
          </a:xfrm>
          <a:custGeom>
            <a:rect b="b" l="l" r="r" t="t"/>
            <a:pathLst>
              <a:path extrusionOk="0" h="7372460" w="14385288">
                <a:moveTo>
                  <a:pt x="0" y="0"/>
                </a:moveTo>
                <a:lnTo>
                  <a:pt x="14385288" y="0"/>
                </a:lnTo>
                <a:lnTo>
                  <a:pt x="14385288" y="7372460"/>
                </a:lnTo>
                <a:lnTo>
                  <a:pt x="0" y="7372460"/>
                </a:lnTo>
                <a:lnTo>
                  <a:pt x="0" y="0"/>
                </a:lnTo>
                <a:close/>
              </a:path>
            </a:pathLst>
          </a:custGeom>
          <a:blipFill rotWithShape="1">
            <a:blip r:embed="rId4">
              <a:alphaModFix/>
            </a:blip>
            <a:stretch>
              <a:fillRect b="0" l="0" r="0" t="0"/>
            </a:stretch>
          </a:blipFill>
          <a:ln>
            <a:noFill/>
          </a:ln>
        </p:spPr>
      </p:sp>
      <p:sp>
        <p:nvSpPr>
          <p:cNvPr id="186" name="Google Shape;186;p19"/>
          <p:cNvSpPr txBox="1"/>
          <p:nvPr/>
        </p:nvSpPr>
        <p:spPr>
          <a:xfrm>
            <a:off x="3466890" y="1836119"/>
            <a:ext cx="11354221" cy="5770632"/>
          </a:xfrm>
          <a:prstGeom prst="rect">
            <a:avLst/>
          </a:prstGeom>
          <a:noFill/>
          <a:ln>
            <a:noFill/>
          </a:ln>
        </p:spPr>
        <p:txBody>
          <a:bodyPr anchorCtr="0" anchor="t" bIns="0" lIns="0" spcFirstLastPara="1" rIns="0" wrap="square" tIns="0">
            <a:spAutoFit/>
          </a:bodyPr>
          <a:lstStyle/>
          <a:p>
            <a:pPr indent="0" lvl="0" marL="0" marR="0" rtl="0" algn="ctr">
              <a:lnSpc>
                <a:spcPct val="219000"/>
              </a:lnSpc>
              <a:spcBef>
                <a:spcPts val="0"/>
              </a:spcBef>
              <a:spcAft>
                <a:spcPts val="0"/>
              </a:spcAft>
              <a:buNone/>
            </a:pPr>
            <a:r>
              <a:rPr b="0" i="0" lang="en-US" sz="3042" u="none" cap="none" strike="noStrike">
                <a:solidFill>
                  <a:srgbClr val="FFFFFF"/>
                </a:solidFill>
                <a:latin typeface="Arial"/>
                <a:ea typeface="Arial"/>
                <a:cs typeface="Arial"/>
                <a:sym typeface="Arial"/>
              </a:rPr>
              <a:t>TOKEN NAME: FOCIAL NETWORK</a:t>
            </a:r>
            <a:endParaRPr/>
          </a:p>
          <a:p>
            <a:pPr indent="0" lvl="0" marL="0" marR="0" rtl="0" algn="ctr">
              <a:lnSpc>
                <a:spcPct val="219000"/>
              </a:lnSpc>
              <a:spcBef>
                <a:spcPts val="0"/>
              </a:spcBef>
              <a:spcAft>
                <a:spcPts val="0"/>
              </a:spcAft>
              <a:buNone/>
            </a:pPr>
            <a:r>
              <a:rPr b="0" i="0" lang="en-US" sz="3042" u="none" cap="none" strike="noStrike">
                <a:solidFill>
                  <a:srgbClr val="FFFFFF"/>
                </a:solidFill>
                <a:latin typeface="Arial"/>
                <a:ea typeface="Arial"/>
                <a:cs typeface="Arial"/>
                <a:sym typeface="Arial"/>
              </a:rPr>
              <a:t>SYMBOL: FOCIAL</a:t>
            </a:r>
            <a:endParaRPr/>
          </a:p>
          <a:p>
            <a:pPr indent="0" lvl="0" marL="0" marR="0" rtl="0" algn="ctr">
              <a:lnSpc>
                <a:spcPct val="219000"/>
              </a:lnSpc>
              <a:spcBef>
                <a:spcPts val="0"/>
              </a:spcBef>
              <a:spcAft>
                <a:spcPts val="0"/>
              </a:spcAft>
              <a:buNone/>
            </a:pPr>
            <a:r>
              <a:rPr b="0" i="0" lang="en-US" sz="3042" u="none" cap="none" strike="noStrike">
                <a:solidFill>
                  <a:srgbClr val="FFFFFF"/>
                </a:solidFill>
                <a:latin typeface="Arial"/>
                <a:ea typeface="Arial"/>
                <a:cs typeface="Arial"/>
                <a:sym typeface="Arial"/>
              </a:rPr>
              <a:t>CONTRACT ADDRESS (BSC):   </a:t>
            </a:r>
            <a:endParaRPr/>
          </a:p>
          <a:p>
            <a:pPr indent="0" lvl="0" marL="0" marR="0" rtl="0" algn="ctr">
              <a:lnSpc>
                <a:spcPct val="219000"/>
              </a:lnSpc>
              <a:spcBef>
                <a:spcPts val="0"/>
              </a:spcBef>
              <a:spcAft>
                <a:spcPts val="0"/>
              </a:spcAft>
              <a:buNone/>
            </a:pPr>
            <a:r>
              <a:rPr b="0" i="0" lang="en-US" sz="3042" u="none" cap="none" strike="noStrike">
                <a:solidFill>
                  <a:srgbClr val="FFFFFF"/>
                </a:solidFill>
                <a:latin typeface="Arial"/>
                <a:ea typeface="Arial"/>
                <a:cs typeface="Arial"/>
                <a:sym typeface="Arial"/>
              </a:rPr>
              <a:t>HTTPS://BSCSCAN.COM/TOKEN/0X23FC11FA7F0A47308785B071A6A1FAA20DABAEF1</a:t>
            </a:r>
            <a:endParaRPr/>
          </a:p>
          <a:p>
            <a:pPr indent="0" lvl="0" marL="0" marR="0" rtl="0" algn="ctr">
              <a:lnSpc>
                <a:spcPct val="219000"/>
              </a:lnSpc>
              <a:spcBef>
                <a:spcPts val="0"/>
              </a:spcBef>
              <a:spcAft>
                <a:spcPts val="0"/>
              </a:spcAft>
              <a:buNone/>
            </a:pPr>
            <a:r>
              <a:rPr b="0" i="0" lang="en-US" sz="3042" u="none" cap="none" strike="noStrike">
                <a:solidFill>
                  <a:srgbClr val="FFFFFF"/>
                </a:solidFill>
                <a:latin typeface="Arial"/>
                <a:ea typeface="Arial"/>
                <a:cs typeface="Arial"/>
                <a:sym typeface="Arial"/>
              </a:rPr>
              <a:t>TOTAL SUPPLY: 500.000.000 FOCIAL</a:t>
            </a:r>
            <a:endParaRPr/>
          </a:p>
          <a:p>
            <a:pPr indent="0" lvl="0" marL="0" marR="0" rtl="0" algn="ctr">
              <a:lnSpc>
                <a:spcPct val="219000"/>
              </a:lnSpc>
              <a:spcBef>
                <a:spcPts val="0"/>
              </a:spcBef>
              <a:spcAft>
                <a:spcPts val="0"/>
              </a:spcAft>
              <a:buNone/>
            </a:pPr>
            <a:r>
              <a:rPr b="0" i="0" lang="en-US" sz="3042" u="none" cap="none" strike="noStrike">
                <a:solidFill>
                  <a:srgbClr val="FFFFFF"/>
                </a:solidFill>
                <a:latin typeface="Arial"/>
                <a:ea typeface="Arial"/>
                <a:cs typeface="Arial"/>
                <a:sym typeface="Arial"/>
              </a:rPr>
              <a:t>DECIMAL: 18</a:t>
            </a:r>
            <a:endParaRPr/>
          </a:p>
        </p:txBody>
      </p:sp>
      <p:sp>
        <p:nvSpPr>
          <p:cNvPr id="187" name="Google Shape;187;p19"/>
          <p:cNvSpPr txBox="1"/>
          <p:nvPr/>
        </p:nvSpPr>
        <p:spPr>
          <a:xfrm>
            <a:off x="8874114" y="8946036"/>
            <a:ext cx="2678994" cy="662627"/>
          </a:xfrm>
          <a:prstGeom prst="rect">
            <a:avLst/>
          </a:prstGeom>
          <a:noFill/>
          <a:ln>
            <a:noFill/>
          </a:ln>
        </p:spPr>
        <p:txBody>
          <a:bodyPr anchorCtr="0" anchor="t" bIns="0" lIns="0" spcFirstLastPara="1" rIns="0" wrap="square" tIns="0">
            <a:spAutoFit/>
          </a:bodyPr>
          <a:lstStyle/>
          <a:p>
            <a:pPr indent="0" lvl="0" marL="0" marR="0" rtl="0" algn="l">
              <a:lnSpc>
                <a:spcPct val="144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5012"/>
              </a:lnSpc>
              <a:spcBef>
                <a:spcPts val="0"/>
              </a:spcBef>
              <a:spcAft>
                <a:spcPts val="0"/>
              </a:spcAft>
              <a:buNone/>
            </a:pPr>
            <a:r>
              <a:rPr b="0" i="0" lang="en-US" sz="2474" u="none" cap="none" strike="noStrike">
                <a:solidFill>
                  <a:srgbClr val="FFFFFF"/>
                </a:solidFill>
                <a:latin typeface="Arial"/>
                <a:ea typeface="Arial"/>
                <a:cs typeface="Arial"/>
                <a:sym typeface="Arial"/>
              </a:rPr>
              <a:t>NETWORK</a:t>
            </a:r>
            <a:endParaRPr/>
          </a:p>
        </p:txBody>
      </p:sp>
      <p:sp>
        <p:nvSpPr>
          <p:cNvPr id="188" name="Google Shape;188;p19"/>
          <p:cNvSpPr txBox="1"/>
          <p:nvPr/>
        </p:nvSpPr>
        <p:spPr>
          <a:xfrm>
            <a:off x="8874114" y="8946036"/>
            <a:ext cx="1802859" cy="334952"/>
          </a:xfrm>
          <a:prstGeom prst="rect">
            <a:avLst/>
          </a:prstGeom>
          <a:noFill/>
          <a:ln>
            <a:noFill/>
          </a:ln>
        </p:spPr>
        <p:txBody>
          <a:bodyPr anchorCtr="0" anchor="t" bIns="0" lIns="0" spcFirstLastPara="1" rIns="0" wrap="square" tIns="0">
            <a:spAutoFit/>
          </a:bodyPr>
          <a:lstStyle/>
          <a:p>
            <a:pPr indent="0" lvl="0" marL="0" marR="0" rtl="0" algn="l">
              <a:lnSpc>
                <a:spcPct val="105012"/>
              </a:lnSpc>
              <a:spcBef>
                <a:spcPts val="0"/>
              </a:spcBef>
              <a:spcAft>
                <a:spcPts val="0"/>
              </a:spcAft>
              <a:buNone/>
            </a:pPr>
            <a:r>
              <a:rPr b="0" i="0" lang="en-US" sz="2474" u="none" cap="none" strike="noStrike">
                <a:solidFill>
                  <a:srgbClr val="FFFFFF"/>
                </a:solidFill>
                <a:latin typeface="Arial"/>
                <a:ea typeface="Arial"/>
                <a:cs typeface="Arial"/>
                <a:sym typeface="Arial"/>
              </a:rPr>
              <a:t>FOCIAL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2" name="Shape 192"/>
        <p:cNvGrpSpPr/>
        <p:nvPr/>
      </p:nvGrpSpPr>
      <p:grpSpPr>
        <a:xfrm>
          <a:off x="0" y="0"/>
          <a:ext cx="0" cy="0"/>
          <a:chOff x="0" y="0"/>
          <a:chExt cx="0" cy="0"/>
        </a:xfrm>
      </p:grpSpPr>
      <p:cxnSp>
        <p:nvCxnSpPr>
          <p:cNvPr id="193" name="Google Shape;193;p20"/>
          <p:cNvCxnSpPr/>
          <p:nvPr/>
        </p:nvCxnSpPr>
        <p:spPr>
          <a:xfrm>
            <a:off x="1028700" y="9443189"/>
            <a:ext cx="4368060" cy="0"/>
          </a:xfrm>
          <a:prstGeom prst="straightConnector1">
            <a:avLst/>
          </a:prstGeom>
          <a:noFill/>
          <a:ln cap="flat" cmpd="sng" w="19050">
            <a:solidFill>
              <a:srgbClr val="FFFFFF"/>
            </a:solidFill>
            <a:prstDash val="solid"/>
            <a:round/>
            <a:headEnd len="sm" w="sm" type="none"/>
            <a:tailEnd len="sm" w="sm" type="none"/>
          </a:ln>
        </p:spPr>
      </p:cxnSp>
      <p:sp>
        <p:nvSpPr>
          <p:cNvPr id="194" name="Google Shape;194;p20"/>
          <p:cNvSpPr txBox="1"/>
          <p:nvPr/>
        </p:nvSpPr>
        <p:spPr>
          <a:xfrm>
            <a:off x="1028700" y="8380819"/>
            <a:ext cx="5173699" cy="749650"/>
          </a:xfrm>
          <a:prstGeom prst="rect">
            <a:avLst/>
          </a:prstGeom>
          <a:noFill/>
          <a:ln>
            <a:noFill/>
          </a:ln>
        </p:spPr>
        <p:txBody>
          <a:bodyPr anchorCtr="0" anchor="t" bIns="0" lIns="0" spcFirstLastPara="1" rIns="0" wrap="square" tIns="0">
            <a:spAutoFit/>
          </a:bodyPr>
          <a:lstStyle/>
          <a:p>
            <a:pPr indent="0" lvl="0" marL="0" marR="0" rtl="0" algn="l">
              <a:lnSpc>
                <a:spcPct val="101011"/>
              </a:lnSpc>
              <a:spcBef>
                <a:spcPts val="0"/>
              </a:spcBef>
              <a:spcAft>
                <a:spcPts val="0"/>
              </a:spcAft>
              <a:buNone/>
            </a:pPr>
            <a:r>
              <a:rPr b="0" i="0" lang="en-US" sz="5638" u="none" cap="none" strike="noStrike">
                <a:solidFill>
                  <a:srgbClr val="FFFFFF"/>
                </a:solidFill>
                <a:latin typeface="Arial"/>
                <a:ea typeface="Arial"/>
                <a:cs typeface="Arial"/>
                <a:sym typeface="Arial"/>
              </a:rPr>
              <a:t>Tokenomics</a:t>
            </a:r>
            <a:endParaRPr/>
          </a:p>
        </p:txBody>
      </p:sp>
      <p:sp>
        <p:nvSpPr>
          <p:cNvPr id="195" name="Google Shape;195;p20"/>
          <p:cNvSpPr/>
          <p:nvPr/>
        </p:nvSpPr>
        <p:spPr>
          <a:xfrm>
            <a:off x="1028706" y="490566"/>
            <a:ext cx="856814" cy="856814"/>
          </a:xfrm>
          <a:custGeom>
            <a:rect b="b" l="l" r="r" t="t"/>
            <a:pathLst>
              <a:path extrusionOk="0" h="856814" w="856814">
                <a:moveTo>
                  <a:pt x="0" y="0"/>
                </a:moveTo>
                <a:lnTo>
                  <a:pt x="856813" y="0"/>
                </a:lnTo>
                <a:lnTo>
                  <a:pt x="856813" y="856813"/>
                </a:lnTo>
                <a:lnTo>
                  <a:pt x="0" y="856813"/>
                </a:lnTo>
                <a:lnTo>
                  <a:pt x="0" y="0"/>
                </a:lnTo>
                <a:close/>
              </a:path>
            </a:pathLst>
          </a:custGeom>
          <a:blipFill rotWithShape="1">
            <a:blip r:embed="rId3">
              <a:alphaModFix/>
            </a:blip>
            <a:stretch>
              <a:fillRect b="0" l="0" r="0" t="0"/>
            </a:stretch>
          </a:blipFill>
          <a:ln>
            <a:noFill/>
          </a:ln>
        </p:spPr>
      </p:sp>
      <p:sp>
        <p:nvSpPr>
          <p:cNvPr id="196" name="Google Shape;196;p20"/>
          <p:cNvSpPr txBox="1"/>
          <p:nvPr/>
        </p:nvSpPr>
        <p:spPr>
          <a:xfrm>
            <a:off x="1885519" y="629961"/>
            <a:ext cx="2630700" cy="738900"/>
          </a:xfrm>
          <a:prstGeom prst="rect">
            <a:avLst/>
          </a:prstGeom>
          <a:noFill/>
          <a:ln>
            <a:noFill/>
          </a:ln>
        </p:spPr>
        <p:txBody>
          <a:bodyPr anchorCtr="0" anchor="t" bIns="0" lIns="0" spcFirstLastPara="1" rIns="0" wrap="square" tIns="0">
            <a:spAutoFit/>
          </a:bodyPr>
          <a:lstStyle/>
          <a:p>
            <a:pPr indent="0" lvl="0" marL="0" marR="0" rtl="0" algn="l">
              <a:lnSpc>
                <a:spcPct val="13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4995"/>
              </a:lnSpc>
              <a:spcBef>
                <a:spcPts val="0"/>
              </a:spcBef>
              <a:spcAft>
                <a:spcPts val="0"/>
              </a:spcAft>
              <a:buNone/>
            </a:pPr>
            <a:r>
              <a:rPr b="0" i="0" lang="en-US" sz="2342" u="none" cap="none" strike="noStrike">
                <a:solidFill>
                  <a:srgbClr val="FFFFFF"/>
                </a:solidFill>
                <a:latin typeface="Arial"/>
                <a:ea typeface="Arial"/>
                <a:cs typeface="Arial"/>
                <a:sym typeface="Arial"/>
              </a:rPr>
              <a:t>NETWORK</a:t>
            </a:r>
            <a:endParaRPr/>
          </a:p>
        </p:txBody>
      </p:sp>
      <p:sp>
        <p:nvSpPr>
          <p:cNvPr id="197" name="Google Shape;197;p20"/>
          <p:cNvSpPr txBox="1"/>
          <p:nvPr/>
        </p:nvSpPr>
        <p:spPr>
          <a:xfrm>
            <a:off x="1885519" y="629961"/>
            <a:ext cx="1821300" cy="360600"/>
          </a:xfrm>
          <a:prstGeom prst="rect">
            <a:avLst/>
          </a:prstGeom>
          <a:noFill/>
          <a:ln>
            <a:noFill/>
          </a:ln>
        </p:spPr>
        <p:txBody>
          <a:bodyPr anchorCtr="0" anchor="t" bIns="0" lIns="0" spcFirstLastPara="1" rIns="0" wrap="square" tIns="0">
            <a:spAutoFit/>
          </a:bodyPr>
          <a:lstStyle/>
          <a:p>
            <a:pPr indent="0" lvl="0" marL="0" marR="0" rtl="0" algn="l">
              <a:lnSpc>
                <a:spcPct val="104995"/>
              </a:lnSpc>
              <a:spcBef>
                <a:spcPts val="0"/>
              </a:spcBef>
              <a:spcAft>
                <a:spcPts val="0"/>
              </a:spcAft>
              <a:buNone/>
            </a:pPr>
            <a:r>
              <a:rPr b="0" i="0" lang="en-US" sz="2342" u="none" cap="none" strike="noStrike">
                <a:solidFill>
                  <a:srgbClr val="FFFFFF"/>
                </a:solidFill>
                <a:latin typeface="Arial"/>
                <a:ea typeface="Arial"/>
                <a:cs typeface="Arial"/>
                <a:sym typeface="Arial"/>
              </a:rPr>
              <a:t>FOCIAL</a:t>
            </a:r>
            <a:endParaRPr/>
          </a:p>
        </p:txBody>
      </p:sp>
      <p:pic>
        <p:nvPicPr>
          <p:cNvPr id="198" name="Google Shape;198;p20"/>
          <p:cNvPicPr preferRelativeResize="0"/>
          <p:nvPr/>
        </p:nvPicPr>
        <p:blipFill>
          <a:blip r:embed="rId4">
            <a:alphaModFix/>
          </a:blip>
          <a:stretch>
            <a:fillRect/>
          </a:stretch>
        </p:blipFill>
        <p:spPr>
          <a:xfrm>
            <a:off x="5396750" y="1637750"/>
            <a:ext cx="12464875" cy="7011500"/>
          </a:xfrm>
          <a:prstGeom prst="rect">
            <a:avLst/>
          </a:prstGeom>
          <a:noFill/>
          <a:ln>
            <a:noFill/>
          </a:ln>
        </p:spPr>
      </p:pic>
      <p:pic>
        <p:nvPicPr>
          <p:cNvPr id="199" name="Google Shape;199;p20"/>
          <p:cNvPicPr preferRelativeResize="0"/>
          <p:nvPr/>
        </p:nvPicPr>
        <p:blipFill>
          <a:blip r:embed="rId5">
            <a:alphaModFix/>
          </a:blip>
          <a:stretch>
            <a:fillRect/>
          </a:stretch>
        </p:blipFill>
        <p:spPr>
          <a:xfrm>
            <a:off x="1028700" y="1873580"/>
            <a:ext cx="5680236" cy="59810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3" name="Shape 203"/>
        <p:cNvGrpSpPr/>
        <p:nvPr/>
      </p:nvGrpSpPr>
      <p:grpSpPr>
        <a:xfrm>
          <a:off x="0" y="0"/>
          <a:ext cx="0" cy="0"/>
          <a:chOff x="0" y="0"/>
          <a:chExt cx="0" cy="0"/>
        </a:xfrm>
      </p:grpSpPr>
      <p:grpSp>
        <p:nvGrpSpPr>
          <p:cNvPr id="204" name="Google Shape;204;p21"/>
          <p:cNvGrpSpPr/>
          <p:nvPr/>
        </p:nvGrpSpPr>
        <p:grpSpPr>
          <a:xfrm>
            <a:off x="3857761" y="1100137"/>
            <a:ext cx="10572477" cy="1549979"/>
            <a:chOff x="0" y="95250"/>
            <a:chExt cx="14096636" cy="2066639"/>
          </a:xfrm>
        </p:grpSpPr>
        <p:sp>
          <p:nvSpPr>
            <p:cNvPr id="205" name="Google Shape;205;p21"/>
            <p:cNvSpPr txBox="1"/>
            <p:nvPr/>
          </p:nvSpPr>
          <p:spPr>
            <a:xfrm>
              <a:off x="0" y="95250"/>
              <a:ext cx="14096636" cy="2018539"/>
            </a:xfrm>
            <a:prstGeom prst="rect">
              <a:avLst/>
            </a:prstGeom>
            <a:noFill/>
            <a:ln>
              <a:noFill/>
            </a:ln>
          </p:spPr>
          <p:txBody>
            <a:bodyPr anchorCtr="0" anchor="t" bIns="0" lIns="0" spcFirstLastPara="1" rIns="0" wrap="square" tIns="0">
              <a:spAutoFit/>
            </a:bodyPr>
            <a:lstStyle/>
            <a:p>
              <a:pPr indent="0" lvl="0" marL="0" marR="0" rtl="0" algn="ctr">
                <a:lnSpc>
                  <a:spcPct val="101000"/>
                </a:lnSpc>
                <a:spcBef>
                  <a:spcPts val="0"/>
                </a:spcBef>
                <a:spcAft>
                  <a:spcPts val="0"/>
                </a:spcAft>
                <a:buNone/>
              </a:pPr>
              <a:r>
                <a:rPr b="1" i="0" lang="en-US" sz="5700" u="none" cap="none" strike="noStrike">
                  <a:solidFill>
                    <a:srgbClr val="FFFFFF"/>
                  </a:solidFill>
                  <a:latin typeface="Ultra"/>
                  <a:ea typeface="Ultra"/>
                  <a:cs typeface="Ultra"/>
                  <a:sym typeface="Ultra"/>
                </a:rPr>
                <a:t>FOCIAL NETWORK ROADMAP</a:t>
              </a:r>
              <a:endParaRPr/>
            </a:p>
          </p:txBody>
        </p:sp>
        <p:cxnSp>
          <p:nvCxnSpPr>
            <p:cNvPr id="206" name="Google Shape;206;p21"/>
            <p:cNvCxnSpPr/>
            <p:nvPr/>
          </p:nvCxnSpPr>
          <p:spPr>
            <a:xfrm>
              <a:off x="1429722" y="2161889"/>
              <a:ext cx="11237192" cy="0"/>
            </a:xfrm>
            <a:prstGeom prst="straightConnector1">
              <a:avLst/>
            </a:prstGeom>
            <a:noFill/>
            <a:ln cap="flat" cmpd="sng" w="38100">
              <a:solidFill>
                <a:srgbClr val="FFFFFF"/>
              </a:solidFill>
              <a:prstDash val="solid"/>
              <a:round/>
              <a:headEnd len="sm" w="sm" type="none"/>
              <a:tailEnd len="sm" w="sm" type="none"/>
            </a:ln>
          </p:spPr>
        </p:cxnSp>
      </p:grpSp>
      <p:sp>
        <p:nvSpPr>
          <p:cNvPr id="207" name="Google Shape;207;p21"/>
          <p:cNvSpPr/>
          <p:nvPr/>
        </p:nvSpPr>
        <p:spPr>
          <a:xfrm>
            <a:off x="5966820" y="3996574"/>
            <a:ext cx="1976966" cy="1976958"/>
          </a:xfrm>
          <a:custGeom>
            <a:rect b="b" l="l" r="r" t="t"/>
            <a:pathLst>
              <a:path extrusionOk="0"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10343226" y="3996574"/>
            <a:ext cx="1976966" cy="1976958"/>
          </a:xfrm>
          <a:custGeom>
            <a:rect b="b" l="l" r="r" t="t"/>
            <a:pathLst>
              <a:path extrusionOk="0"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1588743" y="3996574"/>
            <a:ext cx="1976966" cy="1976958"/>
          </a:xfrm>
          <a:custGeom>
            <a:rect b="b" l="l" r="r" t="t"/>
            <a:pathLst>
              <a:path extrusionOk="0"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14722291" y="3996574"/>
            <a:ext cx="1976966" cy="1976958"/>
          </a:xfrm>
          <a:custGeom>
            <a:rect b="b" l="l" r="r" t="t"/>
            <a:pathLst>
              <a:path extrusionOk="0"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1493713" y="3901540"/>
            <a:ext cx="2167025" cy="2167025"/>
          </a:xfrm>
          <a:custGeom>
            <a:rect b="b" l="l" r="r" t="t"/>
            <a:pathLst>
              <a:path extrusionOk="0" h="2167025" w="2167025">
                <a:moveTo>
                  <a:pt x="0" y="0"/>
                </a:moveTo>
                <a:lnTo>
                  <a:pt x="2167025" y="0"/>
                </a:lnTo>
                <a:lnTo>
                  <a:pt x="2167025" y="2167026"/>
                </a:lnTo>
                <a:lnTo>
                  <a:pt x="0" y="2167026"/>
                </a:lnTo>
                <a:lnTo>
                  <a:pt x="0" y="0"/>
                </a:lnTo>
                <a:close/>
              </a:path>
            </a:pathLst>
          </a:custGeom>
          <a:blipFill rotWithShape="1">
            <a:blip r:embed="rId3">
              <a:alphaModFix/>
            </a:blip>
            <a:stretch>
              <a:fillRect b="0" l="0" r="0" t="0"/>
            </a:stretch>
          </a:blipFill>
          <a:ln>
            <a:noFill/>
          </a:ln>
        </p:spPr>
      </p:sp>
      <p:sp>
        <p:nvSpPr>
          <p:cNvPr id="212" name="Google Shape;212;p21"/>
          <p:cNvSpPr/>
          <p:nvPr/>
        </p:nvSpPr>
        <p:spPr>
          <a:xfrm>
            <a:off x="5869698" y="3901540"/>
            <a:ext cx="2171210" cy="2171210"/>
          </a:xfrm>
          <a:custGeom>
            <a:rect b="b" l="l" r="r" t="t"/>
            <a:pathLst>
              <a:path extrusionOk="0" h="2171210" w="2171210">
                <a:moveTo>
                  <a:pt x="0" y="0"/>
                </a:moveTo>
                <a:lnTo>
                  <a:pt x="2171210" y="0"/>
                </a:lnTo>
                <a:lnTo>
                  <a:pt x="2171210" y="2171210"/>
                </a:lnTo>
                <a:lnTo>
                  <a:pt x="0" y="2171210"/>
                </a:lnTo>
                <a:lnTo>
                  <a:pt x="0" y="0"/>
                </a:lnTo>
                <a:close/>
              </a:path>
            </a:pathLst>
          </a:custGeom>
          <a:blipFill rotWithShape="1">
            <a:blip r:embed="rId4">
              <a:alphaModFix/>
            </a:blip>
            <a:stretch>
              <a:fillRect b="0" l="0" r="0" t="0"/>
            </a:stretch>
          </a:blipFill>
          <a:ln>
            <a:noFill/>
          </a:ln>
        </p:spPr>
      </p:sp>
      <p:sp>
        <p:nvSpPr>
          <p:cNvPr id="213" name="Google Shape;213;p21"/>
          <p:cNvSpPr/>
          <p:nvPr/>
        </p:nvSpPr>
        <p:spPr>
          <a:xfrm>
            <a:off x="10250708" y="3901540"/>
            <a:ext cx="2171210" cy="2171210"/>
          </a:xfrm>
          <a:custGeom>
            <a:rect b="b" l="l" r="r" t="t"/>
            <a:pathLst>
              <a:path extrusionOk="0" h="2171210" w="2171210">
                <a:moveTo>
                  <a:pt x="0" y="0"/>
                </a:moveTo>
                <a:lnTo>
                  <a:pt x="2171211" y="0"/>
                </a:lnTo>
                <a:lnTo>
                  <a:pt x="2171211" y="2171210"/>
                </a:lnTo>
                <a:lnTo>
                  <a:pt x="0" y="2171210"/>
                </a:lnTo>
                <a:lnTo>
                  <a:pt x="0" y="0"/>
                </a:lnTo>
                <a:close/>
              </a:path>
            </a:pathLst>
          </a:custGeom>
          <a:blipFill rotWithShape="1">
            <a:blip r:embed="rId5">
              <a:alphaModFix/>
            </a:blip>
            <a:stretch>
              <a:fillRect b="0" l="0" r="0" t="0"/>
            </a:stretch>
          </a:blipFill>
          <a:ln>
            <a:noFill/>
          </a:ln>
        </p:spPr>
      </p:sp>
      <p:sp>
        <p:nvSpPr>
          <p:cNvPr id="214" name="Google Shape;214;p21"/>
          <p:cNvSpPr/>
          <p:nvPr/>
        </p:nvSpPr>
        <p:spPr>
          <a:xfrm>
            <a:off x="14625169" y="3901540"/>
            <a:ext cx="2171210" cy="2171210"/>
          </a:xfrm>
          <a:custGeom>
            <a:rect b="b" l="l" r="r" t="t"/>
            <a:pathLst>
              <a:path extrusionOk="0" h="2171210" w="2171210">
                <a:moveTo>
                  <a:pt x="0" y="0"/>
                </a:moveTo>
                <a:lnTo>
                  <a:pt x="2171210" y="0"/>
                </a:lnTo>
                <a:lnTo>
                  <a:pt x="2171210" y="2171210"/>
                </a:lnTo>
                <a:lnTo>
                  <a:pt x="0" y="2171210"/>
                </a:lnTo>
                <a:lnTo>
                  <a:pt x="0" y="0"/>
                </a:lnTo>
                <a:close/>
              </a:path>
            </a:pathLst>
          </a:custGeom>
          <a:blipFill rotWithShape="1">
            <a:blip r:embed="rId6">
              <a:alphaModFix/>
            </a:blip>
            <a:stretch>
              <a:fillRect b="0" l="0" r="0" t="0"/>
            </a:stretch>
          </a:blipFill>
          <a:ln>
            <a:noFill/>
          </a:ln>
        </p:spPr>
      </p:sp>
      <p:sp>
        <p:nvSpPr>
          <p:cNvPr id="215" name="Google Shape;215;p21"/>
          <p:cNvSpPr/>
          <p:nvPr/>
        </p:nvSpPr>
        <p:spPr>
          <a:xfrm>
            <a:off x="3565709" y="4383175"/>
            <a:ext cx="2612912" cy="726865"/>
          </a:xfrm>
          <a:custGeom>
            <a:rect b="b" l="l" r="r" t="t"/>
            <a:pathLst>
              <a:path extrusionOk="0" h="726865" w="2612912">
                <a:moveTo>
                  <a:pt x="0" y="0"/>
                </a:moveTo>
                <a:lnTo>
                  <a:pt x="2612912" y="0"/>
                </a:lnTo>
                <a:lnTo>
                  <a:pt x="2612912" y="726864"/>
                </a:lnTo>
                <a:lnTo>
                  <a:pt x="0" y="726864"/>
                </a:lnTo>
                <a:lnTo>
                  <a:pt x="0" y="0"/>
                </a:lnTo>
                <a:close/>
              </a:path>
            </a:pathLst>
          </a:custGeom>
          <a:blipFill rotWithShape="1">
            <a:blip r:embed="rId7">
              <a:alphaModFix/>
            </a:blip>
            <a:stretch>
              <a:fillRect b="0" l="0" r="0" t="0"/>
            </a:stretch>
          </a:blipFill>
          <a:ln>
            <a:noFill/>
          </a:ln>
        </p:spPr>
      </p:sp>
      <p:sp>
        <p:nvSpPr>
          <p:cNvPr id="216" name="Google Shape;216;p21"/>
          <p:cNvSpPr txBox="1"/>
          <p:nvPr/>
        </p:nvSpPr>
        <p:spPr>
          <a:xfrm>
            <a:off x="5406778" y="6227919"/>
            <a:ext cx="3097051" cy="620637"/>
          </a:xfrm>
          <a:prstGeom prst="rect">
            <a:avLst/>
          </a:prstGeom>
          <a:noFill/>
          <a:ln>
            <a:noFill/>
          </a:ln>
        </p:spPr>
        <p:txBody>
          <a:bodyPr anchorCtr="0" anchor="t" bIns="0" lIns="0" spcFirstLastPara="1" rIns="0" wrap="square" tIns="0">
            <a:spAutoFit/>
          </a:bodyPr>
          <a:lstStyle/>
          <a:p>
            <a:pPr indent="0" lvl="0" marL="0" marR="0" rtl="0" algn="ctr">
              <a:lnSpc>
                <a:spcPct val="140049"/>
              </a:lnSpc>
              <a:spcBef>
                <a:spcPts val="0"/>
              </a:spcBef>
              <a:spcAft>
                <a:spcPts val="0"/>
              </a:spcAft>
              <a:buNone/>
            </a:pPr>
            <a:r>
              <a:rPr b="1" i="0" lang="en-US" sz="3618" u="none" cap="none" strike="noStrike">
                <a:solidFill>
                  <a:srgbClr val="FFFFFF"/>
                </a:solidFill>
                <a:latin typeface="Ultra"/>
                <a:ea typeface="Ultra"/>
                <a:cs typeface="Ultra"/>
                <a:sym typeface="Ultra"/>
              </a:rPr>
              <a:t>1ST Q, 2024</a:t>
            </a:r>
            <a:endParaRPr/>
          </a:p>
        </p:txBody>
      </p:sp>
      <p:sp>
        <p:nvSpPr>
          <p:cNvPr id="217" name="Google Shape;217;p21"/>
          <p:cNvSpPr txBox="1"/>
          <p:nvPr/>
        </p:nvSpPr>
        <p:spPr>
          <a:xfrm>
            <a:off x="5406778" y="6901424"/>
            <a:ext cx="3097051" cy="692098"/>
          </a:xfrm>
          <a:prstGeom prst="rect">
            <a:avLst/>
          </a:prstGeom>
          <a:noFill/>
          <a:ln>
            <a:noFill/>
          </a:ln>
        </p:spPr>
        <p:txBody>
          <a:bodyPr anchorCtr="0" anchor="t" bIns="0" lIns="0" spcFirstLastPara="1" rIns="0" wrap="square" tIns="0">
            <a:spAutoFit/>
          </a:bodyPr>
          <a:lstStyle/>
          <a:p>
            <a:pPr indent="0" lvl="0" marL="0" marR="0" rtl="0" algn="ctr">
              <a:lnSpc>
                <a:spcPct val="139960"/>
              </a:lnSpc>
              <a:spcBef>
                <a:spcPts val="0"/>
              </a:spcBef>
              <a:spcAft>
                <a:spcPts val="0"/>
              </a:spcAft>
              <a:buNone/>
            </a:pPr>
            <a:r>
              <a:rPr b="0" i="0" lang="en-US" sz="2002" u="none" cap="none" strike="noStrike">
                <a:solidFill>
                  <a:srgbClr val="FFFFFF"/>
                </a:solidFill>
                <a:latin typeface="Arial"/>
                <a:ea typeface="Arial"/>
                <a:cs typeface="Arial"/>
                <a:sym typeface="Arial"/>
              </a:rPr>
              <a:t>DEVELOPMENT &amp; </a:t>
            </a:r>
            <a:endParaRPr/>
          </a:p>
          <a:p>
            <a:pPr indent="0" lvl="0" marL="0" marR="0" rtl="0" algn="ctr">
              <a:lnSpc>
                <a:spcPct val="139960"/>
              </a:lnSpc>
              <a:spcBef>
                <a:spcPts val="0"/>
              </a:spcBef>
              <a:spcAft>
                <a:spcPts val="0"/>
              </a:spcAft>
              <a:buNone/>
            </a:pPr>
            <a:r>
              <a:rPr b="0" i="0" lang="en-US" sz="2002" u="none" cap="none" strike="noStrike">
                <a:solidFill>
                  <a:srgbClr val="FFFFFF"/>
                </a:solidFill>
                <a:latin typeface="Arial"/>
                <a:ea typeface="Arial"/>
                <a:cs typeface="Arial"/>
                <a:sym typeface="Arial"/>
              </a:rPr>
              <a:t>BUILDING STAGE</a:t>
            </a:r>
            <a:endParaRPr/>
          </a:p>
        </p:txBody>
      </p:sp>
      <p:sp>
        <p:nvSpPr>
          <p:cNvPr id="218" name="Google Shape;218;p21"/>
          <p:cNvSpPr txBox="1"/>
          <p:nvPr/>
        </p:nvSpPr>
        <p:spPr>
          <a:xfrm>
            <a:off x="9783184" y="6227919"/>
            <a:ext cx="3097051" cy="620637"/>
          </a:xfrm>
          <a:prstGeom prst="rect">
            <a:avLst/>
          </a:prstGeom>
          <a:noFill/>
          <a:ln>
            <a:noFill/>
          </a:ln>
        </p:spPr>
        <p:txBody>
          <a:bodyPr anchorCtr="0" anchor="t" bIns="0" lIns="0" spcFirstLastPara="1" rIns="0" wrap="square" tIns="0">
            <a:spAutoFit/>
          </a:bodyPr>
          <a:lstStyle/>
          <a:p>
            <a:pPr indent="0" lvl="0" marL="0" marR="0" rtl="0" algn="ctr">
              <a:lnSpc>
                <a:spcPct val="140049"/>
              </a:lnSpc>
              <a:spcBef>
                <a:spcPts val="0"/>
              </a:spcBef>
              <a:spcAft>
                <a:spcPts val="0"/>
              </a:spcAft>
              <a:buNone/>
            </a:pPr>
            <a:r>
              <a:rPr b="1" i="0" lang="en-US" sz="3618" u="none" cap="none" strike="noStrike">
                <a:solidFill>
                  <a:srgbClr val="FFFFFF"/>
                </a:solidFill>
                <a:latin typeface="Ultra"/>
                <a:ea typeface="Ultra"/>
                <a:cs typeface="Ultra"/>
                <a:sym typeface="Ultra"/>
              </a:rPr>
              <a:t>2ND Q, 2024</a:t>
            </a:r>
            <a:endParaRPr/>
          </a:p>
        </p:txBody>
      </p:sp>
      <p:sp>
        <p:nvSpPr>
          <p:cNvPr id="219" name="Google Shape;219;p21"/>
          <p:cNvSpPr txBox="1"/>
          <p:nvPr/>
        </p:nvSpPr>
        <p:spPr>
          <a:xfrm>
            <a:off x="9783184" y="6901424"/>
            <a:ext cx="3097051" cy="692098"/>
          </a:xfrm>
          <a:prstGeom prst="rect">
            <a:avLst/>
          </a:prstGeom>
          <a:noFill/>
          <a:ln>
            <a:noFill/>
          </a:ln>
        </p:spPr>
        <p:txBody>
          <a:bodyPr anchorCtr="0" anchor="t" bIns="0" lIns="0" spcFirstLastPara="1" rIns="0" wrap="square" tIns="0">
            <a:spAutoFit/>
          </a:bodyPr>
          <a:lstStyle/>
          <a:p>
            <a:pPr indent="0" lvl="0" marL="0" marR="0" rtl="0" algn="ctr">
              <a:lnSpc>
                <a:spcPct val="139960"/>
              </a:lnSpc>
              <a:spcBef>
                <a:spcPts val="0"/>
              </a:spcBef>
              <a:spcAft>
                <a:spcPts val="0"/>
              </a:spcAft>
              <a:buNone/>
            </a:pPr>
            <a:r>
              <a:rPr b="0" i="0" lang="en-US" sz="2002" u="none" cap="none" strike="noStrike">
                <a:solidFill>
                  <a:srgbClr val="FFFFFF"/>
                </a:solidFill>
                <a:latin typeface="Arial"/>
                <a:ea typeface="Arial"/>
                <a:cs typeface="Arial"/>
                <a:sym typeface="Arial"/>
              </a:rPr>
              <a:t>MARKETING &amp; LISTING STAGE</a:t>
            </a:r>
            <a:endParaRPr/>
          </a:p>
        </p:txBody>
      </p:sp>
      <p:sp>
        <p:nvSpPr>
          <p:cNvPr id="220" name="Google Shape;220;p21"/>
          <p:cNvSpPr txBox="1"/>
          <p:nvPr/>
        </p:nvSpPr>
        <p:spPr>
          <a:xfrm>
            <a:off x="1028700" y="6227919"/>
            <a:ext cx="3097051" cy="620637"/>
          </a:xfrm>
          <a:prstGeom prst="rect">
            <a:avLst/>
          </a:prstGeom>
          <a:noFill/>
          <a:ln>
            <a:noFill/>
          </a:ln>
        </p:spPr>
        <p:txBody>
          <a:bodyPr anchorCtr="0" anchor="t" bIns="0" lIns="0" spcFirstLastPara="1" rIns="0" wrap="square" tIns="0">
            <a:spAutoFit/>
          </a:bodyPr>
          <a:lstStyle/>
          <a:p>
            <a:pPr indent="0" lvl="0" marL="0" marR="0" rtl="0" algn="ctr">
              <a:lnSpc>
                <a:spcPct val="140049"/>
              </a:lnSpc>
              <a:spcBef>
                <a:spcPts val="0"/>
              </a:spcBef>
              <a:spcAft>
                <a:spcPts val="0"/>
              </a:spcAft>
              <a:buNone/>
            </a:pPr>
            <a:r>
              <a:rPr b="1" i="0" lang="en-US" sz="3618" u="none" cap="none" strike="noStrike">
                <a:solidFill>
                  <a:srgbClr val="FFFFFF"/>
                </a:solidFill>
                <a:latin typeface="Ultra"/>
                <a:ea typeface="Ultra"/>
                <a:cs typeface="Ultra"/>
                <a:sym typeface="Ultra"/>
              </a:rPr>
              <a:t>4TH Q, 2023</a:t>
            </a:r>
            <a:endParaRPr/>
          </a:p>
        </p:txBody>
      </p:sp>
      <p:sp>
        <p:nvSpPr>
          <p:cNvPr id="221" name="Google Shape;221;p21"/>
          <p:cNvSpPr txBox="1"/>
          <p:nvPr/>
        </p:nvSpPr>
        <p:spPr>
          <a:xfrm>
            <a:off x="1028700" y="6901424"/>
            <a:ext cx="3097051" cy="692098"/>
          </a:xfrm>
          <a:prstGeom prst="rect">
            <a:avLst/>
          </a:prstGeom>
          <a:noFill/>
          <a:ln>
            <a:noFill/>
          </a:ln>
        </p:spPr>
        <p:txBody>
          <a:bodyPr anchorCtr="0" anchor="t" bIns="0" lIns="0" spcFirstLastPara="1" rIns="0" wrap="square" tIns="0">
            <a:spAutoFit/>
          </a:bodyPr>
          <a:lstStyle/>
          <a:p>
            <a:pPr indent="0" lvl="0" marL="0" marR="0" rtl="0" algn="ctr">
              <a:lnSpc>
                <a:spcPct val="139960"/>
              </a:lnSpc>
              <a:spcBef>
                <a:spcPts val="0"/>
              </a:spcBef>
              <a:spcAft>
                <a:spcPts val="0"/>
              </a:spcAft>
              <a:buNone/>
            </a:pPr>
            <a:r>
              <a:rPr b="0" i="0" lang="en-US" sz="2002" u="none" cap="none" strike="noStrike">
                <a:solidFill>
                  <a:srgbClr val="FFFFFF"/>
                </a:solidFill>
                <a:latin typeface="Arial"/>
                <a:ea typeface="Arial"/>
                <a:cs typeface="Arial"/>
                <a:sym typeface="Arial"/>
              </a:rPr>
              <a:t>MARKET RESEARCH STAGE</a:t>
            </a:r>
            <a:endParaRPr/>
          </a:p>
        </p:txBody>
      </p:sp>
      <p:sp>
        <p:nvSpPr>
          <p:cNvPr id="222" name="Google Shape;222;p21"/>
          <p:cNvSpPr txBox="1"/>
          <p:nvPr/>
        </p:nvSpPr>
        <p:spPr>
          <a:xfrm>
            <a:off x="14162249" y="6227919"/>
            <a:ext cx="3097051" cy="620637"/>
          </a:xfrm>
          <a:prstGeom prst="rect">
            <a:avLst/>
          </a:prstGeom>
          <a:noFill/>
          <a:ln>
            <a:noFill/>
          </a:ln>
        </p:spPr>
        <p:txBody>
          <a:bodyPr anchorCtr="0" anchor="t" bIns="0" lIns="0" spcFirstLastPara="1" rIns="0" wrap="square" tIns="0">
            <a:spAutoFit/>
          </a:bodyPr>
          <a:lstStyle/>
          <a:p>
            <a:pPr indent="0" lvl="0" marL="0" marR="0" rtl="0" algn="ctr">
              <a:lnSpc>
                <a:spcPct val="140049"/>
              </a:lnSpc>
              <a:spcBef>
                <a:spcPts val="0"/>
              </a:spcBef>
              <a:spcAft>
                <a:spcPts val="0"/>
              </a:spcAft>
              <a:buNone/>
            </a:pPr>
            <a:r>
              <a:rPr b="1" i="0" lang="en-US" sz="3618" u="none" cap="none" strike="noStrike">
                <a:solidFill>
                  <a:srgbClr val="FFFFFF"/>
                </a:solidFill>
                <a:latin typeface="Ultra"/>
                <a:ea typeface="Ultra"/>
                <a:cs typeface="Ultra"/>
                <a:sym typeface="Ultra"/>
              </a:rPr>
              <a:t>3RD Q, 2024</a:t>
            </a:r>
            <a:endParaRPr/>
          </a:p>
        </p:txBody>
      </p:sp>
      <p:sp>
        <p:nvSpPr>
          <p:cNvPr id="223" name="Google Shape;223;p21"/>
          <p:cNvSpPr txBox="1"/>
          <p:nvPr/>
        </p:nvSpPr>
        <p:spPr>
          <a:xfrm>
            <a:off x="14162249" y="6901424"/>
            <a:ext cx="3097051" cy="692098"/>
          </a:xfrm>
          <a:prstGeom prst="rect">
            <a:avLst/>
          </a:prstGeom>
          <a:noFill/>
          <a:ln>
            <a:noFill/>
          </a:ln>
        </p:spPr>
        <p:txBody>
          <a:bodyPr anchorCtr="0" anchor="t" bIns="0" lIns="0" spcFirstLastPara="1" rIns="0" wrap="square" tIns="0">
            <a:spAutoFit/>
          </a:bodyPr>
          <a:lstStyle/>
          <a:p>
            <a:pPr indent="0" lvl="0" marL="0" marR="0" rtl="0" algn="ctr">
              <a:lnSpc>
                <a:spcPct val="139960"/>
              </a:lnSpc>
              <a:spcBef>
                <a:spcPts val="0"/>
              </a:spcBef>
              <a:spcAft>
                <a:spcPts val="0"/>
              </a:spcAft>
              <a:buNone/>
            </a:pPr>
            <a:r>
              <a:rPr b="0" i="0" lang="en-US" sz="2002" u="none" cap="none" strike="noStrike">
                <a:solidFill>
                  <a:srgbClr val="FFFFFF"/>
                </a:solidFill>
                <a:latin typeface="Arial"/>
                <a:ea typeface="Arial"/>
                <a:cs typeface="Arial"/>
                <a:sym typeface="Arial"/>
              </a:rPr>
              <a:t>NEW PROJECT </a:t>
            </a:r>
            <a:endParaRPr/>
          </a:p>
          <a:p>
            <a:pPr indent="0" lvl="0" marL="0" marR="0" rtl="0" algn="ctr">
              <a:lnSpc>
                <a:spcPct val="139960"/>
              </a:lnSpc>
              <a:spcBef>
                <a:spcPts val="0"/>
              </a:spcBef>
              <a:spcAft>
                <a:spcPts val="0"/>
              </a:spcAft>
              <a:buNone/>
            </a:pPr>
            <a:r>
              <a:rPr b="0" i="0" lang="en-US" sz="2002" u="none" cap="none" strike="noStrike">
                <a:solidFill>
                  <a:srgbClr val="FFFFFF"/>
                </a:solidFill>
                <a:latin typeface="Arial"/>
                <a:ea typeface="Arial"/>
                <a:cs typeface="Arial"/>
                <a:sym typeface="Arial"/>
              </a:rPr>
              <a:t>STAGE</a:t>
            </a:r>
            <a:endParaRPr/>
          </a:p>
        </p:txBody>
      </p:sp>
      <p:sp>
        <p:nvSpPr>
          <p:cNvPr id="224" name="Google Shape;224;p21"/>
          <p:cNvSpPr/>
          <p:nvPr/>
        </p:nvSpPr>
        <p:spPr>
          <a:xfrm flipH="1" rot="10800000">
            <a:off x="7824549" y="4742992"/>
            <a:ext cx="2638903" cy="734095"/>
          </a:xfrm>
          <a:custGeom>
            <a:rect b="b" l="l" r="r" t="t"/>
            <a:pathLst>
              <a:path extrusionOk="0" h="734095" w="2638903">
                <a:moveTo>
                  <a:pt x="0" y="734095"/>
                </a:moveTo>
                <a:lnTo>
                  <a:pt x="2638902" y="734095"/>
                </a:lnTo>
                <a:lnTo>
                  <a:pt x="2638902" y="0"/>
                </a:lnTo>
                <a:lnTo>
                  <a:pt x="0" y="0"/>
                </a:lnTo>
                <a:lnTo>
                  <a:pt x="0" y="734095"/>
                </a:lnTo>
                <a:close/>
              </a:path>
            </a:pathLst>
          </a:custGeom>
          <a:blipFill rotWithShape="1">
            <a:blip r:embed="rId7">
              <a:alphaModFix/>
            </a:blip>
            <a:stretch>
              <a:fillRect b="0" l="0" r="0" t="0"/>
            </a:stretch>
          </a:blipFill>
          <a:ln>
            <a:noFill/>
          </a:ln>
        </p:spPr>
      </p:sp>
      <p:sp>
        <p:nvSpPr>
          <p:cNvPr id="225" name="Google Shape;225;p21"/>
          <p:cNvSpPr/>
          <p:nvPr/>
        </p:nvSpPr>
        <p:spPr>
          <a:xfrm>
            <a:off x="12320193" y="4383175"/>
            <a:ext cx="2586921" cy="719634"/>
          </a:xfrm>
          <a:custGeom>
            <a:rect b="b" l="l" r="r" t="t"/>
            <a:pathLst>
              <a:path extrusionOk="0" h="719634" w="2586921">
                <a:moveTo>
                  <a:pt x="0" y="0"/>
                </a:moveTo>
                <a:lnTo>
                  <a:pt x="2586921" y="0"/>
                </a:lnTo>
                <a:lnTo>
                  <a:pt x="2586921" y="719634"/>
                </a:lnTo>
                <a:lnTo>
                  <a:pt x="0" y="719634"/>
                </a:lnTo>
                <a:lnTo>
                  <a:pt x="0" y="0"/>
                </a:lnTo>
                <a:close/>
              </a:path>
            </a:pathLst>
          </a:custGeom>
          <a:blipFill rotWithShape="1">
            <a:blip r:embed="rId7">
              <a:alphaModFix/>
            </a:blip>
            <a:stretch>
              <a:fillRect b="0" l="0" r="0" t="0"/>
            </a:stretch>
          </a:blipFill>
          <a:ln>
            <a:noFill/>
          </a:ln>
        </p:spPr>
      </p:sp>
      <p:sp>
        <p:nvSpPr>
          <p:cNvPr id="226" name="Google Shape;226;p21"/>
          <p:cNvSpPr/>
          <p:nvPr/>
        </p:nvSpPr>
        <p:spPr>
          <a:xfrm>
            <a:off x="7400185" y="8829893"/>
            <a:ext cx="856814" cy="856814"/>
          </a:xfrm>
          <a:custGeom>
            <a:rect b="b" l="l" r="r" t="t"/>
            <a:pathLst>
              <a:path extrusionOk="0" h="856814" w="856814">
                <a:moveTo>
                  <a:pt x="0" y="0"/>
                </a:moveTo>
                <a:lnTo>
                  <a:pt x="856813" y="0"/>
                </a:lnTo>
                <a:lnTo>
                  <a:pt x="856813" y="856814"/>
                </a:lnTo>
                <a:lnTo>
                  <a:pt x="0" y="856814"/>
                </a:lnTo>
                <a:lnTo>
                  <a:pt x="0" y="0"/>
                </a:lnTo>
                <a:close/>
              </a:path>
            </a:pathLst>
          </a:custGeom>
          <a:blipFill rotWithShape="1">
            <a:blip r:embed="rId8">
              <a:alphaModFix/>
            </a:blip>
            <a:stretch>
              <a:fillRect b="0" l="0" r="0" t="0"/>
            </a:stretch>
          </a:blipFill>
          <a:ln>
            <a:noFill/>
          </a:ln>
        </p:spPr>
      </p:sp>
      <p:sp>
        <p:nvSpPr>
          <p:cNvPr id="227" name="Google Shape;227;p21"/>
          <p:cNvSpPr txBox="1"/>
          <p:nvPr/>
        </p:nvSpPr>
        <p:spPr>
          <a:xfrm>
            <a:off x="8256998" y="8969289"/>
            <a:ext cx="2630817" cy="616123"/>
          </a:xfrm>
          <a:prstGeom prst="rect">
            <a:avLst/>
          </a:prstGeom>
          <a:noFill/>
          <a:ln>
            <a:noFill/>
          </a:ln>
        </p:spPr>
        <p:txBody>
          <a:bodyPr anchorCtr="0" anchor="t" bIns="0" lIns="0" spcFirstLastPara="1" rIns="0" wrap="square" tIns="0">
            <a:spAutoFit/>
          </a:bodyPr>
          <a:lstStyle/>
          <a:p>
            <a:pPr indent="0" lvl="0" marL="0" marR="0" rtl="0" algn="l">
              <a:lnSpc>
                <a:spcPct val="13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4995"/>
              </a:lnSpc>
              <a:spcBef>
                <a:spcPts val="0"/>
              </a:spcBef>
              <a:spcAft>
                <a:spcPts val="0"/>
              </a:spcAft>
              <a:buNone/>
            </a:pPr>
            <a:r>
              <a:rPr b="0" i="0" lang="en-US" sz="2342" u="none" cap="none" strike="noStrike">
                <a:solidFill>
                  <a:srgbClr val="FFFFFF"/>
                </a:solidFill>
                <a:latin typeface="Arial"/>
                <a:ea typeface="Arial"/>
                <a:cs typeface="Arial"/>
                <a:sym typeface="Arial"/>
              </a:rPr>
              <a:t>NETWORK</a:t>
            </a:r>
            <a:endParaRPr/>
          </a:p>
        </p:txBody>
      </p:sp>
      <p:sp>
        <p:nvSpPr>
          <p:cNvPr id="228" name="Google Shape;228;p21"/>
          <p:cNvSpPr txBox="1"/>
          <p:nvPr/>
        </p:nvSpPr>
        <p:spPr>
          <a:xfrm>
            <a:off x="8256998" y="8969289"/>
            <a:ext cx="1821438" cy="311323"/>
          </a:xfrm>
          <a:prstGeom prst="rect">
            <a:avLst/>
          </a:prstGeom>
          <a:noFill/>
          <a:ln>
            <a:noFill/>
          </a:ln>
        </p:spPr>
        <p:txBody>
          <a:bodyPr anchorCtr="0" anchor="t" bIns="0" lIns="0" spcFirstLastPara="1" rIns="0" wrap="square" tIns="0">
            <a:spAutoFit/>
          </a:bodyPr>
          <a:lstStyle/>
          <a:p>
            <a:pPr indent="0" lvl="0" marL="0" marR="0" rtl="0" algn="l">
              <a:lnSpc>
                <a:spcPct val="104995"/>
              </a:lnSpc>
              <a:spcBef>
                <a:spcPts val="0"/>
              </a:spcBef>
              <a:spcAft>
                <a:spcPts val="0"/>
              </a:spcAft>
              <a:buNone/>
            </a:pPr>
            <a:r>
              <a:rPr b="0" i="0" lang="en-US" sz="2342" u="none" cap="none" strike="noStrike">
                <a:solidFill>
                  <a:srgbClr val="FFFFFF"/>
                </a:solidFill>
                <a:latin typeface="Arial"/>
                <a:ea typeface="Arial"/>
                <a:cs typeface="Arial"/>
                <a:sym typeface="Arial"/>
              </a:rPr>
              <a:t>FOCIAL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