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to.stanford.edu/entries/rights-human/" TargetMode="External"/><Relationship Id="rId3" Type="http://schemas.openxmlformats.org/officeDocument/2006/relationships/hyperlink" Target="http://www.ohchr.org/EN/Issues/Pages/WhatareHumanRights.aspx"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0" Type="http://schemas.openxmlformats.org/officeDocument/2006/relationships/hyperlink" Target="https://en.wikipedia.org/wiki/Karl_Marx" TargetMode="External"/><Relationship Id="rId11" Type="http://schemas.openxmlformats.org/officeDocument/2006/relationships/hyperlink" Target="https://en.wikipedia.org/wiki/Philosophy_of_human_rights#cite_note-36" TargetMode="External"/><Relationship Id="rId10" Type="http://schemas.openxmlformats.org/officeDocument/2006/relationships/hyperlink" Target="https://en.wikipedia.org/wiki/John_Locke" TargetMode="External"/><Relationship Id="rId13" Type="http://schemas.openxmlformats.org/officeDocument/2006/relationships/hyperlink" Target="https://en.wikipedia.org/wiki/Philosophy_of_human_rights#cite_note-37" TargetMode="External"/><Relationship Id="rId12" Type="http://schemas.openxmlformats.org/officeDocument/2006/relationships/hyperlink" Target="https://en.wikipedia.org/wiki/Philosophy_of_human_rights#cite_note-Burke-32" TargetMode="External"/><Relationship Id="rId1" Type="http://schemas.openxmlformats.org/officeDocument/2006/relationships/notesMaster" Target="../notesMasters/notesMaster1.xml"/><Relationship Id="rId2" Type="http://schemas.openxmlformats.org/officeDocument/2006/relationships/hyperlink" Target="https://en.wikipedia.org/wiki/Government_of_the_People%27s_Republic_of_China" TargetMode="External"/><Relationship Id="rId3" Type="http://schemas.openxmlformats.org/officeDocument/2006/relationships/hyperlink" Target="https://en.wikipedia.org/wiki/Government_of_the_People%27s_Republic_of_China" TargetMode="External"/><Relationship Id="rId4" Type="http://schemas.openxmlformats.org/officeDocument/2006/relationships/hyperlink" Target="https://en.wikipedia.org/wiki/Asian_values" TargetMode="External"/><Relationship Id="rId9" Type="http://schemas.openxmlformats.org/officeDocument/2006/relationships/hyperlink" Target="https://en.wikipedia.org/wiki/John_Locke" TargetMode="External"/><Relationship Id="rId15" Type="http://schemas.openxmlformats.org/officeDocument/2006/relationships/hyperlink" Target="https://en.wikipedia.org/wiki/Philosophy_of_human_rights#cite_note-45" TargetMode="External"/><Relationship Id="rId14" Type="http://schemas.openxmlformats.org/officeDocument/2006/relationships/hyperlink" Target="https://en.wikipedia.org/wiki/Philosophy_of_human_rights#cite_note-37" TargetMode="External"/><Relationship Id="rId17" Type="http://schemas.openxmlformats.org/officeDocument/2006/relationships/hyperlink" Target="https://en.wikipedia.org/wiki/On_the_Jewish_Question" TargetMode="External"/><Relationship Id="rId16" Type="http://schemas.openxmlformats.org/officeDocument/2006/relationships/hyperlink" Target="https://en.wikipedia.org/wiki/Philosophy_of_human_rights#cite_note-46" TargetMode="External"/><Relationship Id="rId5" Type="http://schemas.openxmlformats.org/officeDocument/2006/relationships/hyperlink" Target="https://en.wikipedia.org/wiki/Human_rights_in_China#cite_note-215" TargetMode="External"/><Relationship Id="rId19" Type="http://schemas.openxmlformats.org/officeDocument/2006/relationships/hyperlink" Target="https://en.wikipedia.org/wiki/Karl_Marx" TargetMode="External"/><Relationship Id="rId6" Type="http://schemas.openxmlformats.org/officeDocument/2006/relationships/hyperlink" Target="https://en.wikipedia.org/wiki/Harmonious_Socialist_Society#Political_context" TargetMode="External"/><Relationship Id="rId18" Type="http://schemas.openxmlformats.org/officeDocument/2006/relationships/hyperlink" Target="https://en.wikipedia.org/wiki/On_the_Jewish_Question" TargetMode="External"/><Relationship Id="rId7" Type="http://schemas.openxmlformats.org/officeDocument/2006/relationships/hyperlink" Target="https://en.wikipedia.org/wiki/Human_rights_in_China#cite_note-216" TargetMode="External"/><Relationship Id="rId8" Type="http://schemas.openxmlformats.org/officeDocument/2006/relationships/hyperlink" Target="https://en.wikipedia.org/wiki/People%27s_democratic_dictatorship"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riticism_of_Human_Rights_Watch"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776eab5e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776eab5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75bd12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75bd12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the members to raise their hands and answer these questions for 1-2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State your motivation for this discussion: discussion with a friend on human rights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State your goal for this presentation: To motivate people to question their reasoning for believing in human rights in attempt to solidify their pro-human rights position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75bd125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75bd125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https://plato.stanford.edu/entries/rights-human/</a:t>
            </a:r>
            <a:r>
              <a:rPr lang="en"/>
              <a:t> </a:t>
            </a:r>
            <a:endParaRPr/>
          </a:p>
          <a:p>
            <a:pPr indent="0" lvl="0" marL="0" rtl="0" algn="l">
              <a:spcBef>
                <a:spcPts val="0"/>
              </a:spcBef>
              <a:spcAft>
                <a:spcPts val="0"/>
              </a:spcAft>
              <a:buNone/>
            </a:pPr>
            <a:r>
              <a:rPr lang="en" u="sng">
                <a:solidFill>
                  <a:schemeClr val="hlink"/>
                </a:solidFill>
                <a:hlinkClick r:id="rId3"/>
              </a:rPr>
              <a:t>www.ohchr.org/EN/Issues/Pages/WhatareHumanRights.aspx</a:t>
            </a:r>
            <a:r>
              <a:rPr lang="en"/>
              <a:t> </a:t>
            </a:r>
            <a:endParaRPr/>
          </a:p>
          <a:p>
            <a:pPr indent="-298450" lvl="0" marL="457200" rtl="0" algn="l">
              <a:spcBef>
                <a:spcPts val="0"/>
              </a:spcBef>
              <a:spcAft>
                <a:spcPts val="0"/>
              </a:spcAft>
              <a:buSzPts val="1100"/>
              <a:buChar char="-"/>
            </a:pPr>
            <a:r>
              <a:rPr lang="en"/>
              <a:t>Universal and inalienable: Applied to every person on Earth for being a human; inalienable, as in should not be taken away except in extreme circumstances or due to due process</a:t>
            </a:r>
            <a:endParaRPr/>
          </a:p>
          <a:p>
            <a:pPr indent="-298450" lvl="0" marL="457200" rtl="0" algn="l">
              <a:spcBef>
                <a:spcPts val="0"/>
              </a:spcBef>
              <a:spcAft>
                <a:spcPts val="0"/>
              </a:spcAft>
              <a:buSzPts val="1100"/>
              <a:buChar char="-"/>
            </a:pPr>
            <a:r>
              <a:rPr lang="en"/>
              <a:t>Interdependent and indivisible: Improvement of one right facilitates the advancement of others. If a government wants to guarantee civil and political rights, it must guarantee economic, social, and cultural rights as well (and vice versa).</a:t>
            </a:r>
            <a:endParaRPr/>
          </a:p>
          <a:p>
            <a:pPr indent="-298450" lvl="0" marL="457200" rtl="0" algn="l">
              <a:spcBef>
                <a:spcPts val="0"/>
              </a:spcBef>
              <a:spcAft>
                <a:spcPts val="0"/>
              </a:spcAft>
              <a:buSzPts val="1100"/>
              <a:buChar char="-"/>
            </a:pPr>
            <a:r>
              <a:rPr lang="en"/>
              <a:t>Rights and obligations: </a:t>
            </a:r>
            <a:r>
              <a:rPr lang="en" sz="950">
                <a:latin typeface="Verdana"/>
                <a:ea typeface="Verdana"/>
                <a:cs typeface="Verdana"/>
                <a:sym typeface="Verdana"/>
              </a:rPr>
              <a:t>States assume obligations and duties under international law to respect, to protect and to fulfil human rights. The obligation to respect means that States must refrain from interfering with or curtailing the enjoyment of human rights. The obligation to protect requires States to protect individuals and groups against human rights abuses. The obligation to fulfil means that States must take positive action to facilitate the enjoyment of basic human rights. At the individual level, while we are entitled our human rights, we should also respect the human rights of others.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775bd125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775bd125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776eab5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776eab5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250">
                <a:solidFill>
                  <a:srgbClr val="1A1A1A"/>
                </a:solidFill>
                <a:latin typeface="Times New Roman"/>
                <a:ea typeface="Times New Roman"/>
                <a:cs typeface="Times New Roman"/>
                <a:sym typeface="Times New Roman"/>
              </a:rPr>
              <a:t>One way to avoid rights inflation is to follow Cranston in insisting that human rights only deal with extremely important goods, protections, and freedoms. A supplementary approach is to impose several justificatory tests for specific human rights. For example, it could be required that a proposed human right not only deal with some very important good but also respond to a common and serious threat to that good, impose burdens on the addressees that are justifiable and no larger than necessary, and be feasible in most of the world's countries (see Nickel 2007). This approach restrains rights inflation with several tests, not just one master test. -- from plato.stanford.edu</a:t>
            </a:r>
            <a:endParaRPr sz="1250">
              <a:solidFill>
                <a:srgbClr val="1A1A1A"/>
              </a:solidFill>
              <a:latin typeface="Times New Roman"/>
              <a:ea typeface="Times New Roman"/>
              <a:cs typeface="Times New Roman"/>
              <a:sym typeface="Times New Roman"/>
            </a:endParaRPr>
          </a:p>
          <a:p>
            <a:pPr indent="-307975" lvl="0" marL="457200" rtl="0" algn="l">
              <a:spcBef>
                <a:spcPts val="0"/>
              </a:spcBef>
              <a:spcAft>
                <a:spcPts val="0"/>
              </a:spcAft>
              <a:buClr>
                <a:srgbClr val="1A1A1A"/>
              </a:buClr>
              <a:buSzPts val="1250"/>
              <a:buFont typeface="Times New Roman"/>
              <a:buChar char="-"/>
            </a:pPr>
            <a:r>
              <a:t/>
            </a:r>
            <a:endParaRPr sz="1250">
              <a:solidFill>
                <a:srgbClr val="1A1A1A"/>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76eab5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76eab5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Cultural relativism -- there can be argument made against this (Stanford page discusses how more and more people globally believe in the idea of human rights)</a:t>
            </a:r>
            <a:endParaRPr sz="1200"/>
          </a:p>
          <a:p>
            <a:pPr indent="0" lvl="0" marL="0" rtl="0" algn="l">
              <a:lnSpc>
                <a:spcPct val="100000"/>
              </a:lnSpc>
              <a:spcBef>
                <a:spcPts val="0"/>
              </a:spcBef>
              <a:spcAft>
                <a:spcPts val="0"/>
              </a:spcAft>
              <a:buNone/>
            </a:pPr>
            <a:r>
              <a:rPr lang="en" sz="1200"/>
              <a:t>Philosophical justifications and different interpretations -- Go to Wikipedia article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China: </a:t>
            </a:r>
            <a:endParaRPr sz="1200"/>
          </a:p>
          <a:p>
            <a:pPr indent="0" lvl="0" marL="0" rtl="0" algn="l">
              <a:lnSpc>
                <a:spcPct val="100000"/>
              </a:lnSpc>
              <a:spcBef>
                <a:spcPts val="0"/>
              </a:spcBef>
              <a:spcAft>
                <a:spcPts val="0"/>
              </a:spcAft>
              <a:buNone/>
            </a:pPr>
            <a:r>
              <a:rPr lang="en" sz="1050">
                <a:solidFill>
                  <a:srgbClr val="222222"/>
                </a:solidFill>
              </a:rPr>
              <a:t>The</a:t>
            </a:r>
            <a:r>
              <a:rPr lang="en" sz="1050">
                <a:solidFill>
                  <a:srgbClr val="222222"/>
                </a:solidFill>
                <a:uFill>
                  <a:noFill/>
                </a:uFill>
                <a:hlinkClick r:id="rId2">
                  <a:extLst>
                    <a:ext uri="{A12FA001-AC4F-418D-AE19-62706E023703}">
                      <ahyp:hlinkClr val="tx"/>
                    </a:ext>
                  </a:extLst>
                </a:hlinkClick>
              </a:rPr>
              <a:t> </a:t>
            </a:r>
            <a:r>
              <a:rPr lang="en" sz="1050">
                <a:solidFill>
                  <a:srgbClr val="0645AD"/>
                </a:solidFill>
                <a:uFill>
                  <a:noFill/>
                </a:uFill>
                <a:hlinkClick r:id="rId3">
                  <a:extLst>
                    <a:ext uri="{A12FA001-AC4F-418D-AE19-62706E023703}">
                      <ahyp:hlinkClr val="tx"/>
                    </a:ext>
                  </a:extLst>
                </a:hlinkClick>
              </a:rPr>
              <a:t>Government of the People's Republic of China</a:t>
            </a:r>
            <a:r>
              <a:rPr lang="en" sz="1050">
                <a:solidFill>
                  <a:srgbClr val="222222"/>
                </a:solidFill>
              </a:rPr>
              <a:t> has argued that its concept of '</a:t>
            </a:r>
            <a:r>
              <a:rPr lang="en" sz="1050">
                <a:solidFill>
                  <a:srgbClr val="0645AD"/>
                </a:solidFill>
                <a:uFill>
                  <a:noFill/>
                </a:uFill>
                <a:hlinkClick r:id="rId4">
                  <a:extLst>
                    <a:ext uri="{A12FA001-AC4F-418D-AE19-62706E023703}">
                      <ahyp:hlinkClr val="tx"/>
                    </a:ext>
                  </a:extLst>
                </a:hlinkClick>
              </a:rPr>
              <a:t>Asian values</a:t>
            </a:r>
            <a:r>
              <a:rPr lang="en" sz="1050">
                <a:solidFill>
                  <a:srgbClr val="222222"/>
                </a:solidFill>
              </a:rPr>
              <a:t>'</a:t>
            </a:r>
            <a:r>
              <a:rPr baseline="30000" lang="en" sz="1200">
                <a:solidFill>
                  <a:srgbClr val="0645AD"/>
                </a:solidFill>
                <a:uFill>
                  <a:noFill/>
                </a:uFill>
                <a:hlinkClick r:id="rId5">
                  <a:extLst>
                    <a:ext uri="{A12FA001-AC4F-418D-AE19-62706E023703}">
                      <ahyp:hlinkClr val="tx"/>
                    </a:ext>
                  </a:extLst>
                </a:hlinkClick>
              </a:rPr>
              <a:t>[215]</a:t>
            </a:r>
            <a:r>
              <a:rPr lang="en" sz="1050">
                <a:solidFill>
                  <a:srgbClr val="222222"/>
                </a:solidFill>
              </a:rPr>
              <a:t> requires that the welfare of the collective should always be put ahead of the rights of any individual whenever conflicts between these arise. Its position is that the government has the responsibility to design, implement and enforce a '</a:t>
            </a:r>
            <a:r>
              <a:rPr lang="en" sz="1050">
                <a:solidFill>
                  <a:srgbClr val="0645AD"/>
                </a:solidFill>
                <a:uFill>
                  <a:noFill/>
                </a:uFill>
                <a:hlinkClick r:id="rId6">
                  <a:extLst>
                    <a:ext uri="{A12FA001-AC4F-418D-AE19-62706E023703}">
                      <ahyp:hlinkClr val="tx"/>
                    </a:ext>
                  </a:extLst>
                </a:hlinkClick>
              </a:rPr>
              <a:t>harmonious socialist society</a:t>
            </a:r>
            <a:r>
              <a:rPr lang="en" sz="1050">
                <a:solidFill>
                  <a:srgbClr val="222222"/>
                </a:solidFill>
              </a:rPr>
              <a:t>'</a:t>
            </a:r>
            <a:r>
              <a:rPr baseline="30000" lang="en" sz="1200">
                <a:solidFill>
                  <a:srgbClr val="0645AD"/>
                </a:solidFill>
                <a:uFill>
                  <a:noFill/>
                </a:uFill>
                <a:hlinkClick r:id="rId7">
                  <a:extLst>
                    <a:ext uri="{A12FA001-AC4F-418D-AE19-62706E023703}">
                      <ahyp:hlinkClr val="tx"/>
                    </a:ext>
                  </a:extLst>
                </a:hlinkClick>
              </a:rPr>
              <a:t>[216]</a:t>
            </a:r>
            <a:r>
              <a:rPr lang="en" sz="1050">
                <a:solidFill>
                  <a:srgbClr val="222222"/>
                </a:solidFill>
              </a:rPr>
              <a:t> and a '</a:t>
            </a:r>
            <a:r>
              <a:rPr lang="en" sz="1050">
                <a:solidFill>
                  <a:srgbClr val="0645AD"/>
                </a:solidFill>
                <a:uFill>
                  <a:noFill/>
                </a:uFill>
                <a:hlinkClick r:id="rId8">
                  <a:extLst>
                    <a:ext uri="{A12FA001-AC4F-418D-AE19-62706E023703}">
                      <ahyp:hlinkClr val="tx"/>
                    </a:ext>
                  </a:extLst>
                </a:hlinkClick>
              </a:rPr>
              <a:t>people's democratic dictatorship</a:t>
            </a:r>
            <a:r>
              <a:rPr lang="en" sz="1050">
                <a:solidFill>
                  <a:srgbClr val="222222"/>
                </a:solidFill>
              </a:rPr>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Burke: </a:t>
            </a:r>
            <a:r>
              <a:rPr lang="en" sz="1200">
                <a:solidFill>
                  <a:srgbClr val="222222"/>
                </a:solidFill>
              </a:rPr>
              <a:t>In contrast to</a:t>
            </a:r>
            <a:r>
              <a:rPr lang="en" sz="1200">
                <a:solidFill>
                  <a:srgbClr val="222222"/>
                </a:solidFill>
                <a:uFill>
                  <a:noFill/>
                </a:uFill>
                <a:hlinkClick r:id="rId9">
                  <a:extLst>
                    <a:ext uri="{A12FA001-AC4F-418D-AE19-62706E023703}">
                      <ahyp:hlinkClr val="tx"/>
                    </a:ext>
                  </a:extLst>
                </a:hlinkClick>
              </a:rPr>
              <a:t> </a:t>
            </a:r>
            <a:r>
              <a:rPr lang="en" sz="1200">
                <a:solidFill>
                  <a:srgbClr val="0645AD"/>
                </a:solidFill>
                <a:uFill>
                  <a:noFill/>
                </a:uFill>
                <a:hlinkClick r:id="rId10">
                  <a:extLst>
                    <a:ext uri="{A12FA001-AC4F-418D-AE19-62706E023703}">
                      <ahyp:hlinkClr val="tx"/>
                    </a:ext>
                  </a:extLst>
                </a:hlinkClick>
              </a:rPr>
              <a:t>Locke</a:t>
            </a:r>
            <a:r>
              <a:rPr lang="en" sz="1200">
                <a:solidFill>
                  <a:srgbClr val="222222"/>
                </a:solidFill>
              </a:rPr>
              <a:t>, Burke did not believe the purpose of government was to protect pre-existing natural rights;</a:t>
            </a:r>
            <a:r>
              <a:rPr baseline="30000" lang="en" sz="1200">
                <a:solidFill>
                  <a:srgbClr val="0645AD"/>
                </a:solidFill>
                <a:uFill>
                  <a:noFill/>
                </a:uFill>
                <a:hlinkClick r:id="rId11">
                  <a:extLst>
                    <a:ext uri="{A12FA001-AC4F-418D-AE19-62706E023703}">
                      <ahyp:hlinkClr val="tx"/>
                    </a:ext>
                  </a:extLst>
                </a:hlinkClick>
              </a:rPr>
              <a:t>[36]</a:t>
            </a:r>
            <a:r>
              <a:rPr lang="en" sz="1200">
                <a:solidFill>
                  <a:srgbClr val="222222"/>
                </a:solidFill>
              </a:rPr>
              <a:t> he believed “the primitive rights of man undergo such a variety of refractions and reflections, that it becomes absurd to talk of them as if they continued in the simplicity of their original direction.”</a:t>
            </a:r>
            <a:r>
              <a:rPr baseline="30000" lang="en" sz="1200">
                <a:solidFill>
                  <a:srgbClr val="0645AD"/>
                </a:solidFill>
                <a:uFill>
                  <a:noFill/>
                </a:uFill>
                <a:hlinkClick r:id="rId12">
                  <a:extLst>
                    <a:ext uri="{A12FA001-AC4F-418D-AE19-62706E023703}">
                      <ahyp:hlinkClr val="tx"/>
                    </a:ext>
                  </a:extLst>
                </a:hlinkClick>
              </a:rPr>
              <a:t>[32]</a:t>
            </a:r>
            <a:r>
              <a:rPr lang="en" sz="1200">
                <a:solidFill>
                  <a:srgbClr val="222222"/>
                </a:solidFill>
              </a:rPr>
              <a:t> For Burke it was the government, as a result of long social evolution, that transformed the meaningless natural rights into the practical advantaged afforded to citizens.</a:t>
            </a:r>
            <a:r>
              <a:rPr baseline="30000" lang="en" sz="1200">
                <a:solidFill>
                  <a:srgbClr val="0645AD"/>
                </a:solidFill>
                <a:uFill>
                  <a:noFill/>
                </a:uFill>
                <a:hlinkClick r:id="rId13">
                  <a:extLst>
                    <a:ext uri="{A12FA001-AC4F-418D-AE19-62706E023703}">
                      <ahyp:hlinkClr val="tx"/>
                    </a:ext>
                  </a:extLst>
                </a:hlinkClick>
              </a:rPr>
              <a:t>[37]</a:t>
            </a:r>
            <a:endParaRPr baseline="30000" sz="1200">
              <a:solidFill>
                <a:srgbClr val="0645AD"/>
              </a:solidFill>
              <a:uFill>
                <a:noFill/>
              </a:uFill>
              <a:hlinkClick r:id="rId14">
                <a:extLst>
                  <a:ext uri="{A12FA001-AC4F-418D-AE19-62706E023703}">
                    <ahyp:hlinkClr val="tx"/>
                  </a:ext>
                </a:extLst>
              </a:hlinkClick>
            </a:endParaRPr>
          </a:p>
          <a:p>
            <a:pPr indent="0" lvl="0" marL="0" rtl="0" algn="l">
              <a:lnSpc>
                <a:spcPct val="100000"/>
              </a:lnSpc>
              <a:spcBef>
                <a:spcPts val="500"/>
              </a:spcBef>
              <a:spcAft>
                <a:spcPts val="0"/>
              </a:spcAft>
              <a:buNone/>
            </a:pPr>
            <a:r>
              <a:rPr lang="en" sz="1200">
                <a:solidFill>
                  <a:srgbClr val="222222"/>
                </a:solidFill>
              </a:rPr>
              <a:t>It was not the rights themselves, as much as the level of abstraction and the placing of them above government which Burke found dangerous.</a:t>
            </a:r>
            <a:endParaRPr sz="1200">
              <a:solidFill>
                <a:srgbClr val="222222"/>
              </a:solidFill>
            </a:endParaRPr>
          </a:p>
          <a:p>
            <a:pPr indent="0" lvl="0" marL="0" rtl="0" algn="l">
              <a:lnSpc>
                <a:spcPct val="100000"/>
              </a:lnSpc>
              <a:spcBef>
                <a:spcPts val="500"/>
              </a:spcBef>
              <a:spcAft>
                <a:spcPts val="0"/>
              </a:spcAft>
              <a:buNone/>
            </a:pPr>
            <a:r>
              <a:t/>
            </a:r>
            <a:endParaRPr sz="1200">
              <a:solidFill>
                <a:srgbClr val="222222"/>
              </a:solidFill>
            </a:endParaRPr>
          </a:p>
          <a:p>
            <a:pPr indent="0" lvl="0" marL="0" rtl="0" algn="l">
              <a:lnSpc>
                <a:spcPct val="100000"/>
              </a:lnSpc>
              <a:spcBef>
                <a:spcPts val="500"/>
              </a:spcBef>
              <a:spcAft>
                <a:spcPts val="0"/>
              </a:spcAft>
              <a:buNone/>
            </a:pPr>
            <a:r>
              <a:rPr lang="en" sz="1200">
                <a:solidFill>
                  <a:srgbClr val="222222"/>
                </a:solidFill>
              </a:rPr>
              <a:t>Bentham: One of the critiques Bentham levelled against the </a:t>
            </a:r>
            <a:r>
              <a:rPr i="1" lang="en" sz="1200">
                <a:solidFill>
                  <a:srgbClr val="222222"/>
                </a:solidFill>
              </a:rPr>
              <a:t>Declaration</a:t>
            </a:r>
            <a:r>
              <a:rPr lang="en" sz="1200">
                <a:solidFill>
                  <a:srgbClr val="222222"/>
                </a:solidFill>
              </a:rPr>
              <a:t> was its assertions of rights in the form of absolute and universal norms.</a:t>
            </a:r>
            <a:r>
              <a:rPr baseline="30000" lang="en" sz="1200">
                <a:solidFill>
                  <a:srgbClr val="0645AD"/>
                </a:solidFill>
                <a:uFill>
                  <a:noFill/>
                </a:uFill>
                <a:hlinkClick r:id="rId15">
                  <a:extLst>
                    <a:ext uri="{A12FA001-AC4F-418D-AE19-62706E023703}">
                      <ahyp:hlinkClr val="tx"/>
                    </a:ext>
                  </a:extLst>
                </a:hlinkClick>
              </a:rPr>
              <a:t>[45]</a:t>
            </a:r>
            <a:r>
              <a:rPr lang="en" sz="1200">
                <a:solidFill>
                  <a:srgbClr val="222222"/>
                </a:solidFill>
              </a:rPr>
              <a:t> He identified that absolute rights possessed by everyone equally are meaningless and undesirable. They lack meaning because if everyone has, for example, unbounded liberty, there is nothing precluding them from using that liberty to impinge on the liberty of another. In this way “human government and human laws”</a:t>
            </a:r>
            <a:r>
              <a:rPr baseline="30000" lang="en" sz="1200">
                <a:solidFill>
                  <a:srgbClr val="0645AD"/>
                </a:solidFill>
                <a:uFill>
                  <a:noFill/>
                </a:uFill>
                <a:hlinkClick r:id="rId16">
                  <a:extLst>
                    <a:ext uri="{A12FA001-AC4F-418D-AE19-62706E023703}">
                      <ahyp:hlinkClr val="tx"/>
                    </a:ext>
                  </a:extLst>
                </a:hlinkClick>
              </a:rPr>
              <a:t>[46]</a:t>
            </a:r>
            <a:r>
              <a:rPr lang="en" sz="1200">
                <a:solidFill>
                  <a:srgbClr val="222222"/>
                </a:solidFill>
              </a:rPr>
              <a:t> are required to give some bounds to rights in order for them to be realised.</a:t>
            </a:r>
            <a:endParaRPr sz="1200">
              <a:solidFill>
                <a:srgbClr val="222222"/>
              </a:solidFill>
            </a:endParaRPr>
          </a:p>
          <a:p>
            <a:pPr indent="0" lvl="0" marL="0" rtl="0" algn="l">
              <a:lnSpc>
                <a:spcPct val="100000"/>
              </a:lnSpc>
              <a:spcBef>
                <a:spcPts val="500"/>
              </a:spcBef>
              <a:spcAft>
                <a:spcPts val="0"/>
              </a:spcAft>
              <a:buNone/>
            </a:pPr>
            <a:r>
              <a:t/>
            </a:r>
            <a:endParaRPr sz="1200">
              <a:solidFill>
                <a:srgbClr val="222222"/>
              </a:solidFill>
            </a:endParaRPr>
          </a:p>
          <a:p>
            <a:pPr indent="0" lvl="0" marL="0" rtl="0" algn="l">
              <a:lnSpc>
                <a:spcPct val="100000"/>
              </a:lnSpc>
              <a:spcBef>
                <a:spcPts val="500"/>
              </a:spcBef>
              <a:spcAft>
                <a:spcPts val="0"/>
              </a:spcAft>
              <a:buNone/>
            </a:pPr>
            <a:r>
              <a:rPr lang="en" sz="1200">
                <a:solidFill>
                  <a:srgbClr val="222222"/>
                </a:solidFill>
              </a:rPr>
              <a:t>Marx: </a:t>
            </a:r>
            <a:r>
              <a:rPr lang="en" sz="1050">
                <a:solidFill>
                  <a:srgbClr val="222222"/>
                </a:solidFill>
              </a:rPr>
              <a:t>In</a:t>
            </a:r>
            <a:r>
              <a:rPr lang="en" sz="1050">
                <a:solidFill>
                  <a:srgbClr val="222222"/>
                </a:solidFill>
                <a:uFill>
                  <a:noFill/>
                </a:uFill>
                <a:hlinkClick r:id="rId17">
                  <a:extLst>
                    <a:ext uri="{A12FA001-AC4F-418D-AE19-62706E023703}">
                      <ahyp:hlinkClr val="tx"/>
                    </a:ext>
                  </a:extLst>
                </a:hlinkClick>
              </a:rPr>
              <a:t> </a:t>
            </a:r>
            <a:r>
              <a:rPr lang="en" sz="1050">
                <a:solidFill>
                  <a:srgbClr val="0645AD"/>
                </a:solidFill>
                <a:uFill>
                  <a:noFill/>
                </a:uFill>
                <a:hlinkClick r:id="rId18">
                  <a:extLst>
                    <a:ext uri="{A12FA001-AC4F-418D-AE19-62706E023703}">
                      <ahyp:hlinkClr val="tx"/>
                    </a:ext>
                  </a:extLst>
                </a:hlinkClick>
              </a:rPr>
              <a:t>On the Jewish Question</a:t>
            </a:r>
            <a:r>
              <a:rPr lang="en" sz="1050">
                <a:solidFill>
                  <a:srgbClr val="222222"/>
                </a:solidFill>
              </a:rPr>
              <a:t>,</a:t>
            </a:r>
            <a:r>
              <a:rPr lang="en" sz="1050">
                <a:solidFill>
                  <a:srgbClr val="222222"/>
                </a:solidFill>
                <a:uFill>
                  <a:noFill/>
                </a:uFill>
                <a:hlinkClick r:id="rId19">
                  <a:extLst>
                    <a:ext uri="{A12FA001-AC4F-418D-AE19-62706E023703}">
                      <ahyp:hlinkClr val="tx"/>
                    </a:ext>
                  </a:extLst>
                </a:hlinkClick>
              </a:rPr>
              <a:t> </a:t>
            </a:r>
            <a:r>
              <a:rPr lang="en" sz="1050">
                <a:solidFill>
                  <a:srgbClr val="0645AD"/>
                </a:solidFill>
                <a:uFill>
                  <a:noFill/>
                </a:uFill>
                <a:hlinkClick r:id="rId20">
                  <a:extLst>
                    <a:ext uri="{A12FA001-AC4F-418D-AE19-62706E023703}">
                      <ahyp:hlinkClr val="tx"/>
                    </a:ext>
                  </a:extLst>
                </a:hlinkClick>
              </a:rPr>
              <a:t>Karl Marx</a:t>
            </a:r>
            <a:r>
              <a:rPr lang="en" sz="1050">
                <a:solidFill>
                  <a:srgbClr val="222222"/>
                </a:solidFill>
              </a:rPr>
              <a:t> criticized </a:t>
            </a:r>
            <a:r>
              <a:rPr i="1" lang="en" sz="1050">
                <a:solidFill>
                  <a:srgbClr val="222222"/>
                </a:solidFill>
              </a:rPr>
              <a:t>Declaration of the Rights of Man and of the Citizen</a:t>
            </a:r>
            <a:r>
              <a:rPr lang="en" sz="1050">
                <a:solidFill>
                  <a:srgbClr val="222222"/>
                </a:solidFill>
              </a:rPr>
              <a:t> as bourgeois ideology:</a:t>
            </a:r>
            <a:endParaRPr sz="1050">
              <a:solidFill>
                <a:srgbClr val="222222"/>
              </a:solidFill>
            </a:endParaRPr>
          </a:p>
          <a:p>
            <a:pPr indent="0" lvl="0" marL="215900" rtl="0" algn="l">
              <a:lnSpc>
                <a:spcPct val="115000"/>
              </a:lnSpc>
              <a:spcBef>
                <a:spcPts val="500"/>
              </a:spcBef>
              <a:spcAft>
                <a:spcPts val="0"/>
              </a:spcAft>
              <a:buNone/>
            </a:pPr>
            <a:r>
              <a:rPr i="1" lang="en" sz="1050">
                <a:solidFill>
                  <a:srgbClr val="222222"/>
                </a:solidFill>
              </a:rPr>
              <a:t>Above all, we note the fact that the so-called rights of man, the droits de l'homme as distinct from the droits du citoyen, are nothing but the rights of a member of civil society – i.e., the rights of egoistic man, of man separated from other men and from the community. ... according to the Declaration of the Rights of Man of 1791:</a:t>
            </a:r>
            <a:endParaRPr i="1" sz="1050">
              <a:solidFill>
                <a:srgbClr val="222222"/>
              </a:solidFill>
            </a:endParaRPr>
          </a:p>
          <a:p>
            <a:pPr indent="0" lvl="0" marL="215900" rtl="0" algn="l">
              <a:lnSpc>
                <a:spcPct val="115000"/>
              </a:lnSpc>
              <a:spcBef>
                <a:spcPts val="600"/>
              </a:spcBef>
              <a:spcAft>
                <a:spcPts val="0"/>
              </a:spcAft>
              <a:buNone/>
            </a:pPr>
            <a:r>
              <a:rPr i="1" lang="en" sz="1050">
                <a:solidFill>
                  <a:srgbClr val="222222"/>
                </a:solidFill>
              </a:rPr>
              <a:t>"Liberty consists in being able to do everything which does not harm others."</a:t>
            </a:r>
            <a:endParaRPr i="1" sz="1050">
              <a:solidFill>
                <a:srgbClr val="222222"/>
              </a:solidFill>
            </a:endParaRPr>
          </a:p>
          <a:p>
            <a:pPr indent="0" lvl="0" marL="215900" rtl="0" algn="l">
              <a:lnSpc>
                <a:spcPct val="115000"/>
              </a:lnSpc>
              <a:spcBef>
                <a:spcPts val="600"/>
              </a:spcBef>
              <a:spcAft>
                <a:spcPts val="0"/>
              </a:spcAft>
              <a:buNone/>
            </a:pPr>
            <a:r>
              <a:rPr i="1" lang="en" sz="1050">
                <a:solidFill>
                  <a:srgbClr val="222222"/>
                </a:solidFill>
              </a:rPr>
              <a:t>Liberty, therefore, is the right to do everything that harms no one else. The limits within which anyone can act without harming someone else are defined by law, just as the boundary between two fields is determined by a boundary post.</a:t>
            </a:r>
            <a:endParaRPr i="1" sz="1050">
              <a:solidFill>
                <a:srgbClr val="222222"/>
              </a:solidFill>
            </a:endParaRPr>
          </a:p>
          <a:p>
            <a:pPr indent="0" lvl="0" marL="0" rtl="0" algn="l">
              <a:lnSpc>
                <a:spcPct val="159142"/>
              </a:lnSpc>
              <a:spcBef>
                <a:spcPts val="600"/>
              </a:spcBef>
              <a:spcAft>
                <a:spcPts val="0"/>
              </a:spcAft>
              <a:buNone/>
            </a:pPr>
            <a:r>
              <a:rPr lang="en" sz="1050">
                <a:solidFill>
                  <a:srgbClr val="222222"/>
                </a:solidFill>
              </a:rPr>
              <a:t>and that:</a:t>
            </a:r>
            <a:endParaRPr sz="1050">
              <a:solidFill>
                <a:srgbClr val="222222"/>
              </a:solidFill>
            </a:endParaRPr>
          </a:p>
          <a:p>
            <a:pPr indent="0" lvl="0" marL="215900" rtl="0" algn="l">
              <a:lnSpc>
                <a:spcPct val="115000"/>
              </a:lnSpc>
              <a:spcBef>
                <a:spcPts val="500"/>
              </a:spcBef>
              <a:spcAft>
                <a:spcPts val="0"/>
              </a:spcAft>
              <a:buNone/>
            </a:pPr>
            <a:r>
              <a:rPr i="1" lang="en" sz="1050">
                <a:solidFill>
                  <a:srgbClr val="222222"/>
                </a:solidFill>
              </a:rPr>
              <a:t>Security is the supreme social concept of bourgeois society, the concept of the police, the whole society exists only to ensure each of its members the preservation of his person, his rights and his property.</a:t>
            </a:r>
            <a:endParaRPr i="1" sz="1050">
              <a:solidFill>
                <a:srgbClr val="222222"/>
              </a:solidFill>
            </a:endParaRPr>
          </a:p>
          <a:p>
            <a:pPr indent="0" lvl="0" marL="0" rtl="0" algn="l">
              <a:lnSpc>
                <a:spcPct val="159142"/>
              </a:lnSpc>
              <a:spcBef>
                <a:spcPts val="600"/>
              </a:spcBef>
              <a:spcAft>
                <a:spcPts val="0"/>
              </a:spcAft>
              <a:buNone/>
            </a:pPr>
            <a:r>
              <a:rPr lang="en" sz="1050">
                <a:solidFill>
                  <a:srgbClr val="222222"/>
                </a:solidFill>
              </a:rPr>
              <a:t>Thus for Marx, liberal rights and ideas of justice are premised on the idea that each of us needs protection from other human beings. Therefore, liberal rights are rights of separation, designed to protect us from such perceived threats. Freedom on such a view, is freedom from interference. What this view denies is the possibility — according to Marx, the fact — that real freedom is to be found positively in our relations with other people. It is to be found in human community, not in isolation. So insisting on a regime of rights encourages us to view each other in ways which undermine the possibility of the real freedom we may find in human emancipation.</a:t>
            </a:r>
            <a:endParaRPr sz="1050">
              <a:solidFill>
                <a:srgbClr val="222222"/>
              </a:solidFill>
            </a:endParaRPr>
          </a:p>
          <a:p>
            <a:pPr indent="0" lvl="0" marL="0" rtl="0" algn="l">
              <a:lnSpc>
                <a:spcPct val="100000"/>
              </a:lnSpc>
              <a:spcBef>
                <a:spcPts val="500"/>
              </a:spcBef>
              <a:spcAft>
                <a:spcPts val="0"/>
              </a:spcAft>
              <a:buNone/>
            </a:pPr>
            <a:r>
              <a:t/>
            </a:r>
            <a:endParaRPr sz="1200">
              <a:solidFill>
                <a:srgbClr val="222222"/>
              </a:solidFill>
            </a:endParaRPr>
          </a:p>
          <a:p>
            <a:pPr indent="0" lvl="0" marL="0" rtl="0" algn="l">
              <a:lnSpc>
                <a:spcPct val="100000"/>
              </a:lnSpc>
              <a:spcBef>
                <a:spcPts val="500"/>
              </a:spcBef>
              <a:spcAft>
                <a:spcPts val="0"/>
              </a:spcAft>
              <a:buNone/>
            </a:pPr>
            <a:r>
              <a:t/>
            </a:r>
            <a:endParaRPr baseline="30000" sz="1200">
              <a:solidFill>
                <a:srgbClr val="222222"/>
              </a:solidFill>
            </a:endParaRPr>
          </a:p>
          <a:p>
            <a:pPr indent="0" lvl="0" marL="0" rtl="0" algn="l">
              <a:lnSpc>
                <a:spcPct val="100000"/>
              </a:lnSpc>
              <a:spcBef>
                <a:spcPts val="50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76eab5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776eab5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https://en.wikipedia.org/wiki/Criticism_of_Human_Rights_Watch</a:t>
            </a:r>
            <a:endParaRPr/>
          </a:p>
          <a:p>
            <a:pPr indent="0" lvl="0" marL="0" rtl="0" algn="l">
              <a:spcBef>
                <a:spcPts val="0"/>
              </a:spcBef>
              <a:spcAft>
                <a:spcPts val="0"/>
              </a:spcAft>
              <a:buNone/>
            </a:pPr>
            <a:r>
              <a:rPr lang="en"/>
              <a:t>Criticism against Amnesty International</a:t>
            </a:r>
            <a:endParaRPr/>
          </a:p>
          <a:p>
            <a:pPr indent="0" lvl="0" marL="0" rtl="0" algn="l">
              <a:spcBef>
                <a:spcPts val="0"/>
              </a:spcBef>
              <a:spcAft>
                <a:spcPts val="0"/>
              </a:spcAft>
              <a:buNone/>
            </a:pPr>
            <a:r>
              <a:rPr i="1" lang="en"/>
              <a:t>Do Muslim Women Need Saving? </a:t>
            </a:r>
            <a:r>
              <a:rPr lang="en"/>
              <a:t>(Relate this to cultural relativism)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776eab5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776eab5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776eab5e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776eab5e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m.wikipedia.org/wiki/Philosophy_of_human_rights" TargetMode="External"/><Relationship Id="rId4" Type="http://schemas.openxmlformats.org/officeDocument/2006/relationships/hyperlink" Target="https://plato.stanford.edu/entries/rights-human/#WhiRigHumRig" TargetMode="External"/><Relationship Id="rId5" Type="http://schemas.openxmlformats.org/officeDocument/2006/relationships/hyperlink" Target="https://en.wikipedia.org/wiki/Criticism_of_Human_Rights_Watch#Response_to_criticism" TargetMode="External"/><Relationship Id="rId6" Type="http://schemas.openxmlformats.org/officeDocument/2006/relationships/hyperlink" Target="https://en.wikipedia.org/wiki/Criticism_of_Amnesty_International" TargetMode="External"/><Relationship Id="rId7" Type="http://schemas.openxmlformats.org/officeDocument/2006/relationships/hyperlink" Target="http://www.ohchr.org/EN/Issues/Pages/WhatareHumanRights.asp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Philosophy of Human Rights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Yehchan Yoo</a:t>
            </a:r>
            <a:endParaRPr/>
          </a:p>
          <a:p>
            <a:pPr indent="0" lvl="0" marL="0" rtl="0" algn="l">
              <a:spcBef>
                <a:spcPts val="0"/>
              </a:spcBef>
              <a:spcAft>
                <a:spcPts val="0"/>
              </a:spcAft>
              <a:buNone/>
            </a:pPr>
            <a:r>
              <a:rPr lang="en"/>
              <a:t>(for Amnesty International at Berkeley)</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for Y’all:</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How would you define human rights?</a:t>
            </a:r>
            <a:endParaRPr sz="1800"/>
          </a:p>
          <a:p>
            <a:pPr indent="-342900" lvl="0" marL="457200" rtl="0" algn="l">
              <a:spcBef>
                <a:spcPts val="0"/>
              </a:spcBef>
              <a:spcAft>
                <a:spcPts val="0"/>
              </a:spcAft>
              <a:buSzPts val="1800"/>
              <a:buChar char="-"/>
            </a:pPr>
            <a:r>
              <a:rPr lang="en" sz="1800"/>
              <a:t>Why do you believe that we should advocate for human rights across the globe?</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Human Rights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Human rights are norms that help to protect all people everywhere from severe political, legal, and social abuses.</a:t>
            </a:r>
            <a:endParaRPr sz="1000">
              <a:solidFill>
                <a:srgbClr val="FFFFFF"/>
              </a:solidFill>
            </a:endParaRPr>
          </a:p>
          <a:p>
            <a:pPr indent="0" lvl="0" marL="0" rtl="0" algn="r">
              <a:spcBef>
                <a:spcPts val="1600"/>
              </a:spcBef>
              <a:spcAft>
                <a:spcPts val="0"/>
              </a:spcAft>
              <a:buNone/>
            </a:pPr>
            <a:r>
              <a:rPr i="1" lang="en" sz="1000">
                <a:solidFill>
                  <a:srgbClr val="FFFFFF"/>
                </a:solidFill>
              </a:rPr>
              <a:t>Stanford Encyclopedia of Philosophy</a:t>
            </a:r>
            <a:endParaRPr i="1" sz="1000">
              <a:solidFill>
                <a:srgbClr val="FFFFFF"/>
              </a:solidFill>
            </a:endParaRPr>
          </a:p>
          <a:p>
            <a:pPr indent="0" lvl="0" marL="0" rtl="0" algn="l">
              <a:lnSpc>
                <a:spcPct val="151578"/>
              </a:lnSpc>
              <a:spcBef>
                <a:spcPts val="1600"/>
              </a:spcBef>
              <a:spcAft>
                <a:spcPts val="0"/>
              </a:spcAft>
              <a:buNone/>
            </a:pPr>
            <a:r>
              <a:rPr lang="en" sz="1000">
                <a:solidFill>
                  <a:srgbClr val="FFFFFF"/>
                </a:solidFill>
              </a:rPr>
              <a:t>Human rights are rights</a:t>
            </a:r>
            <a:r>
              <a:rPr b="1" lang="en" sz="1000">
                <a:solidFill>
                  <a:srgbClr val="FFFFFF"/>
                </a:solidFill>
              </a:rPr>
              <a:t> inherent to all human beings</a:t>
            </a:r>
            <a:r>
              <a:rPr lang="en" sz="1000">
                <a:solidFill>
                  <a:srgbClr val="FFFFFF"/>
                </a:solidFill>
              </a:rPr>
              <a:t>, whatever our nationality, place of residence, sex, national or ethnic origin, colour, religion, language, or any other status. </a:t>
            </a:r>
            <a:r>
              <a:rPr b="1" lang="en" sz="1000">
                <a:solidFill>
                  <a:srgbClr val="FFFFFF"/>
                </a:solidFill>
              </a:rPr>
              <a:t>We are all equally entitled to our human rights without discrimination. </a:t>
            </a:r>
            <a:r>
              <a:rPr lang="en" sz="1000">
                <a:solidFill>
                  <a:srgbClr val="FFFFFF"/>
                </a:solidFill>
              </a:rPr>
              <a:t>These rights are all </a:t>
            </a:r>
            <a:r>
              <a:rPr b="1" lang="en" sz="1000">
                <a:solidFill>
                  <a:srgbClr val="FFFFFF"/>
                </a:solidFill>
              </a:rPr>
              <a:t>interrelated, interdependent and indivisible.</a:t>
            </a:r>
            <a:endParaRPr b="1" sz="1000">
              <a:solidFill>
                <a:srgbClr val="FFFFFF"/>
              </a:solidFill>
            </a:endParaRPr>
          </a:p>
          <a:p>
            <a:pPr indent="0" lvl="0" marL="0" rtl="0" algn="l">
              <a:lnSpc>
                <a:spcPct val="151578"/>
              </a:lnSpc>
              <a:spcBef>
                <a:spcPts val="1000"/>
              </a:spcBef>
              <a:spcAft>
                <a:spcPts val="0"/>
              </a:spcAft>
              <a:buNone/>
            </a:pPr>
            <a:r>
              <a:rPr lang="en" sz="1000">
                <a:solidFill>
                  <a:srgbClr val="FFFFFF"/>
                </a:solidFill>
              </a:rPr>
              <a:t>Universal human rights are often expressed and guaranteed by law, in the forms of treaties, customary international law, general principles and other sources of international law. International human rights law lays down obligations of Governments to act in certain ways or to refrain from certain acts, in order to promote and protect human rights and fundamental freedoms of individuals or groups.</a:t>
            </a:r>
            <a:endParaRPr sz="1000">
              <a:solidFill>
                <a:srgbClr val="FFFFFF"/>
              </a:solidFill>
            </a:endParaRPr>
          </a:p>
          <a:p>
            <a:pPr indent="0" lvl="0" marL="0" rtl="0" algn="r">
              <a:lnSpc>
                <a:spcPct val="151578"/>
              </a:lnSpc>
              <a:spcBef>
                <a:spcPts val="1000"/>
              </a:spcBef>
              <a:spcAft>
                <a:spcPts val="0"/>
              </a:spcAft>
              <a:buNone/>
            </a:pPr>
            <a:r>
              <a:rPr i="1" lang="en" sz="1000">
                <a:solidFill>
                  <a:srgbClr val="FFFFFF"/>
                </a:solidFill>
              </a:rPr>
              <a:t>Office of the United Nations High Commissioner for Human Rights</a:t>
            </a:r>
            <a:endParaRPr i="1" sz="1000">
              <a:solidFill>
                <a:srgbClr val="FFFFFF"/>
              </a:solidFill>
            </a:endParaRPr>
          </a:p>
          <a:p>
            <a:pPr indent="0" lvl="0" marL="0" rtl="0" algn="l">
              <a:spcBef>
                <a:spcPts val="1000"/>
              </a:spcBef>
              <a:spcAft>
                <a:spcPts val="1600"/>
              </a:spcAft>
              <a:buNone/>
            </a:pPr>
            <a:r>
              <a:t/>
            </a:r>
            <a:endParaRPr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Justifications for the Idea of Human Rights</a:t>
            </a:r>
            <a:endParaRPr/>
          </a:p>
        </p:txBody>
      </p:sp>
      <p:sp>
        <p:nvSpPr>
          <p:cNvPr id="153" name="Google Shape;153;p16"/>
          <p:cNvSpPr txBox="1"/>
          <p:nvPr>
            <p:ph idx="1" type="body"/>
          </p:nvPr>
        </p:nvSpPr>
        <p:spPr>
          <a:xfrm>
            <a:off x="1297500" y="1034150"/>
            <a:ext cx="7038900" cy="380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Natural law/natural rights</a:t>
            </a:r>
            <a:endParaRPr/>
          </a:p>
          <a:p>
            <a:pPr indent="-298450" lvl="1" marL="914400" rtl="0" algn="l">
              <a:spcBef>
                <a:spcPts val="0"/>
              </a:spcBef>
              <a:spcAft>
                <a:spcPts val="0"/>
              </a:spcAft>
              <a:buSzPts val="1100"/>
              <a:buChar char="-"/>
            </a:pPr>
            <a:r>
              <a:rPr lang="en"/>
              <a:t>Humans are guaranteed certain rights based on the idea of human nature, provided by God or a transcendental natural source, and those rights can be understood through human reason.</a:t>
            </a:r>
            <a:endParaRPr/>
          </a:p>
          <a:p>
            <a:pPr indent="-311150" lvl="0" marL="457200" rtl="0" algn="l">
              <a:spcBef>
                <a:spcPts val="0"/>
              </a:spcBef>
              <a:spcAft>
                <a:spcPts val="0"/>
              </a:spcAft>
              <a:buSzPts val="1300"/>
              <a:buChar char="-"/>
            </a:pPr>
            <a:r>
              <a:rPr lang="en"/>
              <a:t>Social contract theory</a:t>
            </a:r>
            <a:endParaRPr/>
          </a:p>
          <a:p>
            <a:pPr indent="-298450" lvl="1" marL="914400" rtl="0" algn="l">
              <a:spcBef>
                <a:spcPts val="0"/>
              </a:spcBef>
              <a:spcAft>
                <a:spcPts val="0"/>
              </a:spcAft>
              <a:buSzPts val="1100"/>
              <a:buChar char="-"/>
            </a:pPr>
            <a:r>
              <a:rPr lang="en"/>
              <a:t>Humans, in exchange for giving up some of their freedom to a state/government, must be given certain rights by the state/government.</a:t>
            </a:r>
            <a:endParaRPr/>
          </a:p>
          <a:p>
            <a:pPr indent="-311150" lvl="0" marL="457200" rtl="0" algn="l">
              <a:spcBef>
                <a:spcPts val="0"/>
              </a:spcBef>
              <a:spcAft>
                <a:spcPts val="0"/>
              </a:spcAft>
              <a:buSzPts val="1300"/>
              <a:buChar char="-"/>
            </a:pPr>
            <a:r>
              <a:rPr lang="en"/>
              <a:t>Fundamental human morality</a:t>
            </a:r>
            <a:endParaRPr/>
          </a:p>
          <a:p>
            <a:pPr indent="-298450" lvl="1" marL="914400" rtl="0" algn="l">
              <a:spcBef>
                <a:spcPts val="0"/>
              </a:spcBef>
              <a:spcAft>
                <a:spcPts val="0"/>
              </a:spcAft>
              <a:buSzPts val="1100"/>
              <a:buChar char="-"/>
            </a:pPr>
            <a:r>
              <a:rPr lang="en"/>
              <a:t>“Human rights can be seen as basic moral norms shared by all or almost all accepted human moralities.” (</a:t>
            </a:r>
            <a:r>
              <a:rPr i="1" lang="en"/>
              <a:t>Stanford Encyclopedia of Philosophy</a:t>
            </a:r>
            <a:r>
              <a:rPr lang="en"/>
              <a:t>)</a:t>
            </a:r>
            <a:endParaRPr/>
          </a:p>
          <a:p>
            <a:pPr indent="-311150" lvl="0" marL="457200" rtl="0" algn="l">
              <a:spcBef>
                <a:spcPts val="0"/>
              </a:spcBef>
              <a:spcAft>
                <a:spcPts val="0"/>
              </a:spcAft>
              <a:buSzPts val="1300"/>
              <a:buChar char="-"/>
            </a:pPr>
            <a:r>
              <a:rPr lang="en"/>
              <a:t>Human agency and ethic of reciprocity</a:t>
            </a:r>
            <a:endParaRPr/>
          </a:p>
          <a:p>
            <a:pPr indent="-298450" lvl="1" marL="914400" rtl="0" algn="l">
              <a:spcBef>
                <a:spcPts val="0"/>
              </a:spcBef>
              <a:spcAft>
                <a:spcPts val="0"/>
              </a:spcAft>
              <a:buSzPts val="1100"/>
              <a:buChar char="-"/>
            </a:pPr>
            <a:r>
              <a:rPr lang="en"/>
              <a:t>Humans must be given certain rights to exercise their agency/autonomy and preserve their well-being by others; humans also must guarantee these rights to other humans.</a:t>
            </a:r>
            <a:endParaRPr/>
          </a:p>
          <a:p>
            <a:pPr indent="-311150" lvl="0" marL="457200" rtl="0" algn="l">
              <a:spcBef>
                <a:spcPts val="0"/>
              </a:spcBef>
              <a:spcAft>
                <a:spcPts val="0"/>
              </a:spcAft>
              <a:buSzPts val="1300"/>
              <a:buChar char="-"/>
            </a:pPr>
            <a:r>
              <a:rPr lang="en"/>
              <a:t>Practical reasons</a:t>
            </a:r>
            <a:endParaRPr/>
          </a:p>
          <a:p>
            <a:pPr indent="-298450" lvl="1" marL="914400" rtl="0" algn="l">
              <a:spcBef>
                <a:spcPts val="0"/>
              </a:spcBef>
              <a:spcAft>
                <a:spcPts val="0"/>
              </a:spcAft>
              <a:buSzPts val="1100"/>
              <a:buChar char="-"/>
            </a:pPr>
            <a:r>
              <a:rPr lang="en"/>
              <a:t>Ex.: </a:t>
            </a:r>
            <a:endParaRPr/>
          </a:p>
          <a:p>
            <a:pPr indent="-298450" lvl="2" marL="1371600" rtl="0" algn="l">
              <a:spcBef>
                <a:spcPts val="0"/>
              </a:spcBef>
              <a:spcAft>
                <a:spcPts val="0"/>
              </a:spcAft>
              <a:buSzPts val="1100"/>
              <a:buChar char="-"/>
            </a:pPr>
            <a:r>
              <a:rPr lang="en"/>
              <a:t>Torture traumatizes its victims and does not lead to obtainment of useful information.</a:t>
            </a:r>
            <a:endParaRPr/>
          </a:p>
          <a:p>
            <a:pPr indent="-298450" lvl="2" marL="1371600" rtl="0" algn="l">
              <a:spcBef>
                <a:spcPts val="0"/>
              </a:spcBef>
              <a:spcAft>
                <a:spcPts val="0"/>
              </a:spcAft>
              <a:buSzPts val="1100"/>
              <a:buChar char="-"/>
            </a:pPr>
            <a:r>
              <a:rPr lang="en"/>
              <a:t>Death penalty is irreversible and can lead to death of innocent people, not to mention that death penalty can be costly.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10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10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1000"/>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1000"/>
                                        <p:tgtEl>
                                          <p:spTgt spid="1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animEffect filter="fade" transition="in">
                                      <p:cBhvr>
                                        <p:cTn dur="1000"/>
                                        <p:tgtEl>
                                          <p:spTgt spid="15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animEffect filter="fade" transition="in">
                                      <p:cBhvr>
                                        <p:cTn dur="1000"/>
                                        <p:tgtEl>
                                          <p:spTgt spid="15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9" st="9"/>
                                            </p:txEl>
                                          </p:spTgt>
                                        </p:tgtEl>
                                        <p:attrNameLst>
                                          <p:attrName>style.visibility</p:attrName>
                                        </p:attrNameLst>
                                      </p:cBhvr>
                                      <p:to>
                                        <p:strVal val="visible"/>
                                      </p:to>
                                    </p:set>
                                    <p:animEffect filter="fade" transition="in">
                                      <p:cBhvr>
                                        <p:cTn dur="1000"/>
                                        <p:tgtEl>
                                          <p:spTgt spid="15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0" st="10"/>
                                            </p:txEl>
                                          </p:spTgt>
                                        </p:tgtEl>
                                        <p:attrNameLst>
                                          <p:attrName>style.visibility</p:attrName>
                                        </p:attrNameLst>
                                      </p:cBhvr>
                                      <p:to>
                                        <p:strVal val="visible"/>
                                      </p:to>
                                    </p:set>
                                    <p:animEffect filter="fade" transition="in">
                                      <p:cBhvr>
                                        <p:cTn dur="1000"/>
                                        <p:tgtEl>
                                          <p:spTgt spid="15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1" st="11"/>
                                            </p:txEl>
                                          </p:spTgt>
                                        </p:tgtEl>
                                        <p:attrNameLst>
                                          <p:attrName>style.visibility</p:attrName>
                                        </p:attrNameLst>
                                      </p:cBhvr>
                                      <p:to>
                                        <p:strVal val="visible"/>
                                      </p:to>
                                    </p:set>
                                    <p:animEffect filter="fade" transition="in">
                                      <p:cBhvr>
                                        <p:cTn dur="1000"/>
                                        <p:tgtEl>
                                          <p:spTgt spid="15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Rights are Human Rights?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Surprisingly difficult subject!</a:t>
            </a:r>
            <a:endParaRPr/>
          </a:p>
          <a:p>
            <a:pPr indent="-311150" lvl="0" marL="457200" rtl="0" algn="l">
              <a:spcBef>
                <a:spcPts val="0"/>
              </a:spcBef>
              <a:spcAft>
                <a:spcPts val="0"/>
              </a:spcAft>
              <a:buSzPts val="1300"/>
              <a:buChar char="-"/>
            </a:pPr>
            <a:r>
              <a:rPr lang="en"/>
              <a:t>Lack of any system to determine what can be considered human rights can lead to </a:t>
            </a:r>
            <a:r>
              <a:rPr i="1" lang="en"/>
              <a:t>human </a:t>
            </a:r>
            <a:r>
              <a:rPr i="1" lang="en"/>
              <a:t>rights inflation.</a:t>
            </a:r>
            <a:endParaRPr i="1"/>
          </a:p>
          <a:p>
            <a:pPr indent="-298450" lvl="1" marL="914400" rtl="0" algn="l">
              <a:spcBef>
                <a:spcPts val="0"/>
              </a:spcBef>
              <a:spcAft>
                <a:spcPts val="0"/>
              </a:spcAft>
              <a:buSzPts val="1100"/>
              <a:buChar char="-"/>
            </a:pPr>
            <a:r>
              <a:rPr lang="en"/>
              <a:t>Potentially human rights can be defined through restrictive tests or definitions...but there will likely always be some vagueness and subjectivity in such tests or definitions.</a:t>
            </a:r>
            <a:endParaRPr/>
          </a:p>
          <a:p>
            <a:pPr indent="-311150" lvl="0" marL="457200" rtl="0" algn="l">
              <a:spcBef>
                <a:spcPts val="0"/>
              </a:spcBef>
              <a:spcAft>
                <a:spcPts val="0"/>
              </a:spcAft>
              <a:buSzPts val="1300"/>
              <a:buChar char="-"/>
            </a:pPr>
            <a:r>
              <a:rPr lang="en"/>
              <a:t>Criteria for what counts as a human right often influenced by historical events and conditions to address specific issues</a:t>
            </a:r>
            <a:endParaRPr/>
          </a:p>
          <a:p>
            <a:pPr indent="-298450" lvl="1" marL="914400" rtl="0" algn="l">
              <a:spcBef>
                <a:spcPts val="0"/>
              </a:spcBef>
              <a:spcAft>
                <a:spcPts val="0"/>
              </a:spcAft>
              <a:buSzPts val="1100"/>
              <a:buChar char="-"/>
            </a:pPr>
            <a:r>
              <a:rPr lang="en"/>
              <a:t>Ex.: Magna Carta, the Declaration of the Rights of Man and the Citizen</a:t>
            </a:r>
            <a:endParaRPr/>
          </a:p>
          <a:p>
            <a:pPr indent="-311150" lvl="0" marL="457200" rtl="0" algn="l">
              <a:spcBef>
                <a:spcPts val="0"/>
              </a:spcBef>
              <a:spcAft>
                <a:spcPts val="0"/>
              </a:spcAft>
              <a:buSzPts val="1300"/>
              <a:buChar char="-"/>
            </a:pPr>
            <a:r>
              <a:rPr lang="en"/>
              <a:t>The Universal Declaration of Human Rights currently held up as the most popular standard for defining what count as human rights</a:t>
            </a:r>
            <a:endParaRPr/>
          </a:p>
          <a:p>
            <a:pPr indent="-298450" lvl="1" marL="914400" rtl="0" algn="l">
              <a:spcBef>
                <a:spcPts val="0"/>
              </a:spcBef>
              <a:spcAft>
                <a:spcPts val="0"/>
              </a:spcAft>
              <a:buSzPts val="1100"/>
              <a:buChar char="-"/>
            </a:pPr>
            <a:r>
              <a:rPr lang="en"/>
              <a:t>European Convention on Human Rights also held up as such a standard</a:t>
            </a:r>
            <a:endParaRPr/>
          </a:p>
          <a:p>
            <a:pPr indent="-298450" lvl="1" marL="914400" rtl="0" algn="l">
              <a:spcBef>
                <a:spcPts val="0"/>
              </a:spcBef>
              <a:spcAft>
                <a:spcPts val="0"/>
              </a:spcAft>
              <a:buSzPts val="1100"/>
              <a:buChar char="-"/>
            </a:pPr>
            <a:r>
              <a:rPr lang="en"/>
              <a:t>However, is it right for us to </a:t>
            </a:r>
            <a:r>
              <a:rPr i="1" lang="en"/>
              <a:t>fully </a:t>
            </a:r>
            <a:r>
              <a:rPr lang="en"/>
              <a:t>trust the international diplomats who made these standards? (There could always have been imperfections in the drafting process)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0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1000"/>
                                        <p:tgtEl>
                                          <p:spTgt spid="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1000"/>
                                        <p:tgtEl>
                                          <p:spTgt spid="1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animEffect filter="fade" transition="in">
                                      <p:cBhvr>
                                        <p:cTn dur="1000"/>
                                        <p:tgtEl>
                                          <p:spTgt spid="1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animEffect filter="fade" transition="in">
                                      <p:cBhvr>
                                        <p:cTn dur="1000"/>
                                        <p:tgtEl>
                                          <p:spTgt spid="15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Criticism Against the Concept of Human Rights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Cultural relativism</a:t>
            </a:r>
            <a:endParaRPr/>
          </a:p>
          <a:p>
            <a:pPr indent="-298450" lvl="1" marL="914400" rtl="0" algn="l">
              <a:spcBef>
                <a:spcPts val="0"/>
              </a:spcBef>
              <a:spcAft>
                <a:spcPts val="0"/>
              </a:spcAft>
              <a:buSzPts val="1100"/>
              <a:buChar char="-"/>
            </a:pPr>
            <a:r>
              <a:rPr lang="en"/>
              <a:t>Some see violations of human rights as part of their culture</a:t>
            </a:r>
            <a:endParaRPr/>
          </a:p>
          <a:p>
            <a:pPr indent="-298450" lvl="2" marL="1371600" rtl="0" algn="l">
              <a:spcBef>
                <a:spcPts val="0"/>
              </a:spcBef>
              <a:spcAft>
                <a:spcPts val="0"/>
              </a:spcAft>
              <a:buSzPts val="1100"/>
              <a:buChar char="-"/>
            </a:pPr>
            <a:r>
              <a:rPr lang="en"/>
              <a:t>Ex.: China</a:t>
            </a:r>
            <a:endParaRPr/>
          </a:p>
          <a:p>
            <a:pPr indent="-298450" lvl="1" marL="914400" rtl="0" algn="l">
              <a:spcBef>
                <a:spcPts val="0"/>
              </a:spcBef>
              <a:spcAft>
                <a:spcPts val="0"/>
              </a:spcAft>
              <a:buSzPts val="1100"/>
              <a:buChar char="-"/>
            </a:pPr>
            <a:r>
              <a:rPr lang="en"/>
              <a:t>Counterarguments</a:t>
            </a:r>
            <a:endParaRPr/>
          </a:p>
          <a:p>
            <a:pPr indent="-298450" lvl="2" marL="1371600" rtl="0" algn="l">
              <a:spcBef>
                <a:spcPts val="0"/>
              </a:spcBef>
              <a:spcAft>
                <a:spcPts val="0"/>
              </a:spcAft>
              <a:buSzPts val="1100"/>
              <a:buChar char="-"/>
            </a:pPr>
            <a:r>
              <a:rPr lang="en"/>
              <a:t>Increasing support for human rights globally</a:t>
            </a:r>
            <a:endParaRPr/>
          </a:p>
          <a:p>
            <a:pPr indent="-298450" lvl="2" marL="1371600" rtl="0" algn="l">
              <a:spcBef>
                <a:spcPts val="0"/>
              </a:spcBef>
              <a:spcAft>
                <a:spcPts val="0"/>
              </a:spcAft>
              <a:buSzPts val="1100"/>
              <a:buChar char="-"/>
            </a:pPr>
            <a:r>
              <a:rPr lang="en"/>
              <a:t>Different cultures can embrace human rights in different ways.</a:t>
            </a:r>
            <a:endParaRPr/>
          </a:p>
          <a:p>
            <a:pPr indent="-311150" lvl="0" marL="457200" rtl="0" algn="l">
              <a:spcBef>
                <a:spcPts val="0"/>
              </a:spcBef>
              <a:spcAft>
                <a:spcPts val="0"/>
              </a:spcAft>
              <a:buSzPts val="1300"/>
              <a:buChar char="-"/>
            </a:pPr>
            <a:r>
              <a:rPr lang="en"/>
              <a:t>“Rights inflation”</a:t>
            </a:r>
            <a:endParaRPr/>
          </a:p>
          <a:p>
            <a:pPr indent="-311150" lvl="0" marL="457200" rtl="0" algn="l">
              <a:spcBef>
                <a:spcPts val="0"/>
              </a:spcBef>
              <a:spcAft>
                <a:spcPts val="0"/>
              </a:spcAft>
              <a:buSzPts val="1300"/>
              <a:buChar char="-"/>
            </a:pPr>
            <a:r>
              <a:rPr lang="en"/>
              <a:t>Potentially very differing interpretations of justifications for human rights</a:t>
            </a:r>
            <a:endParaRPr/>
          </a:p>
          <a:p>
            <a:pPr indent="-298450" lvl="1" marL="914400" rtl="0" algn="l">
              <a:spcBef>
                <a:spcPts val="0"/>
              </a:spcBef>
              <a:spcAft>
                <a:spcPts val="0"/>
              </a:spcAft>
              <a:buSzPts val="1100"/>
              <a:buChar char="-"/>
            </a:pPr>
            <a:r>
              <a:rPr lang="en"/>
              <a:t>Ex.: Thomas Hobbes vs John Locke on natural law and social contract</a:t>
            </a:r>
            <a:endParaRPr/>
          </a:p>
          <a:p>
            <a:pPr indent="-311150" lvl="0" marL="457200" rtl="0" algn="l">
              <a:spcBef>
                <a:spcPts val="0"/>
              </a:spcBef>
              <a:spcAft>
                <a:spcPts val="0"/>
              </a:spcAft>
              <a:buSzPts val="1300"/>
              <a:buChar char="-"/>
            </a:pPr>
            <a:r>
              <a:rPr lang="en"/>
              <a:t>Philosophical justifications against the idea of human rights</a:t>
            </a:r>
            <a:endParaRPr/>
          </a:p>
          <a:p>
            <a:pPr indent="-298450" lvl="1" marL="914400" rtl="0" algn="l">
              <a:spcBef>
                <a:spcPts val="0"/>
              </a:spcBef>
              <a:spcAft>
                <a:spcPts val="0"/>
              </a:spcAft>
              <a:buSzPts val="1100"/>
              <a:buChar char="-"/>
            </a:pPr>
            <a:r>
              <a:rPr lang="en"/>
              <a:t>Edmund Burke</a:t>
            </a:r>
            <a:endParaRPr/>
          </a:p>
          <a:p>
            <a:pPr indent="-298450" lvl="1" marL="914400" rtl="0" algn="l">
              <a:spcBef>
                <a:spcPts val="0"/>
              </a:spcBef>
              <a:spcAft>
                <a:spcPts val="0"/>
              </a:spcAft>
              <a:buSzPts val="1100"/>
              <a:buChar char="-"/>
            </a:pPr>
            <a:r>
              <a:rPr lang="en"/>
              <a:t>Jeremy Bentham</a:t>
            </a:r>
            <a:endParaRPr/>
          </a:p>
          <a:p>
            <a:pPr indent="-298450" lvl="1" marL="914400" rtl="0" algn="l">
              <a:spcBef>
                <a:spcPts val="0"/>
              </a:spcBef>
              <a:spcAft>
                <a:spcPts val="0"/>
              </a:spcAft>
              <a:buSzPts val="1100"/>
              <a:buChar char="-"/>
            </a:pPr>
            <a:r>
              <a:rPr lang="en"/>
              <a:t>Karl Marx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0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000"/>
                                        <p:tgtEl>
                                          <p:spTgt spid="1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1000"/>
                                        <p:tgtEl>
                                          <p:spTgt spid="1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animEffect filter="fade" transition="in">
                                      <p:cBhvr>
                                        <p:cTn dur="1000"/>
                                        <p:tgtEl>
                                          <p:spTgt spid="1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7" st="7"/>
                                            </p:txEl>
                                          </p:spTgt>
                                        </p:tgtEl>
                                        <p:attrNameLst>
                                          <p:attrName>style.visibility</p:attrName>
                                        </p:attrNameLst>
                                      </p:cBhvr>
                                      <p:to>
                                        <p:strVal val="visible"/>
                                      </p:to>
                                    </p:set>
                                    <p:animEffect filter="fade" transition="in">
                                      <p:cBhvr>
                                        <p:cTn dur="1000"/>
                                        <p:tgtEl>
                                          <p:spTgt spid="1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8" st="8"/>
                                            </p:txEl>
                                          </p:spTgt>
                                        </p:tgtEl>
                                        <p:attrNameLst>
                                          <p:attrName>style.visibility</p:attrName>
                                        </p:attrNameLst>
                                      </p:cBhvr>
                                      <p:to>
                                        <p:strVal val="visible"/>
                                      </p:to>
                                    </p:set>
                                    <p:animEffect filter="fade" transition="in">
                                      <p:cBhvr>
                                        <p:cTn dur="1000"/>
                                        <p:tgtEl>
                                          <p:spTgt spid="16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9" st="9"/>
                                            </p:txEl>
                                          </p:spTgt>
                                        </p:tgtEl>
                                        <p:attrNameLst>
                                          <p:attrName>style.visibility</p:attrName>
                                        </p:attrNameLst>
                                      </p:cBhvr>
                                      <p:to>
                                        <p:strVal val="visible"/>
                                      </p:to>
                                    </p:set>
                                    <p:animEffect filter="fade" transition="in">
                                      <p:cBhvr>
                                        <p:cTn dur="1000"/>
                                        <p:tgtEl>
                                          <p:spTgt spid="16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0" st="10"/>
                                            </p:txEl>
                                          </p:spTgt>
                                        </p:tgtEl>
                                        <p:attrNameLst>
                                          <p:attrName>style.visibility</p:attrName>
                                        </p:attrNameLst>
                                      </p:cBhvr>
                                      <p:to>
                                        <p:strVal val="visible"/>
                                      </p:to>
                                    </p:set>
                                    <p:animEffect filter="fade" transition="in">
                                      <p:cBhvr>
                                        <p:cTn dur="1000"/>
                                        <p:tgtEl>
                                          <p:spTgt spid="16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1" st="11"/>
                                            </p:txEl>
                                          </p:spTgt>
                                        </p:tgtEl>
                                        <p:attrNameLst>
                                          <p:attrName>style.visibility</p:attrName>
                                        </p:attrNameLst>
                                      </p:cBhvr>
                                      <p:to>
                                        <p:strVal val="visible"/>
                                      </p:to>
                                    </p:set>
                                    <p:animEffect filter="fade" transition="in">
                                      <p:cBhvr>
                                        <p:cTn dur="1000"/>
                                        <p:tgtEl>
                                          <p:spTgt spid="16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2" st="12"/>
                                            </p:txEl>
                                          </p:spTgt>
                                        </p:tgtEl>
                                        <p:attrNameLst>
                                          <p:attrName>style.visibility</p:attrName>
                                        </p:attrNameLst>
                                      </p:cBhvr>
                                      <p:to>
                                        <p:strVal val="visible"/>
                                      </p:to>
                                    </p:set>
                                    <p:animEffect filter="fade" transition="in">
                                      <p:cBhvr>
                                        <p:cTn dur="1000"/>
                                        <p:tgtEl>
                                          <p:spTgt spid="165">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Criticism Against Human Rights Advocacy</a:t>
            </a:r>
            <a:endParaRPr/>
          </a:p>
        </p:txBody>
      </p:sp>
      <p:sp>
        <p:nvSpPr>
          <p:cNvPr id="171" name="Google Shape;171;p19"/>
          <p:cNvSpPr txBox="1"/>
          <p:nvPr>
            <p:ph idx="1" type="body"/>
          </p:nvPr>
        </p:nvSpPr>
        <p:spPr>
          <a:xfrm>
            <a:off x="1297500" y="8817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Human Rights Watch and Amnesty International often accused of bias in their human rights advocacy. For instance...</a:t>
            </a:r>
            <a:endParaRPr/>
          </a:p>
          <a:p>
            <a:pPr indent="-298450" lvl="1" marL="914400" rtl="0" algn="l">
              <a:spcBef>
                <a:spcPts val="0"/>
              </a:spcBef>
              <a:spcAft>
                <a:spcPts val="0"/>
              </a:spcAft>
              <a:buSzPts val="1100"/>
              <a:buChar char="-"/>
            </a:pPr>
            <a:r>
              <a:rPr lang="en"/>
              <a:t>Amnesty International accused of anti-Israel bias in its reports on Israel-Hamas conflict</a:t>
            </a:r>
            <a:endParaRPr/>
          </a:p>
          <a:p>
            <a:pPr indent="-298450" lvl="1" marL="914400" rtl="0" algn="l">
              <a:spcBef>
                <a:spcPts val="0"/>
              </a:spcBef>
              <a:spcAft>
                <a:spcPts val="0"/>
              </a:spcAft>
              <a:buSzPts val="1100"/>
              <a:buChar char="-"/>
            </a:pPr>
            <a:r>
              <a:rPr lang="en"/>
              <a:t>Amnesty International faced governmental backlash for noting that the United States was a human rights offender in 2005.</a:t>
            </a:r>
            <a:endParaRPr/>
          </a:p>
          <a:p>
            <a:pPr indent="-298450" lvl="1" marL="914400" rtl="0" algn="l">
              <a:spcBef>
                <a:spcPts val="0"/>
              </a:spcBef>
              <a:spcAft>
                <a:spcPts val="0"/>
              </a:spcAft>
              <a:buSzPts val="1100"/>
              <a:buChar char="-"/>
            </a:pPr>
            <a:r>
              <a:rPr lang="en"/>
              <a:t>Amnesty International faced backlash from the Catholic church for advocacy of reproductive rights in 2007.</a:t>
            </a:r>
            <a:endParaRPr/>
          </a:p>
          <a:p>
            <a:pPr indent="-298450" lvl="1" marL="914400" rtl="0" algn="l">
              <a:spcBef>
                <a:spcPts val="0"/>
              </a:spcBef>
              <a:spcAft>
                <a:spcPts val="0"/>
              </a:spcAft>
              <a:buSzPts val="1100"/>
              <a:buChar char="-"/>
            </a:pPr>
            <a:r>
              <a:rPr lang="en"/>
              <a:t>Human Rights Watch criticized for its friendliness with the United States government, even by Nobel Peace Prize winners and officials of the United Nations!</a:t>
            </a:r>
            <a:endParaRPr/>
          </a:p>
          <a:p>
            <a:pPr indent="-298450" lvl="1" marL="914400" rtl="0" algn="l">
              <a:spcBef>
                <a:spcPts val="0"/>
              </a:spcBef>
              <a:spcAft>
                <a:spcPts val="0"/>
              </a:spcAft>
              <a:buSzPts val="1100"/>
              <a:buChar char="-"/>
            </a:pPr>
            <a:r>
              <a:rPr lang="en"/>
              <a:t>Human Rights Watch criticized multiple times for showing pro-Israel bias in Israel-Hamas conflict (though the organization was also once showing anti-Israel bias)</a:t>
            </a:r>
            <a:endParaRPr/>
          </a:p>
          <a:p>
            <a:pPr indent="-311150" lvl="0" marL="457200" rtl="0" algn="l">
              <a:spcBef>
                <a:spcPts val="0"/>
              </a:spcBef>
              <a:spcAft>
                <a:spcPts val="0"/>
              </a:spcAft>
              <a:buSzPts val="1300"/>
              <a:buChar char="-"/>
            </a:pPr>
            <a:r>
              <a:rPr lang="en"/>
              <a:t>Human rights often used by the West to impose Western values on other cultures </a:t>
            </a:r>
            <a:r>
              <a:rPr i="1" lang="en"/>
              <a:t>without understanding those other cultures</a:t>
            </a:r>
            <a:r>
              <a:rPr lang="en"/>
              <a:t>. For instance...</a:t>
            </a:r>
            <a:endParaRPr/>
          </a:p>
          <a:p>
            <a:pPr indent="-298450" lvl="1" marL="914400" rtl="0" algn="l">
              <a:spcBef>
                <a:spcPts val="0"/>
              </a:spcBef>
              <a:spcAft>
                <a:spcPts val="0"/>
              </a:spcAft>
              <a:buSzPts val="1100"/>
              <a:buChar char="-"/>
            </a:pPr>
            <a:r>
              <a:rPr i="1" lang="en"/>
              <a:t>Do Muslim Women Need Saving? (</a:t>
            </a:r>
            <a:r>
              <a:rPr lang="en"/>
              <a:t>by Lila Abu-Lughod) discusses how Westerners often discuss the oppression of Muslim women without deep understanding of the Islamic culture.</a:t>
            </a:r>
            <a:endParaRPr/>
          </a:p>
          <a:p>
            <a:pPr indent="-298450" lvl="2" marL="1371600" rtl="0" algn="l">
              <a:spcBef>
                <a:spcPts val="0"/>
              </a:spcBef>
              <a:spcAft>
                <a:spcPts val="0"/>
              </a:spcAft>
              <a:buSzPts val="1100"/>
              <a:buChar char="-"/>
            </a:pPr>
            <a:r>
              <a:rPr lang="en"/>
              <a:t>Oppression of Muslim women’s rights</a:t>
            </a:r>
            <a:r>
              <a:rPr i="1" lang="en"/>
              <a:t> by the Islamic culture</a:t>
            </a:r>
            <a:r>
              <a:rPr lang="en"/>
              <a:t> wrongly used to start grievous military conflicts in the past; Muslim women often portrayed as oppressed people who are totally lacking in human rights</a:t>
            </a:r>
            <a:endParaRPr/>
          </a:p>
          <a:p>
            <a:pPr indent="-298450" lvl="2" marL="1371600" rtl="0" algn="l">
              <a:spcBef>
                <a:spcPts val="0"/>
              </a:spcBef>
              <a:spcAft>
                <a:spcPts val="0"/>
              </a:spcAft>
              <a:buSzPts val="1100"/>
              <a:buChar char="-"/>
            </a:pPr>
            <a:r>
              <a:rPr lang="en"/>
              <a:t>Advocates for nuanced and normalized understanding of the perspectives of Muslim women when advocating for their rights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1000"/>
                                        <p:tgtEl>
                                          <p:spTgt spid="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1000"/>
                                        <p:tgtEl>
                                          <p:spTgt spid="1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9" st="9"/>
                                            </p:txEl>
                                          </p:spTgt>
                                        </p:tgtEl>
                                        <p:attrNameLst>
                                          <p:attrName>style.visibility</p:attrName>
                                        </p:attrNameLst>
                                      </p:cBhvr>
                                      <p:to>
                                        <p:strVal val="visible"/>
                                      </p:to>
                                    </p:set>
                                    <p:animEffect filter="fade" transition="in">
                                      <p:cBhvr>
                                        <p:cTn dur="1000"/>
                                        <p:tgtEl>
                                          <p:spTgt spid="17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Note</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Always reflect on and question your belief in human rights!</a:t>
            </a:r>
            <a:endParaRPr/>
          </a:p>
          <a:p>
            <a:pPr indent="-298450" lvl="1" marL="914400" rtl="0" algn="l">
              <a:spcBef>
                <a:spcPts val="0"/>
              </a:spcBef>
              <a:spcAft>
                <a:spcPts val="0"/>
              </a:spcAft>
              <a:buSzPts val="1100"/>
              <a:buChar char="-"/>
            </a:pPr>
            <a:r>
              <a:rPr lang="en"/>
              <a:t>Through philosophical and pragmatic reflection of your beliefs, your supportive stance on human rights can become much stronger!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https://en.m.wikipedia.org/wiki/Philosophy_of_human_rights</a:t>
            </a:r>
            <a:endParaRPr/>
          </a:p>
          <a:p>
            <a:pPr indent="0" lvl="0" marL="0" rtl="0" algn="l">
              <a:spcBef>
                <a:spcPts val="1600"/>
              </a:spcBef>
              <a:spcAft>
                <a:spcPts val="0"/>
              </a:spcAft>
              <a:buNone/>
            </a:pPr>
            <a:r>
              <a:rPr lang="en" u="sng">
                <a:solidFill>
                  <a:schemeClr val="hlink"/>
                </a:solidFill>
                <a:hlinkClick r:id="rId4"/>
              </a:rPr>
              <a:t>https://plato.stanford.edu/entries/rights-human/</a:t>
            </a:r>
            <a:endParaRPr/>
          </a:p>
          <a:p>
            <a:pPr indent="0" lvl="0" marL="0" rtl="0" algn="l">
              <a:spcBef>
                <a:spcPts val="1600"/>
              </a:spcBef>
              <a:spcAft>
                <a:spcPts val="0"/>
              </a:spcAft>
              <a:buNone/>
            </a:pPr>
            <a:r>
              <a:rPr lang="en" u="sng">
                <a:solidFill>
                  <a:schemeClr val="hlink"/>
                </a:solidFill>
                <a:hlinkClick r:id="rId5"/>
              </a:rPr>
              <a:t>https://en.wikipedia.org/wiki/Criticism_of_Human_Rights_Watch</a:t>
            </a:r>
            <a:endParaRPr u="sng">
              <a:solidFill>
                <a:schemeClr val="hlink"/>
              </a:solidFill>
            </a:endParaRPr>
          </a:p>
          <a:p>
            <a:pPr indent="0" lvl="0" marL="0" rtl="0" algn="l">
              <a:spcBef>
                <a:spcPts val="1600"/>
              </a:spcBef>
              <a:spcAft>
                <a:spcPts val="0"/>
              </a:spcAft>
              <a:buNone/>
            </a:pPr>
            <a:r>
              <a:rPr lang="en" u="sng">
                <a:solidFill>
                  <a:schemeClr val="hlink"/>
                </a:solidFill>
                <a:hlinkClick r:id="rId6"/>
              </a:rPr>
              <a:t>https://en.wikipedia.org/wiki/Criticism_of_Amnesty_International</a:t>
            </a:r>
            <a:endParaRPr u="sng">
              <a:solidFill>
                <a:schemeClr val="hlink"/>
              </a:solidFill>
            </a:endParaRPr>
          </a:p>
          <a:p>
            <a:pPr indent="0" lvl="0" marL="0" rtl="0" algn="l">
              <a:spcBef>
                <a:spcPts val="1600"/>
              </a:spcBef>
              <a:spcAft>
                <a:spcPts val="0"/>
              </a:spcAft>
              <a:buNone/>
            </a:pPr>
            <a:r>
              <a:rPr lang="en" u="sng">
                <a:solidFill>
                  <a:schemeClr val="hlink"/>
                </a:solidFill>
                <a:hlinkClick r:id="rId7"/>
              </a:rPr>
              <a:t>http://www.ohchr.org/EN/Issues/Pages/WhatareHumanRights.aspx</a:t>
            </a:r>
            <a:endParaRPr i="1" u="sng">
              <a:solidFill>
                <a:schemeClr val="hlink"/>
              </a:solidFill>
            </a:endParaRPr>
          </a:p>
          <a:p>
            <a:pPr indent="0" lvl="0" marL="0" rtl="0" algn="l">
              <a:spcBef>
                <a:spcPts val="1600"/>
              </a:spcBef>
              <a:spcAft>
                <a:spcPts val="0"/>
              </a:spcAft>
              <a:buNone/>
            </a:pPr>
            <a:r>
              <a:rPr i="1" lang="en">
                <a:solidFill>
                  <a:srgbClr val="FFFFFF"/>
                </a:solidFill>
              </a:rPr>
              <a:t>Do Muslim Women Need Saving? </a:t>
            </a:r>
            <a:r>
              <a:rPr lang="en">
                <a:solidFill>
                  <a:srgbClr val="FFFFFF"/>
                </a:solidFill>
              </a:rPr>
              <a:t>by Lila Abu-Lughod</a:t>
            </a:r>
            <a:endParaRPr>
              <a:solidFill>
                <a:srgbClr val="FFFFFF"/>
              </a:solidFill>
            </a:endParaRPr>
          </a:p>
          <a:p>
            <a:pPr indent="0" lvl="0" marL="0" rtl="0" algn="l">
              <a:spcBef>
                <a:spcPts val="1600"/>
              </a:spcBef>
              <a:spcAft>
                <a:spcPts val="0"/>
              </a:spcAft>
              <a:buNone/>
            </a:pPr>
            <a:r>
              <a:t/>
            </a:r>
            <a:endParaRPr u="sng">
              <a:solidFill>
                <a:schemeClr val="hlink"/>
              </a:solidFil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