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Garamon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schemas.openxmlformats.org/officeDocument/2006/relationships/font" Target="fonts/Garamond-regular.fnt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35" Type="http://schemas.openxmlformats.org/officeDocument/2006/relationships/font" Target="fonts/Garamond-italic.fntdata"/><Relationship Id="rId12" Type="http://schemas.openxmlformats.org/officeDocument/2006/relationships/slide" Target="slides/slide8.xml"/><Relationship Id="rId34" Type="http://schemas.openxmlformats.org/officeDocument/2006/relationships/font" Target="fonts/Garamon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Garamon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map-learn.readthedocs.io/en/latest/how_umap_work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%C4%8Cech_complex#/media/File:Cech-example.png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%C4%8Cech_complex#/media/File:Cech-example.p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%C4%8Cech_complex#/media/File:Cech-example.pn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%C4%8Cech_complex#/media/File:Cech-example.pn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4750c74f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874750c74f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74750c74f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d770888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5d770888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5d770888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4750c74f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74750c74f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188" name="Google Shape;188;g874750c74f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4750c74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74750c74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198" name="Google Shape;198;g874750c74f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4750c74f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874750c74f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08" name="Google Shape;208;g874750c74f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74750c74f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74750c74f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18" name="Google Shape;218;g874750c74f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4750c74f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874750c74f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29" name="Google Shape;229;g874750c74f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74750c74f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74750c74f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39" name="Google Shape;239;g874750c74f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4750c74f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874750c74f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51" name="Google Shape;251;g874750c74f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74750c74f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874750c74f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credit: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https://umap-learn.readthedocs.io/en/latest/how_umap_works.html</a:t>
            </a:r>
            <a:endParaRPr/>
          </a:p>
        </p:txBody>
      </p:sp>
      <p:sp>
        <p:nvSpPr>
          <p:cNvPr id="266" name="Google Shape;266;g874750c74f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7442ca0e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87442ca0e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7792" lvl="0" marL="45720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UMAP in context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What do we mean by dimensionality reduction?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Foundations of UMAP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The Big picture: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Create a weighted graph from data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Embed the graph low dimensional space. 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The importance of Mathematical Theory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Manifolds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The Čech complex (“capture manifold” via nerve theorem)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Local representations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Fuzzy global representation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Embedding in low dimension (using cross entropy, force directed graph layout)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UMAP in practice: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Tuning Hyperparameters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Examples</a:t>
            </a:r>
            <a:endParaRPr sz="2192">
              <a:latin typeface="Garamond"/>
              <a:ea typeface="Garamond"/>
              <a:cs typeface="Garamond"/>
              <a:sym typeface="Garamond"/>
            </a:endParaRPr>
          </a:p>
          <a:p>
            <a:pPr indent="-367792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Char char="-"/>
            </a:pPr>
            <a:r>
              <a:rPr lang="en-US" sz="2192">
                <a:latin typeface="Garamond"/>
                <a:ea typeface="Garamond"/>
                <a:cs typeface="Garamond"/>
                <a:sym typeface="Garamond"/>
              </a:rPr>
              <a:t>Comparison to tSNE</a:t>
            </a:r>
            <a:endParaRPr/>
          </a:p>
        </p:txBody>
      </p:sp>
      <p:sp>
        <p:nvSpPr>
          <p:cNvPr id="57" name="Google Shape;57;g87442ca0e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4750c74f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874750c74f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https://en.wikipedia.org/wiki/%C4%8Cech_complex#/media/File:Cech-example.png</a:t>
            </a:r>
            <a:endParaRPr/>
          </a:p>
        </p:txBody>
      </p:sp>
      <p:sp>
        <p:nvSpPr>
          <p:cNvPr id="283" name="Google Shape;283;g874750c74f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5d770888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85d770888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https://en.wikipedia.org/wiki/%C4%8Cech_complex#/media/File:Cech-example.png</a:t>
            </a:r>
            <a:endParaRPr/>
          </a:p>
        </p:txBody>
      </p:sp>
      <p:sp>
        <p:nvSpPr>
          <p:cNvPr id="291" name="Google Shape;291;g85d7708889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5d7708889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85d7708889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https://en.wikipedia.org/wiki/%C4%8Cech_complex#/media/File:Cech-example.png</a:t>
            </a:r>
            <a:endParaRPr/>
          </a:p>
        </p:txBody>
      </p:sp>
      <p:sp>
        <p:nvSpPr>
          <p:cNvPr id="299" name="Google Shape;299;g85d7708889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d7708889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85d770888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https://en.wikipedia.org/wiki/%C4%8Cech_complex#/media/File:Cech-example.png</a:t>
            </a:r>
            <a:endParaRPr/>
          </a:p>
        </p:txBody>
      </p:sp>
      <p:sp>
        <p:nvSpPr>
          <p:cNvPr id="307" name="Google Shape;307;g85d7708889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74750c74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874750c74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74750c74f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4750c6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874750c6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74750c6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4750c6c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874750c6c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874750c6c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4750c6c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74750c6c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Imagine trying to embed a sphere onto a plane</a:t>
            </a:r>
            <a:endParaRPr/>
          </a:p>
        </p:txBody>
      </p:sp>
      <p:sp>
        <p:nvSpPr>
          <p:cNvPr id="84" name="Google Shape;84;g874750c6c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4750c6c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874750c6c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(Image is public domain)</a:t>
            </a:r>
            <a:endParaRPr/>
          </a:p>
        </p:txBody>
      </p:sp>
      <p:sp>
        <p:nvSpPr>
          <p:cNvPr id="94" name="Google Shape;94;g874750c6cd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4750c6c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74750c6c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are not uniformly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Riemannian manifold: Manifold with extra properties. </a:t>
            </a:r>
            <a:endParaRPr/>
          </a:p>
        </p:txBody>
      </p:sp>
      <p:sp>
        <p:nvSpPr>
          <p:cNvPr id="104" name="Google Shape;104;g874750c6cd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4750c6cd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874750c6c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are not uniformly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Riemannian manifold: Manifold with extra properties. </a:t>
            </a:r>
            <a:endParaRPr/>
          </a:p>
        </p:txBody>
      </p:sp>
      <p:sp>
        <p:nvSpPr>
          <p:cNvPr id="121" name="Google Shape;121;g874750c6cd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4750c74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74750c74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are not uniformly spread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Riemannian manifold: Manifold with extra properties. </a:t>
            </a:r>
            <a:endParaRPr/>
          </a:p>
        </p:txBody>
      </p:sp>
      <p:sp>
        <p:nvSpPr>
          <p:cNvPr id="136" name="Google Shape;136;g874750c74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 CSU">
  <p:cSld name="Title White CSU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-1190463" y="1090707"/>
            <a:ext cx="184731" cy="246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-1847272" y="-418352"/>
            <a:ext cx="184731" cy="246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-1929371" y="-702235"/>
            <a:ext cx="184731" cy="246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54184" y="2378438"/>
            <a:ext cx="11083635" cy="1264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7"/>
              <a:buFont typeface="Garamond"/>
              <a:buNone/>
              <a:defRPr sz="3507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7"/>
              <a:buNone/>
              <a:defRPr sz="20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lt1"/>
              </a:buClr>
              <a:buSzPts val="2007"/>
              <a:buNone/>
              <a:defRPr sz="20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lt1"/>
              </a:buClr>
              <a:buSzPts val="2007"/>
              <a:buNone/>
              <a:defRPr sz="20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1"/>
              </a:spcBef>
              <a:spcAft>
                <a:spcPts val="0"/>
              </a:spcAft>
              <a:buClr>
                <a:schemeClr val="lt1"/>
              </a:buClr>
              <a:buSzPts val="2007"/>
              <a:buNone/>
              <a:defRPr sz="20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554183" y="4737628"/>
            <a:ext cx="11083634" cy="643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rgbClr val="59595B"/>
              </a:buClr>
              <a:buSzPts val="2630"/>
              <a:buNone/>
              <a:defRPr sz="2630">
                <a:solidFill>
                  <a:srgbClr val="59595B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/>
            </a:lvl4pPr>
            <a:lvl5pPr indent="-228600" lvl="4" marL="2286000" algn="l">
              <a:spcBef>
                <a:spcPts val="219"/>
              </a:spcBef>
              <a:spcAft>
                <a:spcPts val="0"/>
              </a:spcAft>
              <a:buClr>
                <a:srgbClr val="C39E11"/>
              </a:buClr>
              <a:buSzPts val="602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1660" y="5941738"/>
            <a:ext cx="3106271" cy="69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7"/>
              <a:buFont typeface="Garamond"/>
              <a:buNone/>
              <a:defRPr sz="3507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54184" y="1296113"/>
            <a:ext cx="110835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7792" lvl="0" marL="4572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rgbClr val="59595B"/>
              </a:buClr>
              <a:buSzPts val="2192"/>
              <a:buChar char="•"/>
              <a:defRPr sz="2192">
                <a:solidFill>
                  <a:srgbClr val="59595B"/>
                </a:solidFill>
              </a:defRPr>
            </a:lvl1pPr>
            <a:lvl2pPr indent="-367792" lvl="1" marL="9144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rgbClr val="59595B"/>
              </a:buClr>
              <a:buSzPts val="2192"/>
              <a:buChar char="–"/>
              <a:defRPr sz="2192">
                <a:solidFill>
                  <a:srgbClr val="59595B"/>
                </a:solidFill>
              </a:defRPr>
            </a:lvl2pPr>
            <a:lvl3pPr indent="-367792" lvl="2" marL="13716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rgbClr val="59595B"/>
              </a:buClr>
              <a:buSzPts val="2192"/>
              <a:buChar char="•"/>
              <a:defRPr sz="2192">
                <a:solidFill>
                  <a:srgbClr val="59595B"/>
                </a:solidFill>
              </a:defRPr>
            </a:lvl3pPr>
            <a:lvl4pPr indent="-367792" lvl="3" marL="182880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rgbClr val="59595B"/>
              </a:buClr>
              <a:buSzPts val="2192"/>
              <a:buChar char="–"/>
              <a:defRPr sz="2192">
                <a:solidFill>
                  <a:srgbClr val="59595B"/>
                </a:solidFill>
              </a:defRPr>
            </a:lvl4pPr>
            <a:lvl5pPr indent="-367792" lvl="4" marL="2286000" algn="l"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192"/>
              <a:buChar char="»"/>
              <a:defRPr sz="2192">
                <a:solidFill>
                  <a:srgbClr val="59595B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710" y="6505179"/>
            <a:ext cx="12198177" cy="353006"/>
            <a:chOff x="0" y="7372350"/>
            <a:chExt cx="13817599" cy="400052"/>
          </a:xfrm>
        </p:grpSpPr>
        <p:sp>
          <p:nvSpPr>
            <p:cNvPr id="25" name="Google Shape;25;p3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" name="Google Shape;2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3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6505015"/>
            <a:ext cx="12191999" cy="352987"/>
            <a:chOff x="0" y="7372350"/>
            <a:chExt cx="13817599" cy="400052"/>
          </a:xfrm>
        </p:grpSpPr>
        <p:sp>
          <p:nvSpPr>
            <p:cNvPr id="34" name="Google Shape;34;p4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4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4"/>
          <p:cNvSpPr txBox="1"/>
          <p:nvPr/>
        </p:nvSpPr>
        <p:spPr>
          <a:xfrm>
            <a:off x="606609" y="535312"/>
            <a:ext cx="11083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400" lIns="33400" spcFirstLastPara="1" rIns="33400" wrap="square" tIns="33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7"/>
              <a:buFont typeface="Helvetica Neue"/>
              <a:buNone/>
            </a:pPr>
            <a:r>
              <a:rPr lang="en-US" sz="3507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Headline Copy Goes Here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9448800" y="64891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White">
  <p:cSld name="Closing Whi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5"/>
          <p:cNvCxnSpPr/>
          <p:nvPr/>
        </p:nvCxnSpPr>
        <p:spPr>
          <a:xfrm>
            <a:off x="778009" y="5237957"/>
            <a:ext cx="803998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70" y="5577302"/>
            <a:ext cx="3106271" cy="6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48800" y="64891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4184" y="970567"/>
            <a:ext cx="11083635" cy="7243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7"/>
              <a:buFont typeface="Garamond"/>
              <a:buNone/>
              <a:defRPr i="0" sz="3507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4184" y="2195191"/>
            <a:ext cx="11083635" cy="2101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2102" lvl="0" marL="457200" marR="0" rtl="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Font typeface="Arial"/>
              <a:buChar char="•"/>
              <a:defRPr b="0" i="0" sz="1315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12102" lvl="1" marL="914400" marR="0" rtl="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Font typeface="Arial"/>
              <a:buChar char="–"/>
              <a:defRPr b="0" i="0" sz="1315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12102" lvl="2" marL="1371600" marR="0" rtl="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Font typeface="Arial"/>
              <a:buChar char="•"/>
              <a:defRPr b="0" i="0" sz="1315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2102" lvl="3" marL="1828800" marR="0" rtl="0" algn="l">
              <a:lnSpc>
                <a:spcPct val="12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315"/>
              <a:buFont typeface="Arial"/>
              <a:buChar char="–"/>
              <a:defRPr b="0" i="0" sz="1315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66826" lvl="4" marL="2286000" marR="0" rtl="0" algn="l">
              <a:spcBef>
                <a:spcPts val="219"/>
              </a:spcBef>
              <a:spcAft>
                <a:spcPts val="0"/>
              </a:spcAft>
              <a:buClr>
                <a:srgbClr val="C39E11"/>
              </a:buClr>
              <a:buSzPts val="602"/>
              <a:buFont typeface="Arial"/>
              <a:buChar char="»"/>
              <a:defRPr b="0" i="0" sz="602" u="none" cap="none" strike="noStrik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4"/>
              <a:buFont typeface="Arial"/>
              <a:buChar char="•"/>
              <a:defRPr b="0" i="0" sz="1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704" lvl="6" marL="3200400" marR="0" rtl="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4"/>
              <a:buFont typeface="Arial"/>
              <a:buChar char="•"/>
              <a:defRPr b="0" i="0" sz="1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703" lvl="7" marL="3657600" marR="0" rtl="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4"/>
              <a:buFont typeface="Arial"/>
              <a:buChar char="•"/>
              <a:defRPr b="0" i="0" sz="1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703" lvl="8" marL="4114800" marR="0" rtl="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4"/>
              <a:buFont typeface="Arial"/>
              <a:buChar char="•"/>
              <a:defRPr b="0" i="0" sz="11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448800" y="64891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hyperlink" Target="https://umap-learn.readthedocs.io/en/latest/how_umap_work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hyperlink" Target="https://umap-learn.readthedocs.io/en/latest/how_umap_work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hyperlink" Target="https://umap-learn.readthedocs.io/en/latest/how_umap_work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hyperlink" Target="https://umap-learn.readthedocs.io/en/latest/how_umap_work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hyperlink" Target="https://umap-learn.readthedocs.io/en/latest/how_umap_work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hyperlink" Target="https://umap-learn.readthedocs.io/en/latest/how_umap_work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hyperlink" Target="https://umap-learn.readthedocs.io/en/latest/how_umap_work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hyperlink" Target="https://umap-learn.readthedocs.io/en/latest/how_umap_work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alaxy.opensyllabus.org/" TargetMode="External"/><Relationship Id="rId4" Type="http://schemas.openxmlformats.org/officeDocument/2006/relationships/hyperlink" Target="https://storage.googleapis.com/bert-wsd-vis/demo/index.html?#word=bicycle" TargetMode="External"/><Relationship Id="rId5" Type="http://schemas.openxmlformats.org/officeDocument/2006/relationships/hyperlink" Target="https://johnhw.github.io/umap_primes/three_umap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umap-learn.readthedocs.io/en/latest/how_umap_works.html" TargetMode="External"/><Relationship Id="rId4" Type="http://schemas.openxmlformats.org/officeDocument/2006/relationships/hyperlink" Target="https://pair-code.github.io/understanding-umap/" TargetMode="External"/><Relationship Id="rId5" Type="http://schemas.openxmlformats.org/officeDocument/2006/relationships/hyperlink" Target="https://grantcuster.github.io/umap-explorer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outicus/umap_talk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54184" y="2378438"/>
            <a:ext cx="110835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</a:pPr>
            <a:r>
              <a:rPr lang="en-US"/>
              <a:t>UMAP*</a:t>
            </a:r>
            <a:endParaRPr/>
          </a:p>
          <a:p>
            <a:pPr indent="0" lvl="1" marL="25556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554183" y="4737628"/>
            <a:ext cx="110835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2600"/>
              <a:buNone/>
            </a:pPr>
            <a:r>
              <a:rPr lang="en-US"/>
              <a:t>Alex Fout, Department of Statistics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600"/>
              <a:buNone/>
            </a:pPr>
            <a:r>
              <a:rPr lang="en-US"/>
              <a:t>May 26 2020</a:t>
            </a:r>
            <a:endParaRPr/>
          </a:p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554175" y="6068275"/>
            <a:ext cx="74391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1330">
                <a:solidFill>
                  <a:schemeClr val="dk1"/>
                </a:solidFill>
              </a:rPr>
              <a:t>*</a:t>
            </a:r>
            <a:r>
              <a:rPr lang="en-US" sz="1330">
                <a:solidFill>
                  <a:schemeClr val="dk1"/>
                </a:solidFill>
              </a:rPr>
              <a:t>McInnes, Leland, John Healy, and James Melville. "Umap: Uniform manifold approximation and projection for dimension reduction." arXiv preprint arXiv:1802.03426 (2018).</a:t>
            </a:r>
            <a:endParaRPr sz="133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11079" t="0"/>
          <a:stretch/>
        </p:blipFill>
        <p:spPr>
          <a:xfrm>
            <a:off x="9500975" y="1974525"/>
            <a:ext cx="2586599" cy="29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373" y="1939947"/>
            <a:ext cx="3156875" cy="315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5">
            <a:alphaModFix/>
          </a:blip>
          <a:srcRect b="0" l="4498" r="0" t="0"/>
          <a:stretch/>
        </p:blipFill>
        <p:spPr>
          <a:xfrm>
            <a:off x="74450" y="2028250"/>
            <a:ext cx="2778200" cy="29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54175" y="12961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Create a </a:t>
            </a:r>
            <a:r>
              <a:rPr i="1" lang="en-US">
                <a:solidFill>
                  <a:schemeClr val="dk1"/>
                </a:solidFill>
              </a:rPr>
              <a:t>Čech complex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b="1" lang="en-US">
                <a:solidFill>
                  <a:srgbClr val="0000FF"/>
                </a:solidFill>
              </a:rPr>
              <a:t>Approximating</a:t>
            </a:r>
            <a:r>
              <a:rPr lang="en-US"/>
              <a:t> the Manifold</a:t>
            </a:r>
            <a:endParaRPr/>
          </a:p>
        </p:txBody>
      </p:sp>
      <p:sp>
        <p:nvSpPr>
          <p:cNvPr id="163" name="Google Shape;163;p16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3275713" y="3340088"/>
            <a:ext cx="5706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507313" y="3340088"/>
            <a:ext cx="5706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752273" y="2321945"/>
            <a:ext cx="1617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Cover points will balls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7755238" y="2321950"/>
            <a:ext cx="20745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Connect points with overlapping balls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54175" y="53181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i="1" lang="en-US"/>
              <a:t>Nerve Theorem:</a:t>
            </a:r>
            <a:r>
              <a:rPr lang="en-US"/>
              <a:t> Under certain conditions, the Čech complex captures “shape” of the manifold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11079" t="0"/>
          <a:stretch/>
        </p:blipFill>
        <p:spPr>
          <a:xfrm>
            <a:off x="5492200" y="1263950"/>
            <a:ext cx="3850300" cy="433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554175" y="12961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Create a </a:t>
            </a:r>
            <a:r>
              <a:rPr i="1" lang="en-US">
                <a:solidFill>
                  <a:schemeClr val="dk1"/>
                </a:solidFill>
              </a:rPr>
              <a:t>Čech complex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b="1" lang="en-US">
                <a:solidFill>
                  <a:srgbClr val="0000FF"/>
                </a:solidFill>
              </a:rPr>
              <a:t>Approximating</a:t>
            </a:r>
            <a:r>
              <a:rPr lang="en-US"/>
              <a:t> the Manifold</a:t>
            </a:r>
            <a:endParaRPr/>
          </a:p>
        </p:txBody>
      </p:sp>
      <p:sp>
        <p:nvSpPr>
          <p:cNvPr id="177" name="Google Shape;177;p17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554175" y="53181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UMAP uses only 0 and 1 simplices (i.e. we will have a graph)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 flipH="1" rot="10800000">
            <a:off x="5155125" y="4087725"/>
            <a:ext cx="11166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 txBox="1"/>
          <p:nvPr/>
        </p:nvSpPr>
        <p:spPr>
          <a:xfrm>
            <a:off x="3945425" y="3858375"/>
            <a:ext cx="1144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0-simplex</a:t>
            </a:r>
            <a:endParaRPr b="1" sz="16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945425" y="2604163"/>
            <a:ext cx="1144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-simplex</a:t>
            </a:r>
            <a:endParaRPr b="1" sz="16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5155125" y="2840113"/>
            <a:ext cx="119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 txBox="1"/>
          <p:nvPr/>
        </p:nvSpPr>
        <p:spPr>
          <a:xfrm>
            <a:off x="3945425" y="1988950"/>
            <a:ext cx="1144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-simplex</a:t>
            </a:r>
            <a:endParaRPr b="1" sz="16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84" name="Google Shape;184;p17"/>
          <p:cNvCxnSpPr/>
          <p:nvPr/>
        </p:nvCxnSpPr>
        <p:spPr>
          <a:xfrm>
            <a:off x="5155125" y="2224900"/>
            <a:ext cx="182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1" name="Google Shape;191;p18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138" y="181689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2D data, 1D manifold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554175" y="555069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Problem: Gaps prevent reconstructing portions of the manifold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9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2" name="Google Shape;202;p19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Trick: “Change the ruler”. Scale balls to include k nearest neighbors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0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2" name="Google Shape;212;p20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Thought: closer neighbors should matter more, so weight connections accordingly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554175" y="555069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Problem: points may end up isolated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Solution</a:t>
            </a:r>
            <a:r>
              <a:rPr lang="en-US">
                <a:solidFill>
                  <a:schemeClr val="dk1"/>
                </a:solidFill>
              </a:rPr>
              <a:t>: Ensure at least the closest neighbor is connected.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3" name="Google Shape;233;p22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Resulting edge weights: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43" name="Google Shape;243;p23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-250" y="5601350"/>
            <a:ext cx="12192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Note: “rulers” at </a:t>
            </a:r>
            <a:r>
              <a:rPr i="1" lang="en-US">
                <a:solidFill>
                  <a:schemeClr val="dk1"/>
                </a:solidFill>
              </a:rPr>
              <a:t>x1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i="1" lang="en-US">
                <a:solidFill>
                  <a:schemeClr val="dk1"/>
                </a:solidFill>
              </a:rPr>
              <a:t>x2</a:t>
            </a:r>
            <a:r>
              <a:rPr lang="en-US">
                <a:solidFill>
                  <a:schemeClr val="dk1"/>
                </a:solidFill>
              </a:rPr>
              <a:t> are different         weight from </a:t>
            </a:r>
            <a:r>
              <a:rPr i="1" lang="en-US">
                <a:solidFill>
                  <a:schemeClr val="dk1"/>
                </a:solidFill>
              </a:rPr>
              <a:t>x1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i="1" lang="en-US">
                <a:solidFill>
                  <a:schemeClr val="dk1"/>
                </a:solidFill>
              </a:rPr>
              <a:t>x2</a:t>
            </a:r>
            <a:r>
              <a:rPr lang="en-US">
                <a:solidFill>
                  <a:schemeClr val="dk1"/>
                </a:solidFill>
              </a:rPr>
              <a:t> and weight from </a:t>
            </a:r>
            <a:r>
              <a:rPr i="1" lang="en-US">
                <a:solidFill>
                  <a:schemeClr val="dk1"/>
                </a:solidFill>
              </a:rPr>
              <a:t>x2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i="1" lang="en-US">
                <a:solidFill>
                  <a:schemeClr val="dk1"/>
                </a:solidFill>
              </a:rPr>
              <a:t>x1</a:t>
            </a:r>
            <a:r>
              <a:rPr lang="en-US">
                <a:solidFill>
                  <a:schemeClr val="dk1"/>
                </a:solidFill>
              </a:rPr>
              <a:t> may be different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4572598" y="5849175"/>
            <a:ext cx="4575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554175" y="117454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Consolidated weights. We have a weighted graph! (</a:t>
            </a:r>
            <a:r>
              <a:rPr b="1" lang="en-US">
                <a:solidFill>
                  <a:schemeClr val="dk1"/>
                </a:solidFill>
              </a:rPr>
              <a:t>Step 1 complete)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5" name="Google Shape;255;p24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1816900"/>
            <a:ext cx="650557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321125" y="5617600"/>
            <a:ext cx="25221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This example is easy to visualize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3989400" y="5398300"/>
            <a:ext cx="42720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general, graph is very complicated </a:t>
            </a:r>
            <a:endParaRPr sz="2192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(high dimensional)</a:t>
            </a:r>
            <a:endParaRPr sz="2192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9235900" y="5579650"/>
            <a:ext cx="275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still need to embed in a lower dimension</a:t>
            </a:r>
            <a:endParaRPr sz="2192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187560" y="5865400"/>
            <a:ext cx="4575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8605760" y="5865400"/>
            <a:ext cx="457500" cy="2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8209200" y="6265900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Embedding (</a:t>
            </a:r>
            <a:r>
              <a:rPr b="1" lang="en-US">
                <a:solidFill>
                  <a:srgbClr val="0000FF"/>
                </a:solidFill>
              </a:rPr>
              <a:t>Projecting</a:t>
            </a:r>
            <a:r>
              <a:rPr lang="en-US"/>
              <a:t>) the Graph</a:t>
            </a:r>
            <a:endParaRPr/>
          </a:p>
        </p:txBody>
      </p:sp>
      <p:sp>
        <p:nvSpPr>
          <p:cNvPr id="269" name="Google Shape;269;p25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3113" l="1850" r="1269" t="3113"/>
          <a:stretch/>
        </p:blipFill>
        <p:spPr>
          <a:xfrm>
            <a:off x="1530125" y="3110300"/>
            <a:ext cx="2768325" cy="15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/>
        </p:nvSpPr>
        <p:spPr>
          <a:xfrm>
            <a:off x="1640475" y="2000650"/>
            <a:ext cx="2531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Garamond"/>
                <a:ea typeface="Garamond"/>
                <a:cs typeface="Garamond"/>
                <a:sym typeface="Garamond"/>
              </a:rPr>
              <a:t>Graph in high dimensional space</a:t>
            </a:r>
            <a:endParaRPr sz="215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7698225" y="2000650"/>
            <a:ext cx="2531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Garamond"/>
                <a:ea typeface="Garamond"/>
                <a:cs typeface="Garamond"/>
                <a:sym typeface="Garamond"/>
              </a:rPr>
              <a:t>Graph in low dimensional space</a:t>
            </a:r>
            <a:endParaRPr sz="215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45177" l="0" r="13524" t="45831"/>
          <a:stretch/>
        </p:blipFill>
        <p:spPr>
          <a:xfrm>
            <a:off x="7265675" y="3702600"/>
            <a:ext cx="3396199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771275" y="3961250"/>
            <a:ext cx="20217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Minimize the </a:t>
            </a:r>
            <a:r>
              <a:rPr i="1" lang="en-US">
                <a:solidFill>
                  <a:schemeClr val="dk1"/>
                </a:solidFill>
              </a:rPr>
              <a:t>fuzzy set cross entropy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5454013" y="3567625"/>
            <a:ext cx="656100" cy="262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4120125" y="5311100"/>
            <a:ext cx="3324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(stochastic gradient descent)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8754125" y="4464300"/>
            <a:ext cx="3324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1392">
                <a:solidFill>
                  <a:schemeClr val="dk1"/>
                </a:solidFill>
              </a:rPr>
              <a:t>(initialize with spectral embedding)</a:t>
            </a:r>
            <a:endParaRPr i="1" sz="1392">
              <a:solidFill>
                <a:schemeClr val="dk1"/>
              </a:solidFill>
            </a:endParaRPr>
          </a:p>
        </p:txBody>
      </p:sp>
      <p:cxnSp>
        <p:nvCxnSpPr>
          <p:cNvPr id="278" name="Google Shape;278;p25"/>
          <p:cNvCxnSpPr/>
          <p:nvPr/>
        </p:nvCxnSpPr>
        <p:spPr>
          <a:xfrm rot="10800000">
            <a:off x="9612250" y="4038525"/>
            <a:ext cx="344400" cy="56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5"/>
          <p:cNvSpPr txBox="1"/>
          <p:nvPr/>
        </p:nvSpPr>
        <p:spPr>
          <a:xfrm>
            <a:off x="8209200" y="6225225"/>
            <a:ext cx="3982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Image credit: </a:t>
            </a:r>
            <a:r>
              <a:rPr lang="en-US" sz="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5"/>
              </a:rPr>
              <a:t>https://umap-learn.readthedocs.io/en/latest/how_umap_works.html</a:t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54184" y="1296113"/>
            <a:ext cx="110835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792" lvl="0" marL="45720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SzPts val="2192"/>
              <a:buChar char="-"/>
            </a:pPr>
            <a:r>
              <a:rPr lang="en-US"/>
              <a:t>UMAP in context</a:t>
            </a:r>
            <a:endParaRPr/>
          </a:p>
          <a:p>
            <a:pPr indent="-36779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92"/>
              <a:buChar char="-"/>
            </a:pPr>
            <a:r>
              <a:rPr lang="en-US"/>
              <a:t>Elements of UMAP</a:t>
            </a:r>
            <a:endParaRPr/>
          </a:p>
          <a:p>
            <a:pPr indent="-36779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92"/>
              <a:buChar char="-"/>
            </a:pPr>
            <a:r>
              <a:rPr lang="en-US"/>
              <a:t>UMAP in practice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Choices you have to make</a:t>
            </a:r>
            <a:endParaRPr/>
          </a:p>
        </p:txBody>
      </p:sp>
      <p:sp>
        <p:nvSpPr>
          <p:cNvPr id="286" name="Google Shape;286;p26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Practice</a:t>
            </a:r>
            <a:endParaRPr/>
          </a:p>
        </p:txBody>
      </p:sp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554175" y="1174605"/>
            <a:ext cx="1108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: Number of neighbors to consider when making a “local ruler”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</a:t>
            </a:r>
            <a:r>
              <a:rPr lang="en-US">
                <a:solidFill>
                  <a:schemeClr val="dk1"/>
                </a:solidFill>
              </a:rPr>
              <a:t>: number of embedding dimensions (2 or 3 for vis)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min-dist</a:t>
            </a:r>
            <a:r>
              <a:rPr lang="en-US">
                <a:solidFill>
                  <a:schemeClr val="dk1"/>
                </a:solidFill>
              </a:rPr>
              <a:t>: desired separation between close points in embedding 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n-epochs</a:t>
            </a:r>
            <a:r>
              <a:rPr lang="en-US">
                <a:solidFill>
                  <a:schemeClr val="dk1"/>
                </a:solidFill>
              </a:rPr>
              <a:t>: number of training epochs for graph embedding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Interesting Examples</a:t>
            </a:r>
            <a:endParaRPr/>
          </a:p>
        </p:txBody>
      </p:sp>
      <p:sp>
        <p:nvSpPr>
          <p:cNvPr id="294" name="Google Shape;294;p27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Practice</a:t>
            </a:r>
            <a:endParaRPr/>
          </a:p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554175" y="1174605"/>
            <a:ext cx="1108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Textbook requirements in college syllabi</a:t>
            </a:r>
            <a:endParaRPr>
              <a:solidFill>
                <a:schemeClr val="dk1"/>
              </a:solidFill>
            </a:endParaRPr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Understanding word embeddings from BERT</a:t>
            </a:r>
            <a:endParaRPr>
              <a:solidFill>
                <a:schemeClr val="dk1"/>
              </a:solidFill>
            </a:endParaRPr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1 million integers represented by their prime factors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Cool Links</a:t>
            </a:r>
            <a:endParaRPr/>
          </a:p>
        </p:txBody>
      </p:sp>
      <p:sp>
        <p:nvSpPr>
          <p:cNvPr id="302" name="Google Shape;302;p28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Practice</a:t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554175" y="1174605"/>
            <a:ext cx="1108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How UMAP Works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Understanding UMAP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UMAP Explorer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10" name="Google Shape;310;p29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Practice</a:t>
            </a:r>
            <a:endParaRPr/>
          </a:p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554175" y="1174605"/>
            <a:ext cx="110835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https://github.com/fouticus/umap_talk/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554184" y="2385105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4790276" y="5946550"/>
            <a:ext cx="2611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fout@colostate.edu</a:t>
            </a:r>
            <a:endParaRPr/>
          </a:p>
        </p:txBody>
      </p:sp>
      <p:sp>
        <p:nvSpPr>
          <p:cNvPr id="320" name="Google Shape;320;p30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What is UMAP?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54175" y="1296138"/>
            <a:ext cx="110835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100"/>
              <a:buNone/>
            </a:pPr>
            <a:r>
              <a:rPr b="1" lang="en-US">
                <a:solidFill>
                  <a:srgbClr val="0000FF"/>
                </a:solidFill>
              </a:rPr>
              <a:t>Uniform Manifold Approximation</a:t>
            </a:r>
            <a:r>
              <a:rPr lang="en-US"/>
              <a:t> and </a:t>
            </a:r>
            <a:r>
              <a:rPr b="1" lang="en-US">
                <a:solidFill>
                  <a:srgbClr val="0000FF"/>
                </a:solidFill>
              </a:rPr>
              <a:t>Projection</a:t>
            </a:r>
            <a:r>
              <a:rPr lang="en-US"/>
              <a:t>  (okay…)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Clr>
                <a:srgbClr val="59595B"/>
              </a:buClr>
              <a:buSzPts val="2100"/>
              <a:buNone/>
            </a:pPr>
            <a:r>
              <a:rPr lang="en-US"/>
              <a:t>We could talk about UMAP from many perspectives:</a:t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AutoNum type="arabicPeriod"/>
            </a:pPr>
            <a:r>
              <a:rPr lang="en-US">
                <a:solidFill>
                  <a:schemeClr val="dk1"/>
                </a:solidFill>
              </a:rPr>
              <a:t>As a mathematical theory</a:t>
            </a:r>
            <a:endParaRPr>
              <a:solidFill>
                <a:schemeClr val="dk1"/>
              </a:solidFill>
            </a:endParaRPr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AutoNum type="arabicPeriod"/>
            </a:pPr>
            <a:r>
              <a:rPr lang="en-US"/>
              <a:t>As an algorithm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2"/>
              <a:buFont typeface="Garamond"/>
              <a:buAutoNum type="arabicPeriod"/>
            </a:pPr>
            <a:r>
              <a:rPr lang="en-US"/>
              <a:t>Through examples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I’m not qualified to talk about the details of the mathematical theory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So we’ll touch briefly on #1 and then focus on points 2 and 3.</a:t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Context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Why Reduce Dimension (# of features)?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54175" y="1296138"/>
            <a:ext cx="110835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EDA / Visualization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 strike="sngStrike"/>
              <a:t>Pre-processing for Data Pipeline</a:t>
            </a:r>
            <a:endParaRPr strike="sngStrike"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Post-hoc analysis of complex models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Identifying low level structure and/or relationships between variables.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UMAP Ethos:</a:t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Points come from a low dimensional manifold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We’d like to learn the shape of the manifold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Technique is mathematically rigorous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Much faster than t-SNE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Context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Approaches to Dimensionality Reduction</a:t>
            </a:r>
            <a:endParaRPr/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54175" y="1296124"/>
            <a:ext cx="5354100" cy="4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/>
              <a:t>Preserve distances</a:t>
            </a:r>
            <a:endParaRPr b="1"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PCA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Multidimensional scaling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Sammon mapping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Distances are interpretable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Structure may be lost</a:t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UMAP In Context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83575" y="1296124"/>
            <a:ext cx="5354100" cy="4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b="1" lang="en-US"/>
              <a:t>Preserve </a:t>
            </a:r>
            <a:r>
              <a:rPr b="1" i="1" lang="en-US"/>
              <a:t>local</a:t>
            </a:r>
            <a:r>
              <a:rPr b="1" lang="en-US"/>
              <a:t> distances</a:t>
            </a:r>
            <a:endParaRPr b="1"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t-SNE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Isomap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LargeVis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Laplacian eigenmaps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lang="en-US"/>
              <a:t>diffusion maps</a:t>
            </a:r>
            <a:endParaRPr/>
          </a:p>
          <a:p>
            <a:pPr indent="-367792" lvl="0" marL="457200" rtl="0" algn="l">
              <a:spcBef>
                <a:spcPts val="0"/>
              </a:spcBef>
              <a:spcAft>
                <a:spcPts val="0"/>
              </a:spcAft>
              <a:buSzPts val="2192"/>
              <a:buChar char="•"/>
            </a:pPr>
            <a:r>
              <a:rPr b="1" lang="en-US"/>
              <a:t>UMAP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Distances are not interpretable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Structure may be better preserved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554175" y="1296150"/>
            <a:ext cx="112980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Two main steps:</a:t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Font typeface="Garamond"/>
              <a:buAutoNum type="arabicPeriod"/>
            </a:pPr>
            <a:r>
              <a:rPr lang="en-US"/>
              <a:t>Make a weighted graph out of the data points</a:t>
            </a:r>
            <a:endParaRPr/>
          </a:p>
          <a:p>
            <a:pPr indent="0" lvl="0" marL="45720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Font typeface="Garamond"/>
              <a:buAutoNum type="arabicPeriod"/>
            </a:pPr>
            <a:r>
              <a:rPr lang="en-US"/>
              <a:t>Embed the graph into a lower dimension, let weights influence distance between embedded points</a:t>
            </a:r>
            <a:endParaRPr/>
          </a:p>
          <a:p>
            <a:pPr indent="-367792" lvl="1" marL="914400" rtl="0" algn="l">
              <a:spcBef>
                <a:spcPts val="0"/>
              </a:spcBef>
              <a:spcAft>
                <a:spcPts val="0"/>
              </a:spcAft>
              <a:buSzPts val="2192"/>
              <a:buFont typeface="Garamond"/>
              <a:buChar char="–"/>
            </a:pPr>
            <a:r>
              <a:rPr lang="en-US"/>
              <a:t>For visualization: 2 or 3</a:t>
            </a:r>
            <a:endParaRPr/>
          </a:p>
          <a:p>
            <a:pPr indent="-367792" lvl="1" marL="914400" rtl="0" algn="l">
              <a:spcBef>
                <a:spcPts val="0"/>
              </a:spcBef>
              <a:spcAft>
                <a:spcPts val="0"/>
              </a:spcAft>
              <a:buSzPts val="2192"/>
              <a:buChar char="–"/>
            </a:pPr>
            <a:r>
              <a:rPr lang="en-US"/>
              <a:t>Can</a:t>
            </a:r>
            <a:r>
              <a:rPr lang="en-US"/>
              <a:t> be any dimension!</a:t>
            </a:r>
            <a:endParaRPr/>
          </a:p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2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100" y="2500300"/>
            <a:ext cx="40957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54175" y="1296150"/>
            <a:ext cx="112953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A set of points (not data points) , where each point has a small neighborhood which looks flat-ish</a:t>
            </a:r>
            <a:endParaRPr/>
          </a:p>
          <a:p>
            <a:pPr indent="-367792" lvl="0" marL="457200" rtl="0" algn="l">
              <a:spcBef>
                <a:spcPts val="438"/>
              </a:spcBef>
              <a:spcAft>
                <a:spcPts val="0"/>
              </a:spcAft>
              <a:buSzPts val="2192"/>
              <a:buChar char="-"/>
            </a:pPr>
            <a:r>
              <a:rPr lang="en-US"/>
              <a:t>e.g. 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UMAP: Assumes data are </a:t>
            </a:r>
            <a:r>
              <a:rPr b="1" lang="en-US">
                <a:solidFill>
                  <a:srgbClr val="0000FF"/>
                </a:solidFill>
              </a:rPr>
              <a:t>uniformly</a:t>
            </a:r>
            <a:r>
              <a:rPr lang="en-US"/>
              <a:t> distributed on a Riemannian manifold</a:t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582500" y="2078100"/>
            <a:ext cx="3879300" cy="195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Not Manifolds</a:t>
            </a:r>
            <a:endParaRPr b="1" sz="16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b="1" lang="en-US">
                <a:solidFill>
                  <a:srgbClr val="0000FF"/>
                </a:solidFill>
              </a:rPr>
              <a:t>Manifolds</a:t>
            </a:r>
            <a:r>
              <a:rPr lang="en-US"/>
              <a:t>*</a:t>
            </a:r>
            <a:endParaRPr/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9388125" y="64891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75" y="2500788"/>
            <a:ext cx="2260000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300" y="2500788"/>
            <a:ext cx="1289164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221" y="2533674"/>
            <a:ext cx="1628646" cy="114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9777" y="2533685"/>
            <a:ext cx="1289176" cy="121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88125" y="2492700"/>
            <a:ext cx="1803200" cy="12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1748" y="4621073"/>
            <a:ext cx="3688474" cy="17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102963" y="4992100"/>
            <a:ext cx="3513600" cy="9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38"/>
              </a:spcBef>
              <a:spcAft>
                <a:spcPts val="0"/>
              </a:spcAft>
              <a:buNone/>
            </a:pPr>
            <a:r>
              <a:rPr lang="en-US"/>
              <a:t>But we just have the points, not the manifold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The real meaning of “</a:t>
            </a:r>
            <a:r>
              <a:rPr b="1" lang="en-US">
                <a:solidFill>
                  <a:srgbClr val="0000FF"/>
                </a:solidFill>
              </a:rPr>
              <a:t>Uniform</a:t>
            </a:r>
            <a:r>
              <a:rPr lang="en-US"/>
              <a:t>”</a:t>
            </a:r>
            <a:endParaRPr/>
          </a:p>
        </p:txBody>
      </p:sp>
      <p:sp>
        <p:nvSpPr>
          <p:cNvPr id="124" name="Google Shape;124;p14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50" y="2171524"/>
            <a:ext cx="3003849" cy="300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900" y="2171525"/>
            <a:ext cx="3003849" cy="300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4401900" y="1744925"/>
            <a:ext cx="3447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You might think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5107425" y="2874013"/>
            <a:ext cx="1977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is uniform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4865025" y="4057388"/>
            <a:ext cx="246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his is not uniform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>
            <a:off x="4536825" y="3033738"/>
            <a:ext cx="5706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222475" y="4122488"/>
            <a:ext cx="5706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2149525" y="5521475"/>
            <a:ext cx="7951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Intuition: </a:t>
            </a:r>
            <a:r>
              <a:rPr i="1"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uniform</a:t>
            </a: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= </a:t>
            </a:r>
            <a:r>
              <a:rPr i="1"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distance to nearest neighbor is roughly consistent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554184" y="496130"/>
            <a:ext cx="110835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lvetica Neue"/>
              <a:buNone/>
            </a:pPr>
            <a:r>
              <a:rPr lang="en-US"/>
              <a:t>The real meaning of “</a:t>
            </a:r>
            <a:r>
              <a:rPr b="1" lang="en-US">
                <a:solidFill>
                  <a:srgbClr val="0000FF"/>
                </a:solidFill>
              </a:rPr>
              <a:t>Uniform</a:t>
            </a:r>
            <a:r>
              <a:rPr lang="en-US"/>
              <a:t>”</a:t>
            </a:r>
            <a:endParaRPr/>
          </a:p>
        </p:txBody>
      </p:sp>
      <p:sp>
        <p:nvSpPr>
          <p:cNvPr id="139" name="Google Shape;139;p15"/>
          <p:cNvSpPr txBox="1"/>
          <p:nvPr>
            <p:ph idx="2" type="title"/>
          </p:nvPr>
        </p:nvSpPr>
        <p:spPr>
          <a:xfrm>
            <a:off x="0" y="2400"/>
            <a:ext cx="122508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UMAP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725" y="1540812"/>
            <a:ext cx="3776376" cy="377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124075" y="2317100"/>
            <a:ext cx="28332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trick is to allow the “ruler” to change size in different regions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>
            <a:off x="6005050" y="5317200"/>
            <a:ext cx="908726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>
            <a:off x="7061650" y="5317200"/>
            <a:ext cx="613725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>
            <a:off x="7823250" y="5317200"/>
            <a:ext cx="390400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>
            <a:off x="8361525" y="5317200"/>
            <a:ext cx="230899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>
            <a:off x="8690475" y="5317200"/>
            <a:ext cx="101325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 rot="-5400000">
            <a:off x="9196837" y="4120937"/>
            <a:ext cx="908726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 rot="-5400000">
            <a:off x="9344338" y="3211837"/>
            <a:ext cx="613725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 rot="-5400000">
            <a:off x="9456000" y="2561900"/>
            <a:ext cx="390400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 rot="-5400000">
            <a:off x="9535750" y="2103375"/>
            <a:ext cx="230899" cy="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35609" l="0" r="73086" t="35120"/>
          <a:stretch/>
        </p:blipFill>
        <p:spPr>
          <a:xfrm rot="-5400000">
            <a:off x="9600538" y="1839213"/>
            <a:ext cx="101325" cy="4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309775" y="4822363"/>
            <a:ext cx="246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438"/>
              </a:spcBef>
              <a:spcAft>
                <a:spcPts val="0"/>
              </a:spcAft>
              <a:buNone/>
            </a:pPr>
            <a:r>
              <a:rPr lang="en-US" sz="2192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 this can be thought of as uniform as well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