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1" r:id="rId11"/>
    <p:sldId id="261" r:id="rId12"/>
    <p:sldId id="274" r:id="rId13"/>
    <p:sldId id="275" r:id="rId14"/>
    <p:sldId id="276" r:id="rId15"/>
    <p:sldId id="277" r:id="rId16"/>
  </p:sldIdLst>
  <p:sldSz cx="18288000" cy="10287000"/>
  <p:notesSz cx="6858000" cy="9144000"/>
  <p:embeddedFontLst>
    <p:embeddedFont>
      <p:font typeface="Roboto Condensed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69"/>
    <a:srgbClr val="FFF4D1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-22412" y="5243579"/>
            <a:ext cx="18310412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5400" b="1" dirty="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«Музыкальный сервис»</a:t>
            </a:r>
            <a:endParaRPr lang="en-US" sz="5400" b="1" dirty="0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  <a:sym typeface="Roboto Condensed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C19F2-A9AC-75F5-9308-0AF16C0FA6DB}"/>
              </a:ext>
            </a:extLst>
          </p:cNvPr>
          <p:cNvSpPr txBox="1"/>
          <p:nvPr/>
        </p:nvSpPr>
        <p:spPr>
          <a:xfrm>
            <a:off x="0" y="238269"/>
            <a:ext cx="18288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высшего профессионального образования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«Владимирский государственный университет 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 (филиал)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3168A-667D-54F9-904A-D45531A38F6D}"/>
              </a:ext>
            </a:extLst>
          </p:cNvPr>
          <p:cNvSpPr txBox="1"/>
          <p:nvPr/>
        </p:nvSpPr>
        <p:spPr>
          <a:xfrm>
            <a:off x="22412" y="3429372"/>
            <a:ext cx="1828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latin typeface="Roboto Condensed Bold" panose="020B0604020202020204" charset="0"/>
                <a:ea typeface="Roboto Condensed Bold" panose="020B0604020202020204" charset="0"/>
              </a:rPr>
              <a:t>КУРСОВАЯ РАБОТА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4A03A-4516-69F5-497A-6A6D9EB72EEE}"/>
              </a:ext>
            </a:extLst>
          </p:cNvPr>
          <p:cNvSpPr txBox="1"/>
          <p:nvPr/>
        </p:nvSpPr>
        <p:spPr>
          <a:xfrm>
            <a:off x="0" y="4397142"/>
            <a:ext cx="1831041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«Разработка приложений для мобильных операционных систем»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16A6BD-2EED-5BE8-4252-BF749905CF49}"/>
              </a:ext>
            </a:extLst>
          </p:cNvPr>
          <p:cNvSpPr txBox="1"/>
          <p:nvPr/>
        </p:nvSpPr>
        <p:spPr>
          <a:xfrm>
            <a:off x="762000" y="8088785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Колпаков А.А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Маресев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 А.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6172-60DD-2BEC-91ED-15D7DF09B36A}"/>
              </a:ext>
            </a:extLst>
          </p:cNvPr>
          <p:cNvSpPr txBox="1"/>
          <p:nvPr/>
        </p:nvSpPr>
        <p:spPr>
          <a:xfrm>
            <a:off x="0" y="9381447"/>
            <a:ext cx="18288000" cy="471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Муром, 2024 г.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DC0BE5-FD21-2D6A-C249-257A2D84A530}"/>
              </a:ext>
            </a:extLst>
          </p:cNvPr>
          <p:cNvSpPr txBox="1"/>
          <p:nvPr/>
        </p:nvSpPr>
        <p:spPr>
          <a:xfrm>
            <a:off x="857829" y="338766"/>
            <a:ext cx="5638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>
                <a:latin typeface="Roboto Condensed Bold" panose="02000000000000000000" charset="0"/>
                <a:ea typeface="Roboto Condensed Bold" panose="02000000000000000000" charset="0"/>
              </a:rPr>
              <a:t>Разработка алгоритмов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25006-E5C3-5172-1026-7E8437C72B13}"/>
              </a:ext>
            </a:extLst>
          </p:cNvPr>
          <p:cNvSpPr txBox="1"/>
          <p:nvPr/>
        </p:nvSpPr>
        <p:spPr>
          <a:xfrm>
            <a:off x="857829" y="2365153"/>
            <a:ext cx="1669538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SignUpRequest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callback: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JwtAuthenticationResponse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 -&gt; Unit)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authApi.signUp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(request).enqueue(object : Callback&lt;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JwtAuthenticationResponse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override fun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(call: Call&lt;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JwtAuthenticationResponse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response: Response&lt;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JwtAuthenticationResponse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response.isSuccessful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callback(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response.body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 else {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AuthRepository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регистрации: ${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()} - ${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response.message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()}")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callback(null)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ошибки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onFailure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(call: Call&lt;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JwtAuthenticationResponse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t: Throwable)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 ошибки при запросе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AuthRepository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сети: ${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t.message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callback(null)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сетевой ошибке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536C5-3B60-49A5-7709-88A9B95A5663}"/>
              </a:ext>
            </a:extLst>
          </p:cNvPr>
          <p:cNvSpPr txBox="1"/>
          <p:nvPr/>
        </p:nvSpPr>
        <p:spPr>
          <a:xfrm>
            <a:off x="6335485" y="14467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Roboto Condensed Bold" panose="02000000000000000000" charset="0"/>
                <a:ea typeface="Roboto Condensed Bold" panose="02000000000000000000" charset="0"/>
              </a:rPr>
              <a:t>Регистрация и авторизация:</a:t>
            </a:r>
          </a:p>
        </p:txBody>
      </p:sp>
    </p:spTree>
    <p:extLst>
      <p:ext uri="{BB962C8B-B14F-4D97-AF65-F5344CB8AC3E}">
        <p14:creationId xmlns:p14="http://schemas.microsoft.com/office/powerpoint/2010/main" val="147619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9341647" y="1125014"/>
            <a:ext cx="7375810" cy="382292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94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1229448" y="571500"/>
            <a:ext cx="5486400" cy="2006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ru-RU" sz="6600" b="1" dirty="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Руководство программиста</a:t>
            </a:r>
            <a:endParaRPr lang="en-US" sz="6600" b="1" dirty="0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  <a:sym typeface="Roboto Condensed 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395119-577D-D678-B1C4-8BB5A6F497C7}"/>
              </a:ext>
            </a:extLst>
          </p:cNvPr>
          <p:cNvSpPr txBox="1"/>
          <p:nvPr/>
        </p:nvSpPr>
        <p:spPr>
          <a:xfrm>
            <a:off x="7116258" y="952500"/>
            <a:ext cx="9601199" cy="901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Основные компоненты приложения</a:t>
            </a:r>
            <a:endParaRPr lang="ru-RU" sz="2800" dirty="0">
              <a:latin typeface="Roboto Condensed Bold" panose="02000000000000000000" charset="0"/>
              <a:ea typeface="Roboto Condensed Bold" panose="02000000000000000000" charset="0"/>
              <a:cs typeface="Times New Roman" panose="02020603050405020304" pitchFamily="18" charset="0"/>
            </a:endParaRPr>
          </a:p>
          <a:p>
            <a:pPr algn="ctr"/>
            <a:endParaRPr lang="ru-RU" sz="2800" dirty="0">
              <a:latin typeface="Roboto Condensed Bold" panose="02000000000000000000" charset="0"/>
              <a:ea typeface="Roboto Condensed Bold" panose="02000000000000000000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API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доступ к удалённым API для выполнения операций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DATA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 для хранения данных, которые используются в приложении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FRAGMENTS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представление (UI) и взаимодействие с пользователем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REPO</a:t>
            </a:r>
            <a:r>
              <a:rPr lang="ru-RU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ea typeface="Roboto Condensed Bold" panose="02000000000000000000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логику работы с данными, слой архитектуры, который управляет данными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UTILS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служит для хранения вспомогательных классов и функций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9EE81D-88E9-BF8B-AB13-112516D5C51B}"/>
              </a:ext>
            </a:extLst>
          </p:cNvPr>
          <p:cNvSpPr txBox="1"/>
          <p:nvPr/>
        </p:nvSpPr>
        <p:spPr>
          <a:xfrm>
            <a:off x="1414824" y="3065613"/>
            <a:ext cx="5115648" cy="6555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включает в себя работу с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аутентификацию и регистрацию пользователей, а также функциональность для работы с комментариями и плейлистами. Руководство охватывает основные моменты работы с каждым компонентом приложения, начиная с взаимодействия с сервером и заканчивая обработкой пользовательского интерфейса.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D0E5A-50F8-DB3E-4CDE-64797A569DE7}"/>
              </a:ext>
            </a:extLst>
          </p:cNvPr>
          <p:cNvSpPr txBox="1"/>
          <p:nvPr/>
        </p:nvSpPr>
        <p:spPr>
          <a:xfrm>
            <a:off x="7543800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C9FC1-7D29-5671-7550-191B5D412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451ABA6-B744-46DE-D60D-2635D2FBDA77}"/>
              </a:ext>
            </a:extLst>
          </p:cNvPr>
          <p:cNvSpPr/>
          <p:nvPr/>
        </p:nvSpPr>
        <p:spPr>
          <a:xfrm>
            <a:off x="647700" y="1084006"/>
            <a:ext cx="8534400" cy="8915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ru-RU" sz="3600" b="1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Навигация после входа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 меняется в зависимости от роли пользователя.</a:t>
            </a:r>
          </a:p>
          <a:p>
            <a:r>
              <a:rPr lang="ru-RU" sz="3600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2. </a:t>
            </a:r>
            <a:r>
              <a:rPr lang="ru-RU" sz="3600" b="1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Возможные представления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Вкладки пользователи и админ.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Модератор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Вкладки песни, пользователи и модератор.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Вкладки профиля и песен. 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13F3B01-D0CF-634C-BAE7-D9BAC87F0B0B}"/>
              </a:ext>
            </a:extLst>
          </p:cNvPr>
          <p:cNvSpPr/>
          <p:nvPr/>
        </p:nvSpPr>
        <p:spPr>
          <a:xfrm>
            <a:off x="9525000" y="2569906"/>
            <a:ext cx="8382000" cy="5943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Стартовая страница (Страница входа)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для ввода логина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ваш логин для входа в систему.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для ввода пароля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ваш пароль.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«Войти»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ввода логина и пароля, нажмите эту кнопку, чтобы войти в приложение.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 еще не зарегистрированы, можете создать новый аккаунт, перейдя по кнопке регистрации на странице входа.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A0D6C-9624-39C5-645F-70ABF256F5A8}"/>
              </a:ext>
            </a:extLst>
          </p:cNvPr>
          <p:cNvSpPr txBox="1"/>
          <p:nvPr/>
        </p:nvSpPr>
        <p:spPr>
          <a:xfrm>
            <a:off x="4914900" y="287594"/>
            <a:ext cx="7848600" cy="206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000"/>
              </a:lnSpc>
            </a:pPr>
            <a:r>
              <a:rPr lang="ru-RU" sz="5400" b="1" dirty="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Руководство пользователя</a:t>
            </a:r>
            <a:endParaRPr lang="en-US" sz="5400" b="1" dirty="0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  <a:sym typeface="Roboto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31538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5C81E194-6288-C3E5-BF42-05A989510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94" y="495300"/>
            <a:ext cx="4038600" cy="895104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E76E3174-6F28-3521-9E20-43E74D312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95300"/>
            <a:ext cx="4038600" cy="89249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Веб-сай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40049A5-D378-660F-C282-100A1AA70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82" y="495300"/>
            <a:ext cx="4038600" cy="89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8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7768AA6-8AF3-4B6A-FB17-C2536E414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85018"/>
            <a:ext cx="4191000" cy="9261742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F4248CB4-1118-D2C8-9877-955261649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85018"/>
            <a:ext cx="4191000" cy="930377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29BB3A84-116E-2B52-D26A-58567EA31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1500"/>
            <a:ext cx="4191000" cy="93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9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8E928B-ABA5-5800-AFBD-4C473B6A42CF}"/>
              </a:ext>
            </a:extLst>
          </p:cNvPr>
          <p:cNvSpPr txBox="1"/>
          <p:nvPr/>
        </p:nvSpPr>
        <p:spPr>
          <a:xfrm>
            <a:off x="3581400" y="2705100"/>
            <a:ext cx="126873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Roboto Condensed Bold" panose="02000000000000000000" charset="0"/>
                <a:ea typeface="Roboto Condensed Bold" panose="02000000000000000000" charset="0"/>
              </a:rPr>
              <a:t>В процессе разработки была создана простая и интуитивно понятная структура приложения, обеспечивающая комфортное взаимодействие пользователей с его функционалом.</a:t>
            </a:r>
          </a:p>
        </p:txBody>
      </p:sp>
    </p:spTree>
    <p:extLst>
      <p:ext uri="{BB962C8B-B14F-4D97-AF65-F5344CB8AC3E}">
        <p14:creationId xmlns:p14="http://schemas.microsoft.com/office/powerpoint/2010/main" val="15039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C372346-AB05-5CFC-A7BA-AA10E8292233}"/>
              </a:ext>
            </a:extLst>
          </p:cNvPr>
          <p:cNvSpPr/>
          <p:nvPr/>
        </p:nvSpPr>
        <p:spPr>
          <a:xfrm>
            <a:off x="7162800" y="1943100"/>
            <a:ext cx="10589369" cy="6248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0F921D-3DDE-59A9-9394-E6C67507BB7B}"/>
              </a:ext>
            </a:extLst>
          </p:cNvPr>
          <p:cNvSpPr txBox="1"/>
          <p:nvPr/>
        </p:nvSpPr>
        <p:spPr>
          <a:xfrm>
            <a:off x="914400" y="4000500"/>
            <a:ext cx="6400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Roboto Condensed Bold" panose="02000000000000000000" charset="0"/>
                <a:ea typeface="Roboto Condensed Bold" panose="02000000000000000000" charset="0"/>
              </a:rPr>
              <a:t>В данной курсовой работе необходимо было </a:t>
            </a:r>
            <a:br>
              <a:rPr lang="ru-RU" sz="3200" dirty="0">
                <a:latin typeface="Roboto Condensed Bold" panose="02000000000000000000" charset="0"/>
                <a:ea typeface="Roboto Condensed Bold" panose="02000000000000000000" charset="0"/>
              </a:rPr>
            </a:br>
            <a:r>
              <a:rPr lang="ru-RU" sz="3200" dirty="0">
                <a:latin typeface="Roboto Condensed Bold" panose="02000000000000000000" charset="0"/>
                <a:ea typeface="Roboto Condensed Bold" panose="02000000000000000000" charset="0"/>
              </a:rPr>
              <a:t>спроектировать мобильное приложение музыкального сервиса. 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06CCF7D-9C49-69ED-F6C0-5A761F2B87BE}"/>
              </a:ext>
            </a:extLst>
          </p:cNvPr>
          <p:cNvSpPr/>
          <p:nvPr/>
        </p:nvSpPr>
        <p:spPr>
          <a:xfrm>
            <a:off x="8057147" y="2779548"/>
            <a:ext cx="3352800" cy="1752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</a:rPr>
              <a:t>Android Studio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47195FF-26D5-DC47-52DC-D57E85BDECBA}"/>
              </a:ext>
            </a:extLst>
          </p:cNvPr>
          <p:cNvSpPr/>
          <p:nvPr/>
        </p:nvSpPr>
        <p:spPr>
          <a:xfrm>
            <a:off x="8077200" y="5562601"/>
            <a:ext cx="3352800" cy="1752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</a:rPr>
              <a:t>KOTLIN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85F1B-3C41-527D-0435-CB8C922A2C77}"/>
              </a:ext>
            </a:extLst>
          </p:cNvPr>
          <p:cNvSpPr txBox="1"/>
          <p:nvPr/>
        </p:nvSpPr>
        <p:spPr>
          <a:xfrm>
            <a:off x="11668626" y="3169503"/>
            <a:ext cx="616976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использована в качестве средства разработки базы 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1478CB-E315-4B59-85A0-97D0076DB885}"/>
              </a:ext>
            </a:extLst>
          </p:cNvPr>
          <p:cNvSpPr txBox="1"/>
          <p:nvPr/>
        </p:nvSpPr>
        <p:spPr>
          <a:xfrm>
            <a:off x="11811000" y="6210300"/>
            <a:ext cx="600806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разработки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143000" y="1257300"/>
            <a:ext cx="6247254" cy="1077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ru-RU" sz="9600" b="1" dirty="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ВВЕДЕНИЕ</a:t>
            </a:r>
            <a:endParaRPr lang="en-US" sz="9600" b="1" dirty="0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  <a:sym typeface="Roboto Condensed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04061-7A52-4CD2-B08E-BBE246D2C129}"/>
              </a:ext>
            </a:extLst>
          </p:cNvPr>
          <p:cNvSpPr txBox="1"/>
          <p:nvPr/>
        </p:nvSpPr>
        <p:spPr>
          <a:xfrm>
            <a:off x="7924800" y="2793406"/>
            <a:ext cx="94974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развитием технологий взаимодействие с музыкой становится не только пассивным, но и активным процессом, включающим создание плейлистов, обмен мнениями и обсуждения различных произведений.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D6857-21B9-BF76-B586-48EA75EF05F4}"/>
              </a:ext>
            </a:extLst>
          </p:cNvPr>
          <p:cNvSpPr txBox="1"/>
          <p:nvPr/>
        </p:nvSpPr>
        <p:spPr>
          <a:xfrm>
            <a:off x="1676400" y="2767596"/>
            <a:ext cx="490629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Предлагаемая тема курсового проекта – «Музыкальный сервис» – достаточно актуальна и требует разработки и внедрения современного инструментария для эффективной организации работы всех поставленных задач.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295400" y="800100"/>
            <a:ext cx="88900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ru-RU" sz="5400" b="1" dirty="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1 АНАЛИЗ ТЕХНИЧЕСКОГО ЗАДАНИЯ</a:t>
            </a:r>
            <a:endParaRPr lang="en-US" sz="5400" b="1" dirty="0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  <a:sym typeface="Roboto Condensed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BA84A9-3D55-8DDA-A6B9-82B1C56E3A56}"/>
              </a:ext>
            </a:extLst>
          </p:cNvPr>
          <p:cNvSpPr txBox="1"/>
          <p:nvPr/>
        </p:nvSpPr>
        <p:spPr>
          <a:xfrm>
            <a:off x="685800" y="3489463"/>
            <a:ext cx="16306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поставлена задача создания музыкального сервиса.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такой системы необходимы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бекенд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взаимодействует с базой данных и среда разработки для создания интерфейса и функций по работе с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Проектируемый продукт будет использоваться организацией, для возможного общения пользователей по поводу музыкальных композиций.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32777" y="1006058"/>
            <a:ext cx="12323736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ru-RU" sz="8000" b="1" dirty="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ОПИСАНИЕ ПРЕДМЕТНОЙ ОБЛАСТИ</a:t>
            </a:r>
            <a:endParaRPr lang="en-US" sz="8000" b="1" dirty="0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  <a:sym typeface="Roboto Condensed 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38819-A734-F13A-5B03-9D3F843DD26F}"/>
              </a:ext>
            </a:extLst>
          </p:cNvPr>
          <p:cNvSpPr txBox="1"/>
          <p:nvPr/>
        </p:nvSpPr>
        <p:spPr>
          <a:xfrm>
            <a:off x="632777" y="3746500"/>
            <a:ext cx="1672769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Roboto Condensed Bold" panose="02000000000000000000" charset="0"/>
                <a:ea typeface="Roboto Condensed Bold" panose="02000000000000000000" charset="0"/>
              </a:rPr>
              <a:t>Просмотры сведений об пользователях, музыкальных композициях и комментариях.</a:t>
            </a:r>
          </a:p>
          <a:p>
            <a:endParaRPr lang="ru-RU" sz="40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будет отображать любимую музыку пользователя.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должен иметь возможность зарегистрироваться и авторизоваться в приложении, для дальнейшего формирования плейлиста и комментов.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5197A1D-00E4-2B8A-BEE4-CD2C7916461C}"/>
              </a:ext>
            </a:extLst>
          </p:cNvPr>
          <p:cNvSpPr txBox="1">
            <a:spLocks/>
          </p:cNvSpPr>
          <p:nvPr/>
        </p:nvSpPr>
        <p:spPr>
          <a:xfrm>
            <a:off x="-16934" y="1714290"/>
            <a:ext cx="18321867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 </a:t>
            </a:r>
            <a:r>
              <a:rPr lang="ru-RU" altLang="ru-RU" sz="6600" dirty="0">
                <a:latin typeface="Roboto Condensed Bold" panose="02000000000000000000" charset="0"/>
                <a:ea typeface="Roboto Condensed Bold" panose="02000000000000000000" charset="0"/>
              </a:rPr>
              <a:t>РАЗРАБОТКА МОДЕЛЕЙ ДАННЫ</a:t>
            </a:r>
            <a:r>
              <a:rPr lang="en-US" altLang="ru-RU" sz="6600" dirty="0">
                <a:latin typeface="Roboto Condensed Bold" panose="02000000000000000000" charset="0"/>
                <a:ea typeface="Roboto Condensed Bold" panose="02000000000000000000" charset="0"/>
              </a:rPr>
              <a:t>X</a:t>
            </a:r>
            <a:endParaRPr lang="ru-RU" altLang="ru-RU" dirty="0">
              <a:latin typeface="Roboto Condensed Bold" panose="02000000000000000000" charset="0"/>
              <a:ea typeface="Roboto Condensed Bold" panose="02000000000000000000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7918A6-6949-48A7-98E3-9134BCB40037}"/>
              </a:ext>
            </a:extLst>
          </p:cNvPr>
          <p:cNvSpPr/>
          <p:nvPr/>
        </p:nvSpPr>
        <p:spPr>
          <a:xfrm>
            <a:off x="2174876" y="5143500"/>
            <a:ext cx="6054725" cy="24828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</a:rPr>
              <a:t>2.1 Разработка концептуальной модели данных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0A98AC7-A4CD-5CB3-DEA6-ADB8D911C122}"/>
              </a:ext>
            </a:extLst>
          </p:cNvPr>
          <p:cNvSpPr/>
          <p:nvPr/>
        </p:nvSpPr>
        <p:spPr>
          <a:xfrm>
            <a:off x="10058400" y="5143500"/>
            <a:ext cx="6019800" cy="24828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</a:rPr>
              <a:t>2.2 Разработка логической и физической модели данных</a:t>
            </a:r>
          </a:p>
        </p:txBody>
      </p:sp>
      <p:sp>
        <p:nvSpPr>
          <p:cNvPr id="9" name="Стрелка вниз 6">
            <a:extLst>
              <a:ext uri="{FF2B5EF4-FFF2-40B4-BE49-F238E27FC236}">
                <a16:creationId xmlns:a16="http://schemas.microsoft.com/office/drawing/2014/main" id="{41F1A99E-5E53-995B-1756-7BE9B5D2CCB9}"/>
              </a:ext>
            </a:extLst>
          </p:cNvPr>
          <p:cNvSpPr/>
          <p:nvPr/>
        </p:nvSpPr>
        <p:spPr>
          <a:xfrm>
            <a:off x="4774278" y="3314490"/>
            <a:ext cx="1031875" cy="14478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Стрелка вниз 6">
            <a:extLst>
              <a:ext uri="{FF2B5EF4-FFF2-40B4-BE49-F238E27FC236}">
                <a16:creationId xmlns:a16="http://schemas.microsoft.com/office/drawing/2014/main" id="{5A5C9033-A589-4BCD-1825-00A470DF8312}"/>
              </a:ext>
            </a:extLst>
          </p:cNvPr>
          <p:cNvSpPr/>
          <p:nvPr/>
        </p:nvSpPr>
        <p:spPr>
          <a:xfrm>
            <a:off x="12552362" y="3086100"/>
            <a:ext cx="1031875" cy="14478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3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CD39BA-EFD5-B75A-6BEC-E9D8B77DF6C3}"/>
              </a:ext>
            </a:extLst>
          </p:cNvPr>
          <p:cNvSpPr txBox="1"/>
          <p:nvPr/>
        </p:nvSpPr>
        <p:spPr>
          <a:xfrm>
            <a:off x="7315200" y="8163342"/>
            <a:ext cx="5562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2.1 Разработка</a:t>
            </a:r>
          </a:p>
          <a:p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концептуальной модели данных</a:t>
            </a:r>
          </a:p>
        </p:txBody>
      </p:sp>
      <p:pic>
        <p:nvPicPr>
          <p:cNvPr id="4" name="Рисунок 3" descr="Изображение выглядит как диаграмма, круг, Детское искусство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ED43610-79D1-96D8-92F1-CDC7FE6E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14" y="647700"/>
            <a:ext cx="15845972" cy="70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3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570F84-23C7-2C67-9E66-E0A12D6541E4}"/>
              </a:ext>
            </a:extLst>
          </p:cNvPr>
          <p:cNvSpPr txBox="1"/>
          <p:nvPr/>
        </p:nvSpPr>
        <p:spPr>
          <a:xfrm>
            <a:off x="0" y="419100"/>
            <a:ext cx="18288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2.2 Разработка логической и физической модели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586BE-5AA7-96B3-6E8A-2A525303D153}"/>
              </a:ext>
            </a:extLst>
          </p:cNvPr>
          <p:cNvSpPr txBox="1"/>
          <p:nvPr/>
        </p:nvSpPr>
        <p:spPr>
          <a:xfrm>
            <a:off x="480391" y="7962900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ЛОГИЧЕСКАЯ </a:t>
            </a:r>
          </a:p>
          <a:p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МОДЕЛЬ ДАННЫХ</a:t>
            </a:r>
          </a:p>
        </p:txBody>
      </p:sp>
      <p:pic>
        <p:nvPicPr>
          <p:cNvPr id="4" name="Рисунок 3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096D754-6CB3-88BE-19E8-5CC26A707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0427"/>
            <a:ext cx="10824475" cy="74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33823-9BBA-9063-EA13-F4AEB155C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C6051-4D21-F44F-4D53-ED50CA929C2B}"/>
              </a:ext>
            </a:extLst>
          </p:cNvPr>
          <p:cNvSpPr txBox="1"/>
          <p:nvPr/>
        </p:nvSpPr>
        <p:spPr>
          <a:xfrm>
            <a:off x="0" y="419100"/>
            <a:ext cx="18288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2.2 Разработка логической и физической модели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9F189-B397-7D90-468D-662D066451E9}"/>
              </a:ext>
            </a:extLst>
          </p:cNvPr>
          <p:cNvSpPr txBox="1"/>
          <p:nvPr/>
        </p:nvSpPr>
        <p:spPr>
          <a:xfrm>
            <a:off x="685800" y="8083366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ФИЗИЧЕСКАЯ </a:t>
            </a:r>
          </a:p>
          <a:p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МОДЕЛЬ ДАННЫХ</a:t>
            </a:r>
          </a:p>
        </p:txBody>
      </p:sp>
      <p:pic>
        <p:nvPicPr>
          <p:cNvPr id="5" name="Рисунок 4" descr="Изображение выглядит как текст, диаграмма, числ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2261211-2EA5-F71E-790B-CEEE82211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71700"/>
            <a:ext cx="11502729" cy="64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681</Words>
  <Application>Microsoft Office PowerPoint</Application>
  <PresentationFormat>Произвольный</PresentationFormat>
  <Paragraphs>101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Times New Roman</vt:lpstr>
      <vt:lpstr>Arial</vt:lpstr>
      <vt:lpstr>Calibri</vt:lpstr>
      <vt:lpstr>Roboto Condensed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and Modern Construction Service Presentation</dc:title>
  <dc:creator>Маресев Сергей</dc:creator>
  <cp:lastModifiedBy>My+Office</cp:lastModifiedBy>
  <cp:revision>7</cp:revision>
  <dcterms:created xsi:type="dcterms:W3CDTF">2006-08-16T00:00:00Z</dcterms:created>
  <dcterms:modified xsi:type="dcterms:W3CDTF">2024-12-22T12:28:03Z</dcterms:modified>
  <dc:identifier>DAGTWYevBPU</dc:identifier>
</cp:coreProperties>
</file>