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0077450" cy="7562850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4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91207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9663" y="801688"/>
            <a:ext cx="53419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11973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9663" y="801688"/>
            <a:ext cx="53419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70835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9663" y="801688"/>
            <a:ext cx="53419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9199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e303f4a0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9663" y="801688"/>
            <a:ext cx="53419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e303f4a0d_0_1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475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f494f8a3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9663" y="801688"/>
            <a:ext cx="53419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f494f8a33_0_1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078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19640" y="2160360"/>
            <a:ext cx="8637120" cy="438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719640" y="216036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2"/>
          </p:nvPr>
        </p:nvSpPr>
        <p:spPr>
          <a:xfrm>
            <a:off x="5145480" y="216036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3"/>
          </p:nvPr>
        </p:nvSpPr>
        <p:spPr>
          <a:xfrm>
            <a:off x="719640" y="445140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4"/>
          </p:nvPr>
        </p:nvSpPr>
        <p:spPr>
          <a:xfrm>
            <a:off x="5145480" y="445140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719640" y="2160360"/>
            <a:ext cx="278100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2"/>
          </p:nvPr>
        </p:nvSpPr>
        <p:spPr>
          <a:xfrm>
            <a:off x="3639960" y="2160360"/>
            <a:ext cx="278100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3"/>
          </p:nvPr>
        </p:nvSpPr>
        <p:spPr>
          <a:xfrm>
            <a:off x="6560640" y="2160360"/>
            <a:ext cx="278100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4"/>
          </p:nvPr>
        </p:nvSpPr>
        <p:spPr>
          <a:xfrm>
            <a:off x="719640" y="4451400"/>
            <a:ext cx="278100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5"/>
          </p:nvPr>
        </p:nvSpPr>
        <p:spPr>
          <a:xfrm>
            <a:off x="3639960" y="4451400"/>
            <a:ext cx="278100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6"/>
          </p:nvPr>
        </p:nvSpPr>
        <p:spPr>
          <a:xfrm>
            <a:off x="6560640" y="4451400"/>
            <a:ext cx="278100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719640" y="2160360"/>
            <a:ext cx="8637120" cy="438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ubTitle" idx="1"/>
          </p:nvPr>
        </p:nvSpPr>
        <p:spPr>
          <a:xfrm>
            <a:off x="719640" y="2160360"/>
            <a:ext cx="8637120" cy="438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>
            <a:off x="719640" y="2160360"/>
            <a:ext cx="4214880" cy="438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2"/>
          </p:nvPr>
        </p:nvSpPr>
        <p:spPr>
          <a:xfrm>
            <a:off x="5145480" y="2160360"/>
            <a:ext cx="4214880" cy="438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subTitle" idx="1"/>
          </p:nvPr>
        </p:nvSpPr>
        <p:spPr>
          <a:xfrm>
            <a:off x="719640" y="300960"/>
            <a:ext cx="8852760" cy="58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>
            <a:spLocks noGrp="1"/>
          </p:cNvSpPr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719640" y="216036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body" idx="2"/>
          </p:nvPr>
        </p:nvSpPr>
        <p:spPr>
          <a:xfrm>
            <a:off x="5145480" y="2160360"/>
            <a:ext cx="4214880" cy="438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body" idx="3"/>
          </p:nvPr>
        </p:nvSpPr>
        <p:spPr>
          <a:xfrm>
            <a:off x="719640" y="445140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719640" y="2160360"/>
            <a:ext cx="4214880" cy="438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2"/>
          </p:nvPr>
        </p:nvSpPr>
        <p:spPr>
          <a:xfrm>
            <a:off x="5145480" y="216036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body" idx="3"/>
          </p:nvPr>
        </p:nvSpPr>
        <p:spPr>
          <a:xfrm>
            <a:off x="5145480" y="445140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19640" y="2160360"/>
            <a:ext cx="8637120" cy="438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>
            <a:spLocks noGrp="1"/>
          </p:cNvSpPr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719640" y="216036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2"/>
          </p:nvPr>
        </p:nvSpPr>
        <p:spPr>
          <a:xfrm>
            <a:off x="5145480" y="216036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3"/>
          </p:nvPr>
        </p:nvSpPr>
        <p:spPr>
          <a:xfrm>
            <a:off x="719640" y="4451400"/>
            <a:ext cx="863712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>
            <a:spLocks noGrp="1"/>
          </p:cNvSpPr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body" idx="1"/>
          </p:nvPr>
        </p:nvSpPr>
        <p:spPr>
          <a:xfrm>
            <a:off x="719640" y="2160360"/>
            <a:ext cx="863712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body" idx="2"/>
          </p:nvPr>
        </p:nvSpPr>
        <p:spPr>
          <a:xfrm>
            <a:off x="719640" y="4451400"/>
            <a:ext cx="863712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>
            <a:spLocks noGrp="1"/>
          </p:cNvSpPr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body" idx="1"/>
          </p:nvPr>
        </p:nvSpPr>
        <p:spPr>
          <a:xfrm>
            <a:off x="719640" y="216036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body" idx="2"/>
          </p:nvPr>
        </p:nvSpPr>
        <p:spPr>
          <a:xfrm>
            <a:off x="5145480" y="216036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body" idx="3"/>
          </p:nvPr>
        </p:nvSpPr>
        <p:spPr>
          <a:xfrm>
            <a:off x="719640" y="445140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body" idx="4"/>
          </p:nvPr>
        </p:nvSpPr>
        <p:spPr>
          <a:xfrm>
            <a:off x="5145480" y="445140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>
            <a:spLocks noGrp="1"/>
          </p:cNvSpPr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body" idx="1"/>
          </p:nvPr>
        </p:nvSpPr>
        <p:spPr>
          <a:xfrm>
            <a:off x="719640" y="2160360"/>
            <a:ext cx="278100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body" idx="2"/>
          </p:nvPr>
        </p:nvSpPr>
        <p:spPr>
          <a:xfrm>
            <a:off x="3639960" y="2160360"/>
            <a:ext cx="278100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3"/>
          </p:nvPr>
        </p:nvSpPr>
        <p:spPr>
          <a:xfrm>
            <a:off x="6560640" y="2160360"/>
            <a:ext cx="278100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body" idx="4"/>
          </p:nvPr>
        </p:nvSpPr>
        <p:spPr>
          <a:xfrm>
            <a:off x="719640" y="4451400"/>
            <a:ext cx="278100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body" idx="5"/>
          </p:nvPr>
        </p:nvSpPr>
        <p:spPr>
          <a:xfrm>
            <a:off x="3639960" y="4451400"/>
            <a:ext cx="278100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body" idx="6"/>
          </p:nvPr>
        </p:nvSpPr>
        <p:spPr>
          <a:xfrm>
            <a:off x="6560640" y="4451400"/>
            <a:ext cx="278100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719640" y="2160360"/>
            <a:ext cx="4214880" cy="438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5145480" y="2160360"/>
            <a:ext cx="4214880" cy="438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subTitle" idx="1"/>
          </p:nvPr>
        </p:nvSpPr>
        <p:spPr>
          <a:xfrm>
            <a:off x="719640" y="300960"/>
            <a:ext cx="8852760" cy="58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719640" y="216036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/>
          </p:nvPr>
        </p:nvSpPr>
        <p:spPr>
          <a:xfrm>
            <a:off x="5145480" y="2160360"/>
            <a:ext cx="4214880" cy="438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3"/>
          </p:nvPr>
        </p:nvSpPr>
        <p:spPr>
          <a:xfrm>
            <a:off x="719640" y="445140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719640" y="2160360"/>
            <a:ext cx="4214880" cy="438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5145480" y="216036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3"/>
          </p:nvPr>
        </p:nvSpPr>
        <p:spPr>
          <a:xfrm>
            <a:off x="5145480" y="445140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719640" y="216036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5145480" y="2160360"/>
            <a:ext cx="421488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3"/>
          </p:nvPr>
        </p:nvSpPr>
        <p:spPr>
          <a:xfrm>
            <a:off x="719640" y="4451400"/>
            <a:ext cx="863712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719640" y="2160360"/>
            <a:ext cx="863712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2"/>
          </p:nvPr>
        </p:nvSpPr>
        <p:spPr>
          <a:xfrm>
            <a:off x="719640" y="4451400"/>
            <a:ext cx="8637120" cy="209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91640" y="4105080"/>
            <a:ext cx="8565120" cy="144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91640" y="5905440"/>
            <a:ext cx="85651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503640" y="6888240"/>
            <a:ext cx="234756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445920" y="6888240"/>
            <a:ext cx="319392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224840" y="6888240"/>
            <a:ext cx="234756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 </a:t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4321080"/>
            <a:ext cx="504000" cy="108036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719640" y="300960"/>
            <a:ext cx="8852760" cy="126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719640" y="2160360"/>
            <a:ext cx="8637120" cy="438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dt" idx="10"/>
          </p:nvPr>
        </p:nvSpPr>
        <p:spPr>
          <a:xfrm>
            <a:off x="503640" y="6888600"/>
            <a:ext cx="234756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ftr" idx="11"/>
          </p:nvPr>
        </p:nvSpPr>
        <p:spPr>
          <a:xfrm>
            <a:off x="3445920" y="6888600"/>
            <a:ext cx="319392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7224840" y="6888600"/>
            <a:ext cx="234756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 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0" y="288000"/>
            <a:ext cx="504000" cy="108036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/>
        </p:nvSpPr>
        <p:spPr>
          <a:xfrm>
            <a:off x="791640" y="3994560"/>
            <a:ext cx="8565120" cy="166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Введение в нейросети и глубокое обучение</a:t>
            </a:r>
            <a:endParaRPr sz="48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/>
        </p:nvSpPr>
        <p:spPr>
          <a:xfrm>
            <a:off x="719640" y="279720"/>
            <a:ext cx="8852760" cy="1099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Функция</a:t>
            </a:r>
            <a:r>
              <a:rPr lang="en-US" sz="4400" b="1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00" b="1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ошибок</a:t>
            </a:r>
            <a:endParaRPr sz="44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28" descr="ÐÐ°ÑÑÐ¸Ð½ÐºÐ¸ Ð¿Ð¾ Ð·Ð°Ð¿ÑÐ¾ÑÑ Ð»Ð¸Ð½ÐµÐ¹Ð½Ð°Ñ ÑÐµÐ³ÑÐµÑÑÐ¸Ñ"/>
          <p:cNvPicPr preferRelativeResize="0"/>
          <p:nvPr/>
        </p:nvPicPr>
        <p:blipFill rotWithShape="1">
          <a:blip r:embed="rId3">
            <a:alphaModFix/>
          </a:blip>
          <a:srcRect t="8329"/>
          <a:stretch/>
        </p:blipFill>
        <p:spPr>
          <a:xfrm>
            <a:off x="4582517" y="1679030"/>
            <a:ext cx="5343525" cy="29338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28"/>
          <p:cNvCxnSpPr/>
          <p:nvPr/>
        </p:nvCxnSpPr>
        <p:spPr>
          <a:xfrm>
            <a:off x="6783877" y="2382422"/>
            <a:ext cx="0" cy="771525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28"/>
          <p:cNvSpPr/>
          <p:nvPr/>
        </p:nvSpPr>
        <p:spPr>
          <a:xfrm>
            <a:off x="7907827" y="2345909"/>
            <a:ext cx="85725" cy="85725"/>
          </a:xfrm>
          <a:prstGeom prst="flowChartConnector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8"/>
          <p:cNvSpPr/>
          <p:nvPr/>
        </p:nvSpPr>
        <p:spPr>
          <a:xfrm>
            <a:off x="6736252" y="3123784"/>
            <a:ext cx="85725" cy="85725"/>
          </a:xfrm>
          <a:prstGeom prst="flowChartConnector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8"/>
          <p:cNvSpPr/>
          <p:nvPr/>
        </p:nvSpPr>
        <p:spPr>
          <a:xfrm>
            <a:off x="7596677" y="2560222"/>
            <a:ext cx="85725" cy="85725"/>
          </a:xfrm>
          <a:prstGeom prst="flowChartConnector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8"/>
          <p:cNvSpPr/>
          <p:nvPr/>
        </p:nvSpPr>
        <p:spPr>
          <a:xfrm>
            <a:off x="7328390" y="2736434"/>
            <a:ext cx="85725" cy="85725"/>
          </a:xfrm>
          <a:prstGeom prst="flowChartConnector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8"/>
          <p:cNvSpPr/>
          <p:nvPr/>
        </p:nvSpPr>
        <p:spPr>
          <a:xfrm>
            <a:off x="6142527" y="3519072"/>
            <a:ext cx="85725" cy="85725"/>
          </a:xfrm>
          <a:prstGeom prst="flowChartConnector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8"/>
          <p:cNvSpPr/>
          <p:nvPr/>
        </p:nvSpPr>
        <p:spPr>
          <a:xfrm>
            <a:off x="5888527" y="3684172"/>
            <a:ext cx="85725" cy="85725"/>
          </a:xfrm>
          <a:prstGeom prst="flowChartConnector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p28"/>
          <p:cNvCxnSpPr/>
          <p:nvPr/>
        </p:nvCxnSpPr>
        <p:spPr>
          <a:xfrm>
            <a:off x="7371252" y="2815809"/>
            <a:ext cx="0" cy="52863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5" name="Google Shape;135;p28"/>
          <p:cNvCxnSpPr/>
          <p:nvPr/>
        </p:nvCxnSpPr>
        <p:spPr>
          <a:xfrm>
            <a:off x="6185389" y="3378250"/>
            <a:ext cx="0" cy="146705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6" name="Google Shape;136;p28"/>
          <p:cNvCxnSpPr/>
          <p:nvPr/>
        </p:nvCxnSpPr>
        <p:spPr>
          <a:xfrm>
            <a:off x="5931389" y="3782597"/>
            <a:ext cx="0" cy="17145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7" name="Google Shape;137;p28"/>
          <p:cNvCxnSpPr/>
          <p:nvPr/>
        </p:nvCxnSpPr>
        <p:spPr>
          <a:xfrm>
            <a:off x="7633189" y="2142709"/>
            <a:ext cx="0" cy="411163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38;p28"/>
          <p:cNvCxnSpPr/>
          <p:nvPr/>
        </p:nvCxnSpPr>
        <p:spPr>
          <a:xfrm>
            <a:off x="7950689" y="2423774"/>
            <a:ext cx="0" cy="45228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" name="Google Shape;139;p28"/>
          <p:cNvSpPr/>
          <p:nvPr/>
        </p:nvSpPr>
        <p:spPr>
          <a:xfrm>
            <a:off x="8860327" y="1723609"/>
            <a:ext cx="85725" cy="85725"/>
          </a:xfrm>
          <a:prstGeom prst="flowChartConnector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28"/>
          <p:cNvCxnSpPr/>
          <p:nvPr/>
        </p:nvCxnSpPr>
        <p:spPr>
          <a:xfrm>
            <a:off x="8903189" y="1828384"/>
            <a:ext cx="0" cy="195263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1" name="Google Shape;141;p28"/>
          <p:cNvSpPr txBox="1"/>
          <p:nvPr/>
        </p:nvSpPr>
        <p:spPr>
          <a:xfrm>
            <a:off x="152400" y="1540202"/>
            <a:ext cx="23374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Простейшая нейросеть –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линейная функция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8"/>
          <p:cNvSpPr/>
          <p:nvPr/>
        </p:nvSpPr>
        <p:spPr>
          <a:xfrm>
            <a:off x="308545" y="3205240"/>
            <a:ext cx="504825" cy="504825"/>
          </a:xfrm>
          <a:prstGeom prst="flowChartConnector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8"/>
          <p:cNvSpPr/>
          <p:nvPr/>
        </p:nvSpPr>
        <p:spPr>
          <a:xfrm>
            <a:off x="308545" y="4062412"/>
            <a:ext cx="504825" cy="504825"/>
          </a:xfrm>
          <a:prstGeom prst="flowChartConnector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8"/>
          <p:cNvSpPr/>
          <p:nvPr/>
        </p:nvSpPr>
        <p:spPr>
          <a:xfrm>
            <a:off x="321245" y="4913194"/>
            <a:ext cx="504825" cy="504825"/>
          </a:xfrm>
          <a:prstGeom prst="flowChartConnector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8"/>
          <p:cNvSpPr/>
          <p:nvPr/>
        </p:nvSpPr>
        <p:spPr>
          <a:xfrm>
            <a:off x="1416050" y="4062412"/>
            <a:ext cx="504825" cy="504825"/>
          </a:xfrm>
          <a:prstGeom prst="flowChartConnector">
            <a:avLst/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146;p28"/>
          <p:cNvCxnSpPr>
            <a:stCxn id="142" idx="5"/>
            <a:endCxn id="145" idx="1"/>
          </p:cNvCxnSpPr>
          <p:nvPr/>
        </p:nvCxnSpPr>
        <p:spPr>
          <a:xfrm>
            <a:off x="739440" y="3636135"/>
            <a:ext cx="750600" cy="5001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7" name="Google Shape;147;p28"/>
          <p:cNvCxnSpPr>
            <a:stCxn id="144" idx="7"/>
            <a:endCxn id="145" idx="3"/>
          </p:cNvCxnSpPr>
          <p:nvPr/>
        </p:nvCxnSpPr>
        <p:spPr>
          <a:xfrm rot="10800000" flipH="1">
            <a:off x="752140" y="4493324"/>
            <a:ext cx="737700" cy="493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8" name="Google Shape;148;p28"/>
          <p:cNvCxnSpPr>
            <a:stCxn id="143" idx="6"/>
            <a:endCxn id="145" idx="2"/>
          </p:cNvCxnSpPr>
          <p:nvPr/>
        </p:nvCxnSpPr>
        <p:spPr>
          <a:xfrm>
            <a:off x="813370" y="4314825"/>
            <a:ext cx="6027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9" name="Google Shape;149;p28"/>
          <p:cNvSpPr txBox="1"/>
          <p:nvPr/>
        </p:nvSpPr>
        <p:spPr>
          <a:xfrm>
            <a:off x="409165" y="3303764"/>
            <a:ext cx="3417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390078" y="4129952"/>
            <a:ext cx="3417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390077" y="5011717"/>
            <a:ext cx="3417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8"/>
          <p:cNvSpPr txBox="1"/>
          <p:nvPr/>
        </p:nvSpPr>
        <p:spPr>
          <a:xfrm>
            <a:off x="992570" y="3509905"/>
            <a:ext cx="38183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947319" y="4053064"/>
            <a:ext cx="38183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971814" y="4738624"/>
            <a:ext cx="38183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" name="Google Shape;155;p28"/>
          <p:cNvGrpSpPr/>
          <p:nvPr/>
        </p:nvGrpSpPr>
        <p:grpSpPr>
          <a:xfrm>
            <a:off x="332046" y="2467494"/>
            <a:ext cx="1336454" cy="1594895"/>
            <a:chOff x="815906" y="2508869"/>
            <a:chExt cx="1336454" cy="1594895"/>
          </a:xfrm>
        </p:grpSpPr>
        <p:sp>
          <p:nvSpPr>
            <p:cNvPr id="156" name="Google Shape;156;p28"/>
            <p:cNvSpPr/>
            <p:nvPr/>
          </p:nvSpPr>
          <p:spPr>
            <a:xfrm>
              <a:off x="836165" y="2508869"/>
              <a:ext cx="504825" cy="504825"/>
            </a:xfrm>
            <a:prstGeom prst="flowChartConnector">
              <a:avLst/>
            </a:prstGeom>
            <a:noFill/>
            <a:ln w="25400" cap="flat" cmpd="sng">
              <a:solidFill>
                <a:srgbClr val="395E89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8"/>
            <p:cNvSpPr txBox="1"/>
            <p:nvPr/>
          </p:nvSpPr>
          <p:spPr>
            <a:xfrm>
              <a:off x="815906" y="2593667"/>
              <a:ext cx="5453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=1</a:t>
              </a:r>
              <a:endParaRPr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8" name="Google Shape;158;p28"/>
            <p:cNvCxnSpPr>
              <a:stCxn id="156" idx="5"/>
              <a:endCxn id="145" idx="0"/>
            </p:cNvCxnSpPr>
            <p:nvPr/>
          </p:nvCxnSpPr>
          <p:spPr>
            <a:xfrm>
              <a:off x="1267060" y="2939764"/>
              <a:ext cx="885300" cy="11640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9" name="Google Shape;159;p28"/>
            <p:cNvSpPr txBox="1"/>
            <p:nvPr/>
          </p:nvSpPr>
          <p:spPr>
            <a:xfrm>
              <a:off x="1516649" y="3024562"/>
              <a:ext cx="3818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lang="en-US"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28"/>
          <p:cNvSpPr/>
          <p:nvPr/>
        </p:nvSpPr>
        <p:spPr>
          <a:xfrm>
            <a:off x="2828583" y="2852654"/>
            <a:ext cx="504825" cy="504825"/>
          </a:xfrm>
          <a:prstGeom prst="flowChartConnector">
            <a:avLst/>
          </a:prstGeom>
          <a:noFill/>
          <a:ln w="25400" cap="flat" cmpd="sng">
            <a:solidFill>
              <a:srgbClr val="395E8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8"/>
          <p:cNvSpPr/>
          <p:nvPr/>
        </p:nvSpPr>
        <p:spPr>
          <a:xfrm>
            <a:off x="2865548" y="3734744"/>
            <a:ext cx="504825" cy="504825"/>
          </a:xfrm>
          <a:prstGeom prst="flowChartConnector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8"/>
          <p:cNvSpPr/>
          <p:nvPr/>
        </p:nvSpPr>
        <p:spPr>
          <a:xfrm>
            <a:off x="3960353" y="3245912"/>
            <a:ext cx="504825" cy="504825"/>
          </a:xfrm>
          <a:prstGeom prst="flowChartConnector">
            <a:avLst/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p28"/>
          <p:cNvCxnSpPr>
            <a:stCxn id="161" idx="6"/>
            <a:endCxn id="162" idx="3"/>
          </p:cNvCxnSpPr>
          <p:nvPr/>
        </p:nvCxnSpPr>
        <p:spPr>
          <a:xfrm rot="10800000" flipH="1">
            <a:off x="3370373" y="3676957"/>
            <a:ext cx="663900" cy="3102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4" name="Google Shape;164;p28"/>
          <p:cNvCxnSpPr>
            <a:stCxn id="160" idx="6"/>
            <a:endCxn id="162" idx="1"/>
          </p:cNvCxnSpPr>
          <p:nvPr/>
        </p:nvCxnSpPr>
        <p:spPr>
          <a:xfrm>
            <a:off x="3333408" y="3105066"/>
            <a:ext cx="700800" cy="214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" name="Google Shape;165;p28"/>
          <p:cNvSpPr txBox="1"/>
          <p:nvPr/>
        </p:nvSpPr>
        <p:spPr>
          <a:xfrm>
            <a:off x="2934380" y="3833267"/>
            <a:ext cx="3417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3504199" y="2913541"/>
            <a:ext cx="38183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3504199" y="3580855"/>
            <a:ext cx="38183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2845289" y="2950207"/>
            <a:ext cx="54534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=1</a:t>
            </a:r>
            <a:endParaRPr sz="14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1561271" y="4152490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4101218" y="3319842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8"/>
          <p:cNvSpPr txBox="1"/>
          <p:nvPr/>
        </p:nvSpPr>
        <p:spPr>
          <a:xfrm>
            <a:off x="2663288" y="1549727"/>
            <a:ext cx="179889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Ну или еще проще: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2707247" y="2034671"/>
            <a:ext cx="14446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= w</a:t>
            </a:r>
            <a:r>
              <a:rPr lang="en-US" sz="18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w</a:t>
            </a:r>
            <a:r>
              <a:rPr lang="en-US" sz="18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8"/>
          <p:cNvSpPr txBox="1"/>
          <p:nvPr/>
        </p:nvSpPr>
        <p:spPr>
          <a:xfrm>
            <a:off x="1835705" y="5474982"/>
            <a:ext cx="63850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Выбрали какие-то параметры w</a:t>
            </a:r>
            <a:r>
              <a:rPr lang="en-US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 w</a:t>
            </a:r>
            <a:r>
              <a:rPr lang="en-US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Как понять, насколько они хороши?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825610" y="5980028"/>
            <a:ext cx="2260747" cy="8657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75" name="Google Shape;175;p28"/>
          <p:cNvSpPr txBox="1"/>
          <p:nvPr/>
        </p:nvSpPr>
        <p:spPr>
          <a:xfrm>
            <a:off x="3194160" y="6298682"/>
            <a:ext cx="64700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Среднеквадратическое отклонение </a:t>
            </a: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предсказанных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значений от истинных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155114" y="2064607"/>
            <a:ext cx="197041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= </a:t>
            </a:r>
            <a:r>
              <a:rPr lang="en-US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1600" b="0" i="0" u="none" strike="noStrike" cap="none" baseline="-25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600" b="0" i="0" u="none" strike="noStrike" cap="none" baseline="-25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+w</a:t>
            </a:r>
            <a:r>
              <a:rPr lang="en-US" sz="1600" b="0" i="0" u="none" strike="noStrike" cap="none" baseline="-25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600" b="0" i="0" u="none" strike="noStrike" cap="none" baseline="-25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+w</a:t>
            </a:r>
            <a:r>
              <a:rPr lang="en-US" sz="1600" b="0" i="0" u="none" strike="noStrike" cap="none" baseline="-25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600" b="0" i="0" u="none" strike="noStrike" cap="none" baseline="-25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600" b="0" i="0" u="none" strike="noStrike" cap="none" baseline="-25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1948435" y="2059203"/>
            <a:ext cx="64312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w</a:t>
            </a:r>
            <a:r>
              <a:rPr lang="en-US" sz="16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/>
        </p:nvSpPr>
        <p:spPr>
          <a:xfrm>
            <a:off x="719640" y="279720"/>
            <a:ext cx="8852760" cy="1099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Оптимизация</a:t>
            </a:r>
            <a:endParaRPr sz="44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9"/>
          <p:cNvSpPr txBox="1"/>
          <p:nvPr/>
        </p:nvSpPr>
        <p:spPr>
          <a:xfrm>
            <a:off x="5618675" y="1626450"/>
            <a:ext cx="3058800" cy="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Хотим найти такие w</a:t>
            </a:r>
            <a:r>
              <a:rPr lang="en-US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 w</a:t>
            </a:r>
            <a:r>
              <a:rPr lang="en-US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чтобы L была минимальна -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9"/>
          <p:cNvSpPr txBox="1"/>
          <p:nvPr/>
        </p:nvSpPr>
        <p:spPr>
          <a:xfrm>
            <a:off x="7608869" y="1827450"/>
            <a:ext cx="1221000" cy="365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999" b="-99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86" name="Google Shape;186;p29"/>
          <p:cNvSpPr txBox="1"/>
          <p:nvPr/>
        </p:nvSpPr>
        <p:spPr>
          <a:xfrm>
            <a:off x="2948490" y="2749337"/>
            <a:ext cx="3889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Используем алгоритм </a:t>
            </a:r>
            <a:r>
              <a:rPr lang="en-US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градиентного спуска</a:t>
            </a:r>
            <a:endParaRPr sz="14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190500" y="3724275"/>
            <a:ext cx="44142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Возьмем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случайные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значения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</a:t>
            </a:r>
            <a:r>
              <a:rPr lang="en-US" sz="14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 w</a:t>
            </a:r>
            <a:r>
              <a:rPr lang="en-US" sz="1400" b="0" i="0" u="none" strike="noStrike" cap="none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 baseline="-25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Посчитаем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предсказания</a:t>
            </a:r>
            <a:r>
              <a:rPr lang="en-US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Посчитаем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функцию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ошибок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dirty="0" err="1"/>
              <a:t>Найдем</a:t>
            </a:r>
            <a:r>
              <a:rPr lang="en-US" dirty="0"/>
              <a:t> </a:t>
            </a:r>
            <a:r>
              <a:rPr lang="en-US" dirty="0" err="1"/>
              <a:t>направление</a:t>
            </a:r>
            <a:r>
              <a:rPr lang="en-US" dirty="0"/>
              <a:t> в </a:t>
            </a:r>
            <a:r>
              <a:rPr lang="en-US" b="1" dirty="0" err="1"/>
              <a:t>пространстве</a:t>
            </a:r>
            <a:r>
              <a:rPr lang="en-US" b="1" dirty="0"/>
              <a:t> </a:t>
            </a:r>
            <a:r>
              <a:rPr lang="en-US" b="1" dirty="0" err="1"/>
              <a:t>весов</a:t>
            </a:r>
            <a:r>
              <a:rPr lang="en-US" dirty="0"/>
              <a:t>, в </a:t>
            </a:r>
            <a:r>
              <a:rPr lang="en-US" dirty="0" err="1"/>
              <a:t>котором</a:t>
            </a:r>
            <a:r>
              <a:rPr lang="en-US" dirty="0"/>
              <a:t> </a:t>
            </a:r>
            <a:r>
              <a:rPr lang="en-US" dirty="0" err="1"/>
              <a:t>функция</a:t>
            </a:r>
            <a:r>
              <a:rPr lang="en-US" dirty="0"/>
              <a:t> </a:t>
            </a:r>
            <a:r>
              <a:rPr lang="en-US" dirty="0" err="1"/>
              <a:t>ошибок</a:t>
            </a:r>
            <a:r>
              <a:rPr lang="en-US" dirty="0"/>
              <a:t> </a:t>
            </a:r>
            <a:r>
              <a:rPr lang="en-US" dirty="0" err="1"/>
              <a:t>уменьшается</a:t>
            </a:r>
            <a:r>
              <a:rPr lang="en-US" dirty="0"/>
              <a:t> </a:t>
            </a:r>
            <a:r>
              <a:rPr lang="en-US" dirty="0" err="1"/>
              <a:t>быстрее</a:t>
            </a:r>
            <a:r>
              <a:rPr lang="en-US" dirty="0"/>
              <a:t> </a:t>
            </a:r>
            <a:r>
              <a:rPr lang="en-US" dirty="0" err="1"/>
              <a:t>всего</a:t>
            </a:r>
            <a:r>
              <a:rPr lang="en-US" dirty="0"/>
              <a:t>, и </a:t>
            </a:r>
            <a:r>
              <a:rPr lang="en-US" dirty="0" err="1"/>
              <a:t>немного</a:t>
            </a:r>
            <a:r>
              <a:rPr lang="en-US" dirty="0"/>
              <a:t> </a:t>
            </a:r>
            <a:r>
              <a:rPr lang="en-US" dirty="0" err="1"/>
              <a:t>сдвинемся</a:t>
            </a:r>
            <a:r>
              <a:rPr lang="en-US" dirty="0"/>
              <a:t> </a:t>
            </a:r>
            <a:r>
              <a:rPr lang="en-US" dirty="0" err="1"/>
              <a:t>туда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dirty="0" err="1"/>
              <a:t>Будем</a:t>
            </a:r>
            <a:r>
              <a:rPr lang="en-US" dirty="0"/>
              <a:t> </a:t>
            </a:r>
            <a:r>
              <a:rPr lang="en-US" dirty="0" err="1"/>
              <a:t>повторять</a:t>
            </a:r>
            <a:r>
              <a:rPr lang="en-US" dirty="0"/>
              <a:t> 2-4, </a:t>
            </a:r>
            <a:r>
              <a:rPr lang="en-US" dirty="0" err="1"/>
              <a:t>пока</a:t>
            </a:r>
            <a:r>
              <a:rPr lang="en-US" dirty="0"/>
              <a:t> </a:t>
            </a:r>
            <a:r>
              <a:rPr lang="en-US" dirty="0" err="1"/>
              <a:t>функция</a:t>
            </a:r>
            <a:r>
              <a:rPr lang="en-US" dirty="0"/>
              <a:t> </a:t>
            </a:r>
            <a:r>
              <a:rPr lang="en-US" dirty="0" err="1"/>
              <a:t>ошибок</a:t>
            </a:r>
            <a:r>
              <a:rPr lang="en-US" dirty="0"/>
              <a:t>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перестанет</a:t>
            </a:r>
            <a:r>
              <a:rPr lang="en-US" dirty="0"/>
              <a:t> </a:t>
            </a:r>
            <a:r>
              <a:rPr lang="en-US" dirty="0" err="1"/>
              <a:t>уменьшаться</a:t>
            </a:r>
            <a:endParaRPr dirty="0"/>
          </a:p>
        </p:txBody>
      </p:sp>
      <p:sp>
        <p:nvSpPr>
          <p:cNvPr id="188" name="Google Shape;188;p29"/>
          <p:cNvSpPr txBox="1"/>
          <p:nvPr/>
        </p:nvSpPr>
        <p:spPr>
          <a:xfrm>
            <a:off x="466725" y="3389206"/>
            <a:ext cx="288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Пусть у нас есть набор данных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29"/>
          <p:cNvPicPr preferRelativeResize="0"/>
          <p:nvPr/>
        </p:nvPicPr>
        <p:blipFill rotWithShape="1">
          <a:blip r:embed="rId4">
            <a:alphaModFix/>
          </a:blip>
          <a:srcRect l="8337" r="7868"/>
          <a:stretch/>
        </p:blipFill>
        <p:spPr>
          <a:xfrm>
            <a:off x="5023075" y="3285725"/>
            <a:ext cx="4481276" cy="30037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2" name="Google Shape;192;p29"/>
          <p:cNvSpPr txBox="1"/>
          <p:nvPr/>
        </p:nvSpPr>
        <p:spPr>
          <a:xfrm>
            <a:off x="5700350" y="5576175"/>
            <a:ext cx="643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w0</a:t>
            </a:r>
            <a:endParaRPr/>
          </a:p>
        </p:txBody>
      </p:sp>
      <p:sp>
        <p:nvSpPr>
          <p:cNvPr id="193" name="Google Shape;193;p29"/>
          <p:cNvSpPr txBox="1"/>
          <p:nvPr/>
        </p:nvSpPr>
        <p:spPr>
          <a:xfrm>
            <a:off x="8677475" y="5298675"/>
            <a:ext cx="643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w1</a:t>
            </a:r>
            <a:endParaRPr/>
          </a:p>
        </p:txBody>
      </p:sp>
      <p:sp>
        <p:nvSpPr>
          <p:cNvPr id="194" name="Google Shape;194;p29"/>
          <p:cNvSpPr txBox="1"/>
          <p:nvPr/>
        </p:nvSpPr>
        <p:spPr>
          <a:xfrm>
            <a:off x="295950" y="5825525"/>
            <a:ext cx="4203300" cy="620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Направление</a:t>
            </a:r>
            <a:r>
              <a:rPr lang="en-US" dirty="0"/>
              <a:t>, в </a:t>
            </a:r>
            <a:r>
              <a:rPr lang="en-US" dirty="0" err="1"/>
              <a:t>котором</a:t>
            </a:r>
            <a:r>
              <a:rPr lang="en-US" dirty="0"/>
              <a:t> </a:t>
            </a:r>
            <a:r>
              <a:rPr lang="en-US" dirty="0" err="1"/>
              <a:t>функция</a:t>
            </a:r>
            <a:r>
              <a:rPr lang="en-US" dirty="0"/>
              <a:t> </a:t>
            </a:r>
            <a:r>
              <a:rPr lang="en-US" dirty="0" err="1"/>
              <a:t>уменьшается</a:t>
            </a:r>
            <a:r>
              <a:rPr lang="en-US" dirty="0"/>
              <a:t> </a:t>
            </a:r>
            <a:r>
              <a:rPr lang="en-US" dirty="0" err="1"/>
              <a:t>быстрее</a:t>
            </a:r>
            <a:r>
              <a:rPr lang="en-US" dirty="0"/>
              <a:t> </a:t>
            </a:r>
            <a:r>
              <a:rPr lang="en-US" dirty="0" err="1"/>
              <a:t>всего</a:t>
            </a:r>
            <a:r>
              <a:rPr lang="en-US" dirty="0"/>
              <a:t>, </a:t>
            </a:r>
            <a:r>
              <a:rPr lang="en-US" dirty="0" err="1"/>
              <a:t>называется</a:t>
            </a:r>
            <a:r>
              <a:rPr lang="en-US" dirty="0"/>
              <a:t> </a:t>
            </a:r>
            <a:r>
              <a:rPr lang="en-US" dirty="0" err="1" smtClean="0"/>
              <a:t>антиградиент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66725" y="6446067"/>
                <a:ext cx="1140440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25" y="6446067"/>
                <a:ext cx="1140440" cy="484043"/>
              </a:xfrm>
              <a:prstGeom prst="rect">
                <a:avLst/>
              </a:prstGeom>
              <a:blipFill rotWithShape="0"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30638" y="3432871"/>
                <a:ext cx="48615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638" y="3432871"/>
                <a:ext cx="486159" cy="215444"/>
              </a:xfrm>
              <a:prstGeom prst="rect">
                <a:avLst/>
              </a:prstGeom>
              <a:blipFill rotWithShape="0">
                <a:blip r:embed="rId6"/>
                <a:stretch>
                  <a:fillRect l="-5000" b="-28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898123" y="3949629"/>
                <a:ext cx="147181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123" y="3949629"/>
                <a:ext cx="1471813" cy="246221"/>
              </a:xfrm>
              <a:prstGeom prst="rect">
                <a:avLst/>
              </a:prstGeom>
              <a:blipFill rotWithShape="0">
                <a:blip r:embed="rId7"/>
                <a:stretch>
                  <a:fillRect l="-2479" t="-17500" r="-413" b="-27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35511" y="1428880"/>
                <a:ext cx="5322739" cy="8657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m:rPr>
                              <m:nor/>
                            </m:rPr>
                            <a:rPr lang="ru-RU" sz="2000" dirty="0"/>
                            <m:t> </m:t>
                          </m:r>
                        </m:e>
                      </m:nary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11" y="1428880"/>
                <a:ext cx="5322739" cy="86575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/>
        </p:nvSpPr>
        <p:spPr>
          <a:xfrm>
            <a:off x="719640" y="279720"/>
            <a:ext cx="8852700" cy="10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>
                <a:solidFill>
                  <a:srgbClr val="333333"/>
                </a:solidFill>
              </a:rPr>
              <a:t>Более сложная нейросеть</a:t>
            </a:r>
            <a:endParaRPr sz="44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0"/>
          <p:cNvSpPr txBox="1"/>
          <p:nvPr/>
        </p:nvSpPr>
        <p:spPr>
          <a:xfrm>
            <a:off x="4601325" y="1259225"/>
            <a:ext cx="34365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Зачем скрытые слои? - Нелинейность!</a:t>
            </a:r>
            <a:endParaRPr/>
          </a:p>
        </p:txBody>
      </p:sp>
      <p:pic>
        <p:nvPicPr>
          <p:cNvPr id="201" name="Google Shape;201;p30"/>
          <p:cNvPicPr preferRelativeResize="0"/>
          <p:nvPr/>
        </p:nvPicPr>
        <p:blipFill rotWithShape="1">
          <a:blip r:embed="rId3">
            <a:alphaModFix/>
          </a:blip>
          <a:srcRect l="50709"/>
          <a:stretch/>
        </p:blipFill>
        <p:spPr>
          <a:xfrm>
            <a:off x="4982324" y="2035202"/>
            <a:ext cx="3085449" cy="251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0"/>
          <p:cNvSpPr txBox="1"/>
          <p:nvPr/>
        </p:nvSpPr>
        <p:spPr>
          <a:xfrm>
            <a:off x="4534213" y="1607525"/>
            <a:ext cx="52746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Внутри оранжевого нейрона - функция активации</a:t>
            </a:r>
            <a:endParaRPr/>
          </a:p>
        </p:txBody>
      </p:sp>
      <p:pic>
        <p:nvPicPr>
          <p:cNvPr id="203" name="Google Shape;203;p30"/>
          <p:cNvPicPr preferRelativeResize="0"/>
          <p:nvPr/>
        </p:nvPicPr>
        <p:blipFill rotWithShape="1">
          <a:blip r:embed="rId4">
            <a:alphaModFix/>
          </a:blip>
          <a:srcRect b="27023"/>
          <a:stretch/>
        </p:blipFill>
        <p:spPr>
          <a:xfrm>
            <a:off x="366188" y="4514400"/>
            <a:ext cx="3849250" cy="2792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30"/>
          <p:cNvCxnSpPr/>
          <p:nvPr/>
        </p:nvCxnSpPr>
        <p:spPr>
          <a:xfrm flipV="1">
            <a:off x="2199992" y="6913200"/>
            <a:ext cx="499433" cy="15755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05" name="Google Shape;205;p30"/>
          <p:cNvCxnSpPr/>
          <p:nvPr/>
        </p:nvCxnSpPr>
        <p:spPr>
          <a:xfrm rot="10800000" flipH="1">
            <a:off x="3098725" y="5934450"/>
            <a:ext cx="501000" cy="657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07" name="Google Shape;207;p30"/>
          <p:cNvCxnSpPr/>
          <p:nvPr/>
        </p:nvCxnSpPr>
        <p:spPr>
          <a:xfrm flipV="1">
            <a:off x="2699425" y="6560700"/>
            <a:ext cx="430750" cy="3525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8" name="Google Shape;208;p30"/>
          <p:cNvSpPr txBox="1"/>
          <p:nvPr/>
        </p:nvSpPr>
        <p:spPr>
          <a:xfrm>
            <a:off x="4301175" y="4644900"/>
            <a:ext cx="5862000" cy="16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 &lt; x &lt; 1: y = 0.5x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&lt; x &lt; 2: y = 1.5x = 0.5x + x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2 &lt; x &lt; 3: y = 2.5x = 0.5x + x + x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y =  0.5ReLU(x) + ReLU(x-1) + ReLU(x-2)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9" name="Google Shape;209;p30"/>
          <p:cNvSpPr/>
          <p:nvPr/>
        </p:nvSpPr>
        <p:spPr>
          <a:xfrm>
            <a:off x="866433" y="2081129"/>
            <a:ext cx="504900" cy="504900"/>
          </a:xfrm>
          <a:prstGeom prst="flowChartConnector">
            <a:avLst/>
          </a:prstGeom>
          <a:noFill/>
          <a:ln w="25400" cap="flat" cmpd="sng">
            <a:solidFill>
              <a:srgbClr val="395E8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0"/>
          <p:cNvSpPr/>
          <p:nvPr/>
        </p:nvSpPr>
        <p:spPr>
          <a:xfrm>
            <a:off x="903398" y="3115619"/>
            <a:ext cx="504900" cy="504900"/>
          </a:xfrm>
          <a:prstGeom prst="flowChartConnector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0"/>
          <p:cNvSpPr/>
          <p:nvPr/>
        </p:nvSpPr>
        <p:spPr>
          <a:xfrm>
            <a:off x="2782378" y="2519487"/>
            <a:ext cx="504900" cy="504900"/>
          </a:xfrm>
          <a:prstGeom prst="flowChartConnector">
            <a:avLst/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212;p30"/>
          <p:cNvCxnSpPr>
            <a:stCxn id="210" idx="6"/>
            <a:endCxn id="213" idx="1"/>
          </p:cNvCxnSpPr>
          <p:nvPr/>
        </p:nvCxnSpPr>
        <p:spPr>
          <a:xfrm>
            <a:off x="1408298" y="3368069"/>
            <a:ext cx="555300" cy="2265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4" name="Google Shape;214;p30"/>
          <p:cNvCxnSpPr>
            <a:stCxn id="209" idx="6"/>
            <a:endCxn id="215" idx="2"/>
          </p:cNvCxnSpPr>
          <p:nvPr/>
        </p:nvCxnSpPr>
        <p:spPr>
          <a:xfrm rot="10800000" flipH="1">
            <a:off x="1371333" y="1828679"/>
            <a:ext cx="533700" cy="5049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6" name="Google Shape;216;p30"/>
          <p:cNvSpPr txBox="1"/>
          <p:nvPr/>
        </p:nvSpPr>
        <p:spPr>
          <a:xfrm>
            <a:off x="972230" y="3214142"/>
            <a:ext cx="341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0"/>
          <p:cNvSpPr txBox="1"/>
          <p:nvPr/>
        </p:nvSpPr>
        <p:spPr>
          <a:xfrm>
            <a:off x="860775" y="2179675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=1..</a:t>
            </a:r>
            <a:endParaRPr sz="14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0"/>
          <p:cNvSpPr txBox="1"/>
          <p:nvPr/>
        </p:nvSpPr>
        <p:spPr>
          <a:xfrm>
            <a:off x="2912618" y="2618017"/>
            <a:ext cx="274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0"/>
          <p:cNvSpPr/>
          <p:nvPr/>
        </p:nvSpPr>
        <p:spPr>
          <a:xfrm>
            <a:off x="1905028" y="1576237"/>
            <a:ext cx="504900" cy="504900"/>
          </a:xfrm>
          <a:prstGeom prst="flowChartConnector">
            <a:avLst/>
          </a:prstGeom>
          <a:noFill/>
          <a:ln w="254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0"/>
          <p:cNvSpPr/>
          <p:nvPr/>
        </p:nvSpPr>
        <p:spPr>
          <a:xfrm>
            <a:off x="1889516" y="2519487"/>
            <a:ext cx="504900" cy="504900"/>
          </a:xfrm>
          <a:prstGeom prst="flowChartConnector">
            <a:avLst/>
          </a:prstGeom>
          <a:noFill/>
          <a:ln w="254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0"/>
          <p:cNvSpPr/>
          <p:nvPr/>
        </p:nvSpPr>
        <p:spPr>
          <a:xfrm>
            <a:off x="1889528" y="3520487"/>
            <a:ext cx="504900" cy="504900"/>
          </a:xfrm>
          <a:prstGeom prst="flowChartConnector">
            <a:avLst/>
          </a:prstGeom>
          <a:noFill/>
          <a:ln w="254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" name="Google Shape;220;p30"/>
          <p:cNvCxnSpPr>
            <a:stCxn id="209" idx="6"/>
            <a:endCxn id="219" idx="2"/>
          </p:cNvCxnSpPr>
          <p:nvPr/>
        </p:nvCxnSpPr>
        <p:spPr>
          <a:xfrm>
            <a:off x="1371333" y="2333579"/>
            <a:ext cx="518100" cy="4383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1" name="Google Shape;221;p30"/>
          <p:cNvCxnSpPr>
            <a:stCxn id="209" idx="6"/>
            <a:endCxn id="213" idx="1"/>
          </p:cNvCxnSpPr>
          <p:nvPr/>
        </p:nvCxnSpPr>
        <p:spPr>
          <a:xfrm>
            <a:off x="1371333" y="2333579"/>
            <a:ext cx="592200" cy="12609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2" name="Google Shape;222;p30"/>
          <p:cNvCxnSpPr>
            <a:stCxn id="210" idx="6"/>
            <a:endCxn id="219" idx="2"/>
          </p:cNvCxnSpPr>
          <p:nvPr/>
        </p:nvCxnSpPr>
        <p:spPr>
          <a:xfrm rot="10800000" flipH="1">
            <a:off x="1408298" y="2771969"/>
            <a:ext cx="481200" cy="5961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3" name="Google Shape;223;p30"/>
          <p:cNvCxnSpPr>
            <a:stCxn id="210" idx="6"/>
            <a:endCxn id="215" idx="2"/>
          </p:cNvCxnSpPr>
          <p:nvPr/>
        </p:nvCxnSpPr>
        <p:spPr>
          <a:xfrm rot="10800000" flipH="1">
            <a:off x="1408298" y="1828769"/>
            <a:ext cx="496800" cy="15393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4" name="Google Shape;224;p30"/>
          <p:cNvCxnSpPr>
            <a:stCxn id="215" idx="6"/>
            <a:endCxn id="211" idx="2"/>
          </p:cNvCxnSpPr>
          <p:nvPr/>
        </p:nvCxnSpPr>
        <p:spPr>
          <a:xfrm>
            <a:off x="2409928" y="1828687"/>
            <a:ext cx="372600" cy="9432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5" name="Google Shape;225;p30"/>
          <p:cNvCxnSpPr>
            <a:stCxn id="219" idx="6"/>
            <a:endCxn id="211" idx="2"/>
          </p:cNvCxnSpPr>
          <p:nvPr/>
        </p:nvCxnSpPr>
        <p:spPr>
          <a:xfrm>
            <a:off x="2394416" y="2771937"/>
            <a:ext cx="3879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6" name="Google Shape;226;p30"/>
          <p:cNvCxnSpPr>
            <a:stCxn id="213" idx="6"/>
            <a:endCxn id="211" idx="2"/>
          </p:cNvCxnSpPr>
          <p:nvPr/>
        </p:nvCxnSpPr>
        <p:spPr>
          <a:xfrm rot="10800000" flipH="1">
            <a:off x="2394428" y="2771837"/>
            <a:ext cx="387900" cy="10011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/>
        </p:nvSpPr>
        <p:spPr>
          <a:xfrm>
            <a:off x="719640" y="279720"/>
            <a:ext cx="8852700" cy="10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dirty="0" err="1">
                <a:solidFill>
                  <a:srgbClr val="333333"/>
                </a:solidFill>
              </a:rPr>
              <a:t>Обратное</a:t>
            </a:r>
            <a:r>
              <a:rPr lang="en-US" sz="4400" b="1" dirty="0">
                <a:solidFill>
                  <a:srgbClr val="333333"/>
                </a:solidFill>
              </a:rPr>
              <a:t> </a:t>
            </a:r>
            <a:r>
              <a:rPr lang="en-US" sz="4400" b="1" dirty="0" err="1">
                <a:solidFill>
                  <a:srgbClr val="333333"/>
                </a:solidFill>
              </a:rPr>
              <a:t>распространение</a:t>
            </a:r>
            <a:r>
              <a:rPr lang="en-US" sz="4400" b="1" dirty="0">
                <a:solidFill>
                  <a:srgbClr val="333333"/>
                </a:solidFill>
              </a:rPr>
              <a:t> </a:t>
            </a:r>
            <a:r>
              <a:rPr lang="en-US" sz="4400" b="1" dirty="0" err="1">
                <a:solidFill>
                  <a:srgbClr val="333333"/>
                </a:solidFill>
              </a:rPr>
              <a:t>ошибки</a:t>
            </a:r>
            <a:endParaRPr sz="44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1"/>
          <p:cNvSpPr txBox="1"/>
          <p:nvPr/>
        </p:nvSpPr>
        <p:spPr>
          <a:xfrm>
            <a:off x="624950" y="1794550"/>
            <a:ext cx="8070600" cy="7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Как рассчитать градиент, когда есть скрытые слои?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Можно аналитически найти производные. А если слоев 100?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Построить вычислительный граф - последовательность простых операций</a:t>
            </a:r>
            <a:endParaRPr/>
          </a:p>
        </p:txBody>
      </p:sp>
      <p:sp>
        <p:nvSpPr>
          <p:cNvPr id="233" name="Google Shape;233;p31"/>
          <p:cNvSpPr txBox="1"/>
          <p:nvPr/>
        </p:nvSpPr>
        <p:spPr>
          <a:xfrm>
            <a:off x="624950" y="2822159"/>
            <a:ext cx="3827100" cy="72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Простой</a:t>
            </a:r>
            <a:r>
              <a:rPr lang="en-US" sz="1800" dirty="0"/>
              <a:t> </a:t>
            </a:r>
            <a:r>
              <a:rPr lang="en-US" sz="1800" dirty="0" err="1"/>
              <a:t>пример</a:t>
            </a:r>
            <a:r>
              <a:rPr lang="en-US" sz="1800" dirty="0"/>
              <a:t>: </a:t>
            </a:r>
            <a:r>
              <a:rPr lang="en-US" sz="1800" b="1" dirty="0"/>
              <a:t>f(</a:t>
            </a:r>
            <a:r>
              <a:rPr lang="en-US" sz="1800" b="1" dirty="0" err="1"/>
              <a:t>x,y,z</a:t>
            </a:r>
            <a:r>
              <a:rPr lang="en-US" sz="1800" b="1" dirty="0"/>
              <a:t>) = (</a:t>
            </a:r>
            <a:r>
              <a:rPr lang="en-US" sz="1800" b="1" dirty="0" err="1" smtClean="0"/>
              <a:t>x+y</a:t>
            </a:r>
            <a:r>
              <a:rPr lang="en-US" sz="1800" b="1" dirty="0" smtClean="0"/>
              <a:t>)z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/>
              <a:t>В точке </a:t>
            </a:r>
            <a:r>
              <a:rPr lang="en-US" sz="1800" dirty="0" smtClean="0"/>
              <a:t>x = -2, y = 5, z = -4</a:t>
            </a:r>
            <a:endParaRPr sz="1800" dirty="0"/>
          </a:p>
        </p:txBody>
      </p:sp>
      <p:sp>
        <p:nvSpPr>
          <p:cNvPr id="234" name="Google Shape;234;p31"/>
          <p:cNvSpPr txBox="1"/>
          <p:nvPr/>
        </p:nvSpPr>
        <p:spPr>
          <a:xfrm>
            <a:off x="950375" y="3708050"/>
            <a:ext cx="1653300" cy="8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 = </a:t>
            </a:r>
            <a:r>
              <a:rPr lang="en-US" dirty="0" err="1" smtClean="0"/>
              <a:t>qz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 = </a:t>
            </a:r>
            <a:r>
              <a:rPr lang="en-US" dirty="0" err="1" smtClean="0"/>
              <a:t>x+y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409825" y="3699494"/>
                <a:ext cx="1184683" cy="445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825" y="3699494"/>
                <a:ext cx="1184683" cy="445956"/>
              </a:xfrm>
              <a:prstGeom prst="rect">
                <a:avLst/>
              </a:prstGeom>
              <a:blipFill rotWithShape="0">
                <a:blip r:embed="rId3"/>
                <a:stretch>
                  <a:fillRect l="-4103" t="-2740" r="-2564" b="-164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09825" y="4287356"/>
                <a:ext cx="1188595" cy="4464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825" y="4287356"/>
                <a:ext cx="1188595" cy="446469"/>
              </a:xfrm>
              <a:prstGeom prst="rect">
                <a:avLst/>
              </a:prstGeom>
              <a:blipFill rotWithShape="0">
                <a:blip r:embed="rId4"/>
                <a:stretch>
                  <a:fillRect l="-4103" t="-2703" r="-2564" b="-121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48376" y="5127637"/>
                <a:ext cx="855299" cy="4464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376" y="5127637"/>
                <a:ext cx="855299" cy="446469"/>
              </a:xfrm>
              <a:prstGeom prst="rect">
                <a:avLst/>
              </a:prstGeom>
              <a:blipFill rotWithShape="0">
                <a:blip r:embed="rId5"/>
                <a:stretch>
                  <a:fillRect l="-6429" t="-2740" r="-5000" b="-136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950375" y="5196982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Хотим: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131432" y="5891293"/>
                <a:ext cx="926151" cy="445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432" y="5891293"/>
                <a:ext cx="926151" cy="445956"/>
              </a:xfrm>
              <a:prstGeom prst="rect">
                <a:avLst/>
              </a:prstGeom>
              <a:blipFill rotWithShape="0">
                <a:blip r:embed="rId6"/>
                <a:stretch>
                  <a:fillRect l="-5921" t="-2703" r="-2632" b="-121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950375" y="5814029"/>
            <a:ext cx="19976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Linux Libertine"/>
              </a:rPr>
              <a:t>Дифференцирование</a:t>
            </a:r>
            <a:endParaRPr lang="en-US" dirty="0" smtClean="0">
              <a:latin typeface="Linux Libertine"/>
            </a:endParaRPr>
          </a:p>
          <a:p>
            <a:r>
              <a:rPr lang="ru-RU" dirty="0" smtClean="0">
                <a:latin typeface="Linux Libertine"/>
              </a:rPr>
              <a:t>сложной функции</a:t>
            </a:r>
            <a:r>
              <a:rPr lang="en-US" dirty="0">
                <a:latin typeface="Linux Libertine"/>
              </a:rPr>
              <a:t>:</a:t>
            </a:r>
            <a:endParaRPr lang="ru-RU" dirty="0">
              <a:latin typeface="Linux Libertine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5145990" y="3561931"/>
            <a:ext cx="626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5145990" y="4489712"/>
            <a:ext cx="626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endCxn id="19" idx="2"/>
          </p:cNvCxnSpPr>
          <p:nvPr/>
        </p:nvCxnSpPr>
        <p:spPr>
          <a:xfrm>
            <a:off x="5768238" y="3561931"/>
            <a:ext cx="557022" cy="51363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endCxn id="19" idx="2"/>
          </p:cNvCxnSpPr>
          <p:nvPr/>
        </p:nvCxnSpPr>
        <p:spPr>
          <a:xfrm flipV="1">
            <a:off x="5772150" y="4075562"/>
            <a:ext cx="553110" cy="41415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6325260" y="3836160"/>
            <a:ext cx="487680" cy="4788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5199940" y="5363659"/>
            <a:ext cx="626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19" idx="6"/>
          </p:cNvCxnSpPr>
          <p:nvPr/>
        </p:nvCxnSpPr>
        <p:spPr>
          <a:xfrm>
            <a:off x="6812940" y="4075562"/>
            <a:ext cx="26096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7067550" y="4075562"/>
            <a:ext cx="349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endCxn id="38" idx="2"/>
          </p:cNvCxnSpPr>
          <p:nvPr/>
        </p:nvCxnSpPr>
        <p:spPr>
          <a:xfrm>
            <a:off x="7416800" y="4064498"/>
            <a:ext cx="584121" cy="48986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8000921" y="4314964"/>
            <a:ext cx="487680" cy="4788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0" name="Прямая соединительная линия 39"/>
          <p:cNvCxnSpPr>
            <a:endCxn id="38" idx="2"/>
          </p:cNvCxnSpPr>
          <p:nvPr/>
        </p:nvCxnSpPr>
        <p:spPr>
          <a:xfrm flipV="1">
            <a:off x="5826100" y="4554366"/>
            <a:ext cx="2174821" cy="81431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8502040" y="4554366"/>
            <a:ext cx="26096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8756650" y="4554366"/>
            <a:ext cx="349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5008773" y="324423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 -2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5021277" y="4171660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 5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009993" y="504309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 -4</a:t>
            </a:r>
            <a:endParaRPr lang="ru-RU" dirty="0"/>
          </a:p>
        </p:txBody>
      </p:sp>
      <p:sp>
        <p:nvSpPr>
          <p:cNvPr id="227" name="TextBox 226"/>
          <p:cNvSpPr txBox="1"/>
          <p:nvPr/>
        </p:nvSpPr>
        <p:spPr>
          <a:xfrm>
            <a:off x="6437737" y="392133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ru-RU" dirty="0"/>
          </a:p>
        </p:txBody>
      </p:sp>
      <p:sp>
        <p:nvSpPr>
          <p:cNvPr id="228" name="TextBox 227"/>
          <p:cNvSpPr txBox="1"/>
          <p:nvPr/>
        </p:nvSpPr>
        <p:spPr>
          <a:xfrm>
            <a:off x="8127932" y="4438748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ru-RU" dirty="0"/>
          </a:p>
        </p:txBody>
      </p:sp>
      <p:sp>
        <p:nvSpPr>
          <p:cNvPr id="229" name="TextBox 228"/>
          <p:cNvSpPr txBox="1"/>
          <p:nvPr/>
        </p:nvSpPr>
        <p:spPr>
          <a:xfrm>
            <a:off x="8485582" y="4155543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 -12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797480" y="370805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r>
              <a:rPr lang="en-US" dirty="0" smtClean="0"/>
              <a:t> 3</a:t>
            </a:r>
            <a:endParaRPr lang="ru-RU" dirty="0"/>
          </a:p>
        </p:txBody>
      </p:sp>
      <p:sp>
        <p:nvSpPr>
          <p:cNvPr id="230" name="TextBox 229"/>
          <p:cNvSpPr txBox="1"/>
          <p:nvPr/>
        </p:nvSpPr>
        <p:spPr>
          <a:xfrm>
            <a:off x="8599586" y="499223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779738" y="4412520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-4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774665" y="4183521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-4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78503" y="542021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3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85881" y="56476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02488" y="35273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940961" y="3732959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-4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15594" y="448789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954067" y="4693511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-4</a:t>
            </a: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Прямоугольник 234"/>
              <p:cNvSpPr/>
              <p:nvPr/>
            </p:nvSpPr>
            <p:spPr>
              <a:xfrm>
                <a:off x="4621656" y="3688760"/>
                <a:ext cx="452688" cy="4090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 smtClean="0"/>
                  <a:t>=</a:t>
                </a:r>
                <a:endParaRPr lang="ru-RU" dirty="0"/>
              </a:p>
            </p:txBody>
          </p:sp>
        </mc:Choice>
        <mc:Fallback xmlns="">
          <p:sp>
            <p:nvSpPr>
              <p:cNvPr id="235" name="Прямоугольник 2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656" y="3688760"/>
                <a:ext cx="452688" cy="409086"/>
              </a:xfrm>
              <a:prstGeom prst="rect">
                <a:avLst/>
              </a:prstGeom>
              <a:blipFill rotWithShape="0">
                <a:blip r:embed="rId7"/>
                <a:stretch>
                  <a:fillRect r="-4054" b="-44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Прямоугольник 60"/>
              <p:cNvSpPr/>
              <p:nvPr/>
            </p:nvSpPr>
            <p:spPr>
              <a:xfrm>
                <a:off x="4600712" y="4655486"/>
                <a:ext cx="457176" cy="4331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dirty="0" smtClean="0"/>
                  <a:t>=</a:t>
                </a:r>
                <a:endParaRPr lang="ru-RU" dirty="0"/>
              </a:p>
            </p:txBody>
          </p:sp>
        </mc:Choice>
        <mc:Fallback xmlns="">
          <p:sp>
            <p:nvSpPr>
              <p:cNvPr id="61" name="Прямоугольник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712" y="4655486"/>
                <a:ext cx="457176" cy="433132"/>
              </a:xfrm>
              <a:prstGeom prst="rect">
                <a:avLst/>
              </a:prstGeom>
              <a:blipFill rotWithShape="0">
                <a:blip r:embed="rId8"/>
                <a:stretch>
                  <a:fillRect r="-2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Прямоугольник 61"/>
              <p:cNvSpPr/>
              <p:nvPr/>
            </p:nvSpPr>
            <p:spPr>
              <a:xfrm>
                <a:off x="4714617" y="5609486"/>
                <a:ext cx="452688" cy="4090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dirty="0" smtClean="0"/>
                  <a:t>=</a:t>
                </a:r>
                <a:endParaRPr lang="ru-RU" dirty="0"/>
              </a:p>
            </p:txBody>
          </p:sp>
        </mc:Choice>
        <mc:Fallback xmlns="">
          <p:sp>
            <p:nvSpPr>
              <p:cNvPr id="62" name="Прямоугольник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617" y="5609486"/>
                <a:ext cx="452688" cy="409086"/>
              </a:xfrm>
              <a:prstGeom prst="rect">
                <a:avLst/>
              </a:prstGeom>
              <a:blipFill rotWithShape="0">
                <a:blip r:embed="rId9"/>
                <a:stretch>
                  <a:fillRect r="-2667" b="-44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8594688" y="468445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ru-RU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/>
      <p:bldP spid="50" grpId="0"/>
      <p:bldP spid="230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235" grpId="0"/>
      <p:bldP spid="61" grpId="0"/>
      <p:bldP spid="62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/>
          <p:cNvCxnSpPr/>
          <p:nvPr/>
        </p:nvCxnSpPr>
        <p:spPr>
          <a:xfrm>
            <a:off x="603950" y="3631269"/>
            <a:ext cx="626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единительная линия 2"/>
          <p:cNvCxnSpPr/>
          <p:nvPr/>
        </p:nvCxnSpPr>
        <p:spPr>
          <a:xfrm>
            <a:off x="603950" y="4559050"/>
            <a:ext cx="626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>
            <a:endCxn id="6" idx="2"/>
          </p:cNvCxnSpPr>
          <p:nvPr/>
        </p:nvCxnSpPr>
        <p:spPr>
          <a:xfrm>
            <a:off x="1226198" y="3631269"/>
            <a:ext cx="557022" cy="51363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>
            <a:endCxn id="6" idx="2"/>
          </p:cNvCxnSpPr>
          <p:nvPr/>
        </p:nvCxnSpPr>
        <p:spPr>
          <a:xfrm flipV="1">
            <a:off x="1230110" y="4144900"/>
            <a:ext cx="553110" cy="41415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1783220" y="3905498"/>
            <a:ext cx="487680" cy="4788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48594" y="2301029"/>
            <a:ext cx="626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6" idx="6"/>
          </p:cNvCxnSpPr>
          <p:nvPr/>
        </p:nvCxnSpPr>
        <p:spPr>
          <a:xfrm>
            <a:off x="2270900" y="4144900"/>
            <a:ext cx="26096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2525510" y="4144900"/>
            <a:ext cx="349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endCxn id="11" idx="0"/>
          </p:cNvCxnSpPr>
          <p:nvPr/>
        </p:nvCxnSpPr>
        <p:spPr>
          <a:xfrm>
            <a:off x="2874760" y="4144900"/>
            <a:ext cx="433855" cy="74725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3064775" y="4892155"/>
            <a:ext cx="487680" cy="4788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3565894" y="5131557"/>
            <a:ext cx="26096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820504" y="5131557"/>
            <a:ext cx="349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6733" y="3313568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 2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479237" y="424099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-1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458647" y="1967763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0</a:t>
            </a:r>
            <a:r>
              <a:rPr lang="en-US" dirty="0" smtClean="0"/>
              <a:t> -3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895697" y="4008778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*</a:t>
            </a:r>
            <a:endParaRPr lang="ru-RU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3155574" y="493446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</a:t>
            </a:r>
            <a:endParaRPr lang="ru-RU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549436" y="473273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2255440" y="377738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-2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2237698" y="448185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32625" y="425285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0448" y="3596680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-1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8921" y="380229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-0.2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3554" y="455723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2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2027" y="4762849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0.4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665477" y="5688660"/>
            <a:ext cx="626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665477" y="6616441"/>
            <a:ext cx="626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endCxn id="38" idx="2"/>
          </p:cNvCxnSpPr>
          <p:nvPr/>
        </p:nvCxnSpPr>
        <p:spPr>
          <a:xfrm>
            <a:off x="1287725" y="5688660"/>
            <a:ext cx="557022" cy="51363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endCxn id="38" idx="2"/>
          </p:cNvCxnSpPr>
          <p:nvPr/>
        </p:nvCxnSpPr>
        <p:spPr>
          <a:xfrm flipV="1">
            <a:off x="1291637" y="6202291"/>
            <a:ext cx="553110" cy="41415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1844747" y="5962889"/>
            <a:ext cx="487680" cy="4788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9" name="Прямая соединительная линия 38"/>
          <p:cNvCxnSpPr>
            <a:stCxn id="38" idx="6"/>
          </p:cNvCxnSpPr>
          <p:nvPr/>
        </p:nvCxnSpPr>
        <p:spPr>
          <a:xfrm>
            <a:off x="2332427" y="6202291"/>
            <a:ext cx="26096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2587037" y="6202291"/>
            <a:ext cx="349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8260" y="5370959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r>
              <a:rPr lang="en-US" dirty="0" smtClean="0"/>
              <a:t> -3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540764" y="629838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 -2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1957224" y="6048063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*</a:t>
            </a:r>
            <a:endParaRPr lang="ru-RU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2316967" y="5834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521975" y="5654071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-2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0448" y="5859688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-0.4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5081" y="66146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3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3554" y="682024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-0.6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 flipV="1">
            <a:off x="2936287" y="5370959"/>
            <a:ext cx="372328" cy="83133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>
            <a:off x="4067699" y="3466138"/>
            <a:ext cx="463923" cy="74360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4467698" y="4150518"/>
            <a:ext cx="487680" cy="4788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5" name="Прямая соединительная линия 64"/>
          <p:cNvCxnSpPr/>
          <p:nvPr/>
        </p:nvCxnSpPr>
        <p:spPr>
          <a:xfrm>
            <a:off x="1274754" y="2300732"/>
            <a:ext cx="2816818" cy="117404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>
            <a:off x="4960045" y="4381554"/>
            <a:ext cx="26096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>
            <a:off x="5214655" y="4381554"/>
            <a:ext cx="349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Овал 54"/>
          <p:cNvSpPr/>
          <p:nvPr/>
        </p:nvSpPr>
        <p:spPr>
          <a:xfrm>
            <a:off x="5574675" y="4150518"/>
            <a:ext cx="487680" cy="4788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>
            <a:off x="6067022" y="4381554"/>
            <a:ext cx="26096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>
            <a:off x="6321632" y="4381554"/>
            <a:ext cx="349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6675580" y="4150518"/>
            <a:ext cx="487680" cy="4788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>
            <a:off x="7167927" y="4381554"/>
            <a:ext cx="26096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>
            <a:off x="7422537" y="4381554"/>
            <a:ext cx="349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Овал 60"/>
          <p:cNvSpPr/>
          <p:nvPr/>
        </p:nvSpPr>
        <p:spPr>
          <a:xfrm>
            <a:off x="7792967" y="4137721"/>
            <a:ext cx="487680" cy="4788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4" name="Прямая соединительная линия 63"/>
          <p:cNvCxnSpPr/>
          <p:nvPr/>
        </p:nvCxnSpPr>
        <p:spPr>
          <a:xfrm>
            <a:off x="8285314" y="4368757"/>
            <a:ext cx="26096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/>
          <p:nvPr/>
        </p:nvCxnSpPr>
        <p:spPr>
          <a:xfrm>
            <a:off x="8539924" y="4368757"/>
            <a:ext cx="349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8893872" y="4137721"/>
            <a:ext cx="487680" cy="4788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8" name="Прямая соединительная линия 67"/>
          <p:cNvCxnSpPr/>
          <p:nvPr/>
        </p:nvCxnSpPr>
        <p:spPr>
          <a:xfrm>
            <a:off x="9386219" y="4368757"/>
            <a:ext cx="26096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/>
          <p:nvPr/>
        </p:nvCxnSpPr>
        <p:spPr>
          <a:xfrm>
            <a:off x="9640829" y="4368757"/>
            <a:ext cx="349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oogle Shape;231;p31"/>
          <p:cNvSpPr txBox="1"/>
          <p:nvPr/>
        </p:nvSpPr>
        <p:spPr>
          <a:xfrm>
            <a:off x="719640" y="279720"/>
            <a:ext cx="8852700" cy="10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dirty="0" err="1">
                <a:solidFill>
                  <a:srgbClr val="333333"/>
                </a:solidFill>
              </a:rPr>
              <a:t>Обратное</a:t>
            </a:r>
            <a:r>
              <a:rPr lang="en-US" sz="4400" b="1" dirty="0">
                <a:solidFill>
                  <a:srgbClr val="333333"/>
                </a:solidFill>
              </a:rPr>
              <a:t> </a:t>
            </a:r>
            <a:r>
              <a:rPr lang="en-US" sz="4400" b="1" dirty="0" err="1">
                <a:solidFill>
                  <a:srgbClr val="333333"/>
                </a:solidFill>
              </a:rPr>
              <a:t>распространение</a:t>
            </a:r>
            <a:r>
              <a:rPr lang="en-US" sz="4400" b="1" dirty="0">
                <a:solidFill>
                  <a:srgbClr val="333333"/>
                </a:solidFill>
              </a:rPr>
              <a:t> </a:t>
            </a:r>
            <a:r>
              <a:rPr lang="en-US" sz="4400" b="1" dirty="0" err="1" smtClean="0">
                <a:solidFill>
                  <a:srgbClr val="333333"/>
                </a:solidFill>
              </a:rPr>
              <a:t>ошибки</a:t>
            </a:r>
            <a:endParaRPr sz="44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81053" y="3313568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840285" y="1836739"/>
                <a:ext cx="3588226" cy="5884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285" y="1836739"/>
                <a:ext cx="3588226" cy="5884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Прямая соединительная линия 73"/>
          <p:cNvCxnSpPr>
            <a:endCxn id="63" idx="3"/>
          </p:cNvCxnSpPr>
          <p:nvPr/>
        </p:nvCxnSpPr>
        <p:spPr>
          <a:xfrm flipV="1">
            <a:off x="4158428" y="4559203"/>
            <a:ext cx="380689" cy="57926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549887" y="419483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</a:t>
            </a:r>
            <a:endParaRPr lang="ru-RU" sz="2000" dirty="0"/>
          </a:p>
        </p:txBody>
      </p:sp>
      <p:sp>
        <p:nvSpPr>
          <p:cNvPr id="77" name="TextBox 76"/>
          <p:cNvSpPr txBox="1"/>
          <p:nvPr/>
        </p:nvSpPr>
        <p:spPr>
          <a:xfrm>
            <a:off x="5587417" y="424099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*(-1)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6776582" y="42304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7865513" y="4223234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8916211" y="422249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1/q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4996605" y="388808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6110140" y="3900734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7142991" y="391167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0.37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8250281" y="3910344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.37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9349343" y="392994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0.73</a:t>
            </a:r>
            <a:endParaRPr lang="ru-RU" dirty="0"/>
          </a:p>
        </p:txBody>
      </p:sp>
      <p:sp>
        <p:nvSpPr>
          <p:cNvPr id="86" name="TextBox 85"/>
          <p:cNvSpPr txBox="1"/>
          <p:nvPr/>
        </p:nvSpPr>
        <p:spPr>
          <a:xfrm>
            <a:off x="9473576" y="482879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229666" y="4807732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-0.53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473576" y="45487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273665" y="4542633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-0.53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272397" y="453663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117995" y="4807731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-0.53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147347" y="453026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0.37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141955" y="481913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-0.2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970412" y="4538190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-1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923684" y="480781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116103" y="521707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059669" y="546397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19760" y="236798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48679" y="262255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417791" y="632562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343251" y="655441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0.2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89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/>
      <p:bldP spid="24" grpId="0"/>
      <p:bldP spid="27" grpId="0"/>
      <p:bldP spid="28" grpId="0"/>
      <p:bldP spid="29" grpId="0"/>
      <p:bldP spid="30" grpId="0"/>
      <p:bldP spid="44" grpId="0"/>
      <p:bldP spid="47" grpId="0"/>
      <p:bldP spid="48" grpId="0"/>
      <p:bldP spid="49" grpId="0"/>
      <p:bldP spid="5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8" grpId="0"/>
      <p:bldP spid="100" grpId="0"/>
      <p:bldP spid="101" grpId="0"/>
      <p:bldP spid="102" grpId="0"/>
      <p:bldP spid="103" grpId="0"/>
      <p:bldP spid="10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377</Words>
  <Application>Microsoft Office PowerPoint</Application>
  <PresentationFormat>Произвольный</PresentationFormat>
  <Paragraphs>141</Paragraphs>
  <Slides>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Cambria Math</vt:lpstr>
      <vt:lpstr>Linux Libertine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Моисеев Михаил Иванович</dc:creator>
  <cp:lastModifiedBy>CFTUser</cp:lastModifiedBy>
  <cp:revision>18</cp:revision>
  <dcterms:modified xsi:type="dcterms:W3CDTF">2019-04-02T11:31:21Z</dcterms:modified>
</cp:coreProperties>
</file>