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harts/chart1.xml" ContentType="application/vnd.openxmlformats-officedocument.drawingml.char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4" r:id="rId3"/>
    <p:sldId id="276" r:id="rId4"/>
    <p:sldId id="257" r:id="rId5"/>
    <p:sldId id="265" r:id="rId6"/>
    <p:sldId id="259" r:id="rId7"/>
    <p:sldId id="258" r:id="rId8"/>
    <p:sldId id="268" r:id="rId9"/>
    <p:sldId id="263" r:id="rId10"/>
    <p:sldId id="260" r:id="rId11"/>
    <p:sldId id="271" r:id="rId12"/>
    <p:sldId id="272" r:id="rId13"/>
    <p:sldId id="273" r:id="rId14"/>
    <p:sldId id="261" r:id="rId15"/>
    <p:sldId id="266" r:id="rId16"/>
    <p:sldId id="275" r:id="rId17"/>
    <p:sldId id="262" r:id="rId18"/>
    <p:sldId id="270" r:id="rId19"/>
    <p:sldId id="264" r:id="rId20"/>
    <p:sldId id="267" r:id="rId21"/>
    <p:sldId id="269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42-4A06-80CD-A7D3F891E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12E44-B5C3-4373-87BC-0F2C55ADCB29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DDF00-FB46-4EFC-9F16-38324D4330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943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2924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8096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830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3426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413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612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079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757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6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391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863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432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415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6722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770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513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075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DF00-FB46-4EFC-9F16-38324D4330F5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166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D47B42-4BE0-4994-ABD9-054244C775C3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52D391-8F36-459B-8F22-C3027A6A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Parinya </a:t>
            </a:r>
            <a:r>
              <a:rPr lang="en-US" dirty="0"/>
              <a:t>Sanguansat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Keep the best</a:t>
            </a:r>
          </a:p>
          <a:p>
            <a:r>
              <a:rPr lang="en-US" dirty="0"/>
              <a:t>Crossover</a:t>
            </a:r>
          </a:p>
          <a:p>
            <a:pPr lvl="1"/>
            <a:r>
              <a:rPr lang="en-US" sz="2500" dirty="0"/>
              <a:t>Mimics biological recombination</a:t>
            </a:r>
          </a:p>
          <a:p>
            <a:pPr lvl="1"/>
            <a:r>
              <a:rPr lang="en-US" sz="2800" dirty="0"/>
              <a:t>Some portion of genetic material is swapped between chromosomes</a:t>
            </a:r>
          </a:p>
          <a:p>
            <a:pPr lvl="1"/>
            <a:r>
              <a:rPr lang="en-US" sz="2500" dirty="0"/>
              <a:t>Typically the swapping produces an </a:t>
            </a:r>
            <a:r>
              <a:rPr lang="en-US" sz="2800" dirty="0"/>
              <a:t>offspring</a:t>
            </a:r>
            <a:endParaRPr lang="en-US" dirty="0"/>
          </a:p>
          <a:p>
            <a:r>
              <a:rPr lang="en-US" dirty="0"/>
              <a:t>Mutation</a:t>
            </a:r>
          </a:p>
          <a:p>
            <a:pPr lvl="1"/>
            <a:r>
              <a:rPr lang="en-US" sz="2500" dirty="0"/>
              <a:t>Selects a random locus – gene location – </a:t>
            </a:r>
            <a:r>
              <a:rPr lang="en-US" sz="2800" dirty="0"/>
              <a:t>with some probability and alters the genetic information at that locus</a:t>
            </a:r>
          </a:p>
          <a:p>
            <a:pPr lvl="1"/>
            <a:r>
              <a:rPr lang="en-US" sz="2500" dirty="0"/>
              <a:t>The intuitive mechanism for the preservation of variety in the population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 the top rank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Roulette wheel</a:t>
            </a:r>
          </a:p>
          <a:p>
            <a:pPr lvl="1"/>
            <a:r>
              <a:rPr lang="en-US" dirty="0"/>
              <a:t>Not only the top rank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371600"/>
            <a:ext cx="762000" cy="21336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63000"/>
                </a:schemeClr>
              </a:gs>
              <a:gs pos="30000">
                <a:schemeClr val="accent2">
                  <a:shade val="90000"/>
                  <a:satMod val="110000"/>
                </a:schemeClr>
              </a:gs>
              <a:gs pos="45000">
                <a:schemeClr val="accent2">
                  <a:shade val="100000"/>
                  <a:satMod val="118000"/>
                </a:schemeClr>
              </a:gs>
              <a:gs pos="55000">
                <a:schemeClr val="accent2">
                  <a:shade val="100000"/>
                  <a:satMod val="118000"/>
                </a:schemeClr>
              </a:gs>
              <a:gs pos="73000">
                <a:schemeClr val="accent2">
                  <a:shade val="90000"/>
                  <a:satMod val="110000"/>
                </a:schemeClr>
              </a:gs>
              <a:gs pos="100000">
                <a:schemeClr val="accent2">
                  <a:shade val="63000"/>
                </a:schemeClr>
              </a:gs>
            </a:gsLst>
            <a:lin ang="54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4495800" y="1371600"/>
            <a:ext cx="304800" cy="2133600"/>
          </a:xfrm>
          <a:prstGeom prst="rt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4038600" y="3657600"/>
          <a:ext cx="24384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Isosceles Triangle 9"/>
          <p:cNvSpPr/>
          <p:nvPr/>
        </p:nvSpPr>
        <p:spPr>
          <a:xfrm flipV="1">
            <a:off x="5105400" y="3657600"/>
            <a:ext cx="304800" cy="685800"/>
          </a:xfrm>
          <a:prstGeom prst="triangl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91000" y="2209800"/>
            <a:ext cx="1752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pSp>
        <p:nvGrpSpPr>
          <p:cNvPr id="25" name="Group 24"/>
          <p:cNvGrpSpPr/>
          <p:nvPr/>
        </p:nvGrpSpPr>
        <p:grpSpPr>
          <a:xfrm>
            <a:off x="6317021" y="1133475"/>
            <a:ext cx="2407879" cy="2475338"/>
            <a:chOff x="6657070" y="2783097"/>
            <a:chExt cx="2407879" cy="2475338"/>
          </a:xfrm>
        </p:grpSpPr>
        <p:grpSp>
          <p:nvGrpSpPr>
            <p:cNvPr id="23" name="Group 22"/>
            <p:cNvGrpSpPr/>
            <p:nvPr/>
          </p:nvGrpSpPr>
          <p:grpSpPr>
            <a:xfrm>
              <a:off x="6657070" y="3120794"/>
              <a:ext cx="2407879" cy="2137641"/>
              <a:chOff x="6657070" y="3120794"/>
              <a:chExt cx="2407879" cy="213764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733492" y="3124200"/>
                <a:ext cx="1141730" cy="2133600"/>
                <a:chOff x="0" y="0"/>
                <a:chExt cx="1142010" cy="21336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80010" y="0"/>
                  <a:ext cx="762000" cy="21336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shade val="63000"/>
                      </a:schemeClr>
                    </a:gs>
                    <a:gs pos="30000">
                      <a:schemeClr val="accent2">
                        <a:shade val="90000"/>
                        <a:satMod val="110000"/>
                      </a:schemeClr>
                    </a:gs>
                    <a:gs pos="45000">
                      <a:schemeClr val="accent2">
                        <a:shade val="100000"/>
                        <a:satMod val="118000"/>
                      </a:schemeClr>
                    </a:gs>
                    <a:gs pos="55000">
                      <a:schemeClr val="accent2">
                        <a:shade val="100000"/>
                        <a:satMod val="118000"/>
                      </a:schemeClr>
                    </a:gs>
                    <a:gs pos="73000">
                      <a:schemeClr val="accent2">
                        <a:shade val="90000"/>
                        <a:satMod val="110000"/>
                      </a:schemeClr>
                    </a:gs>
                    <a:gs pos="100000">
                      <a:schemeClr val="accent2">
                        <a:shade val="63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Population</a:t>
                  </a:r>
                  <a:endParaRPr lang="th-TH" dirty="0"/>
                </a:p>
              </p:txBody>
            </p:sp>
            <p:sp>
              <p:nvSpPr>
                <p:cNvPr id="14" name="Right Triangle 13"/>
                <p:cNvSpPr/>
                <p:nvPr/>
              </p:nvSpPr>
              <p:spPr>
                <a:xfrm rot="10800000">
                  <a:off x="0" y="0"/>
                  <a:ext cx="304800" cy="2133600"/>
                </a:xfrm>
                <a:prstGeom prst="rtTriangl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r"/>
                  <a:endParaRPr lang="th-TH" sz="1400" dirty="0"/>
                </a:p>
              </p:txBody>
            </p:sp>
          </p:grpSp>
          <p:sp>
            <p:nvSpPr>
              <p:cNvPr id="15" name="Left Brace 14"/>
              <p:cNvSpPr/>
              <p:nvPr/>
            </p:nvSpPr>
            <p:spPr>
              <a:xfrm>
                <a:off x="7263938" y="3121429"/>
                <a:ext cx="219075" cy="732790"/>
              </a:xfrm>
              <a:prstGeom prst="leftBrace">
                <a:avLst>
                  <a:gd name="adj1" fmla="val 54409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h-TH"/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7252508" y="3854854"/>
                <a:ext cx="219075" cy="1402946"/>
              </a:xfrm>
              <a:prstGeom prst="leftBrace">
                <a:avLst>
                  <a:gd name="adj1" fmla="val 54409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h-TH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7481108" y="3120794"/>
                <a:ext cx="1583841" cy="6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7478005" y="3854219"/>
                <a:ext cx="1583841" cy="6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468812" y="5257800"/>
                <a:ext cx="1583841" cy="6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657070" y="3288268"/>
                <a:ext cx="658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Keep</a:t>
                </a:r>
                <a:endParaRPr lang="th-TH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40940" y="4373133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Kill</a:t>
                </a:r>
                <a:endParaRPr lang="th-TH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488503" y="2783097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</a:t>
              </a:r>
              <a:endParaRPr lang="th-TH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0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Graphic spid="9" grpId="0">
        <p:bldAsOne/>
      </p:bldGraphic>
      <p:bldGraphic spid="9" grpId="1">
        <p:bldAsOne/>
      </p:bldGraphic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Single-point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Two-point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Uniform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828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11101001000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22214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00001010101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33800" y="1981200"/>
            <a:ext cx="1524000" cy="457200"/>
            <a:chOff x="3733800" y="1981200"/>
            <a:chExt cx="1524000" cy="457200"/>
          </a:xfrm>
        </p:grpSpPr>
        <p:cxnSp>
          <p:nvCxnSpPr>
            <p:cNvPr id="7" name="Straight Connector 6"/>
            <p:cNvCxnSpPr/>
            <p:nvPr/>
          </p:nvCxnSpPr>
          <p:spPr>
            <a:xfrm rot="16200000" flipH="1">
              <a:off x="3733800" y="1981200"/>
              <a:ext cx="228600" cy="2286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733800" y="2209800"/>
              <a:ext cx="228600" cy="2286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62400" y="2209800"/>
              <a:ext cx="1066800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029200" y="1981200"/>
              <a:ext cx="228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5029200" y="2209800"/>
              <a:ext cx="228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327556" y="1828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11101</a:t>
            </a:r>
            <a:r>
              <a:rPr lang="en-US" dirty="0">
                <a:solidFill>
                  <a:srgbClr val="FF0000"/>
                </a:solidFill>
              </a:rPr>
              <a:t>010101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22214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00001</a:t>
            </a:r>
            <a:r>
              <a:rPr lang="en-US" dirty="0">
                <a:solidFill>
                  <a:srgbClr val="00B050"/>
                </a:solidFill>
              </a:rPr>
              <a:t>001000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3600" y="32766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11101001000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3600" y="36692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00001010101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733800" y="3429000"/>
            <a:ext cx="1524000" cy="457200"/>
            <a:chOff x="3733800" y="1981200"/>
            <a:chExt cx="1524000" cy="457200"/>
          </a:xfrm>
        </p:grpSpPr>
        <p:cxnSp>
          <p:nvCxnSpPr>
            <p:cNvPr id="23" name="Straight Connector 22"/>
            <p:cNvCxnSpPr/>
            <p:nvPr/>
          </p:nvCxnSpPr>
          <p:spPr>
            <a:xfrm rot="16200000" flipH="1">
              <a:off x="3733800" y="1981200"/>
              <a:ext cx="228600" cy="2286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3733800" y="2209800"/>
              <a:ext cx="228600" cy="2286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62400" y="2209800"/>
              <a:ext cx="1066800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5029200" y="1981200"/>
              <a:ext cx="228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5029200" y="2209800"/>
              <a:ext cx="228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27556" y="32766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00101</a:t>
            </a:r>
            <a:r>
              <a:rPr lang="en-US" dirty="0">
                <a:solidFill>
                  <a:srgbClr val="00B050"/>
                </a:solidFill>
              </a:rPr>
              <a:t>1000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0" y="36692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>
                <a:solidFill>
                  <a:srgbClr val="00B050"/>
                </a:solidFill>
              </a:rPr>
              <a:t>10100</a:t>
            </a:r>
            <a:r>
              <a:rPr lang="en-US" dirty="0">
                <a:solidFill>
                  <a:srgbClr val="FF0000"/>
                </a:solidFill>
              </a:rPr>
              <a:t>0101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33600" y="46482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11101001000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00" y="50408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00001010101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733800" y="4800600"/>
            <a:ext cx="1524000" cy="457200"/>
            <a:chOff x="3733800" y="1981200"/>
            <a:chExt cx="1524000" cy="457200"/>
          </a:xfrm>
        </p:grpSpPr>
        <p:cxnSp>
          <p:nvCxnSpPr>
            <p:cNvPr id="33" name="Straight Connector 32"/>
            <p:cNvCxnSpPr/>
            <p:nvPr/>
          </p:nvCxnSpPr>
          <p:spPr>
            <a:xfrm rot="16200000" flipH="1">
              <a:off x="3733800" y="1981200"/>
              <a:ext cx="228600" cy="2286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3733800" y="2209800"/>
              <a:ext cx="228600" cy="2286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2209800"/>
              <a:ext cx="1066800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5029200" y="1981200"/>
              <a:ext cx="228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H="1">
              <a:off x="5029200" y="2209800"/>
              <a:ext cx="228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327556" y="46482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>
                <a:solidFill>
                  <a:srgbClr val="00B050"/>
                </a:solidFill>
              </a:rPr>
              <a:t>01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>
                <a:solidFill>
                  <a:srgbClr val="00B050"/>
                </a:solidFill>
              </a:rPr>
              <a:t>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000" y="50408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33800" y="17526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11111000000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33800" y="32120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00111110000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33800" y="45836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10011010011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356" y="21336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111010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1000</a:t>
            </a:r>
          </a:p>
        </p:txBody>
      </p:sp>
      <p:cxnSp>
        <p:nvCxnSpPr>
          <p:cNvPr id="12" name="Straight Arrow Connector 11"/>
          <p:cNvCxnSpPr>
            <a:stCxn id="4" idx="3"/>
            <a:endCxn id="13" idx="1"/>
          </p:cNvCxnSpPr>
          <p:nvPr/>
        </p:nvCxnSpPr>
        <p:spPr>
          <a:xfrm>
            <a:off x="3657600" y="2318266"/>
            <a:ext cx="17461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3756" y="21336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111010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1000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3356" y="41264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1110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1000</a:t>
            </a:r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>
            <a:off x="3657600" y="4311134"/>
            <a:ext cx="17461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3756" y="41264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1110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1000</a:t>
            </a:r>
          </a:p>
        </p:txBody>
      </p:sp>
      <p:sp>
        <p:nvSpPr>
          <p:cNvPr id="19" name="Curved Up Arrow 18"/>
          <p:cNvSpPr/>
          <p:nvPr/>
        </p:nvSpPr>
        <p:spPr>
          <a:xfrm>
            <a:off x="2819400" y="4419600"/>
            <a:ext cx="304800" cy="152400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>
            <a:off x="6019800" y="4419600"/>
            <a:ext cx="304800" cy="152400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goodness or badness measurement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Maximize</a:t>
            </a:r>
            <a:r>
              <a:rPr lang="en-US" dirty="0"/>
              <a:t> the goodness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Minimize</a:t>
            </a:r>
            <a:r>
              <a:rPr lang="en-US" dirty="0"/>
              <a:t> the badness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Normally in pattern recognition</a:t>
            </a:r>
          </a:p>
          <a:p>
            <a:pPr lvl="1"/>
            <a:r>
              <a:rPr lang="en-US" dirty="0"/>
              <a:t>Test by validation set</a:t>
            </a:r>
          </a:p>
          <a:p>
            <a:pPr lvl="1"/>
            <a:r>
              <a:rPr lang="en-US" dirty="0"/>
              <a:t>Mean square error (MSE)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 with a </a:t>
            </a:r>
            <a:r>
              <a:rPr lang="en-US" dirty="0">
                <a:solidFill>
                  <a:srgbClr val="00B050"/>
                </a:solidFill>
              </a:rPr>
              <a:t>large population </a:t>
            </a:r>
            <a:r>
              <a:rPr lang="en-US" dirty="0"/>
              <a:t>of randomly generated </a:t>
            </a:r>
            <a:r>
              <a:rPr lang="en-US" dirty="0">
                <a:solidFill>
                  <a:srgbClr val="00B0F0"/>
                </a:solidFill>
              </a:rPr>
              <a:t>attempted solutions </a:t>
            </a:r>
            <a:r>
              <a:rPr lang="en-US" dirty="0"/>
              <a:t>to a problem</a:t>
            </a:r>
          </a:p>
          <a:p>
            <a:r>
              <a:rPr lang="en-US" dirty="0"/>
              <a:t>Repeatedly do the following:</a:t>
            </a:r>
          </a:p>
          <a:p>
            <a:pPr lvl="1"/>
            <a:r>
              <a:rPr lang="en-US" dirty="0"/>
              <a:t>Evaluate each of the attempted solutions</a:t>
            </a:r>
          </a:p>
          <a:p>
            <a:pPr lvl="1"/>
            <a:r>
              <a:rPr lang="en-US" dirty="0"/>
              <a:t>Keep a subset of these solutions (the “best” ones)</a:t>
            </a:r>
          </a:p>
          <a:p>
            <a:pPr lvl="1"/>
            <a:r>
              <a:rPr lang="en-US" dirty="0"/>
              <a:t>Use these solutions to generate a new population</a:t>
            </a:r>
          </a:p>
          <a:p>
            <a:r>
              <a:rPr lang="en-US" dirty="0"/>
              <a:t>Quit when you have a satisfactory solution (or you run out of time)</a:t>
            </a:r>
          </a:p>
          <a:p>
            <a:endParaRPr lang="en-US" dirty="0"/>
          </a:p>
          <a:p>
            <a:r>
              <a:rPr lang="en-US" dirty="0"/>
              <a:t>The best technique in general turns out to be </a:t>
            </a:r>
            <a:r>
              <a:rPr lang="en-US" dirty="0">
                <a:solidFill>
                  <a:srgbClr val="00B050"/>
                </a:solidFill>
              </a:rPr>
              <a:t>sexual</a:t>
            </a:r>
            <a:r>
              <a:rPr lang="en-US" dirty="0"/>
              <a:t> reproduction with </a:t>
            </a:r>
            <a:r>
              <a:rPr lang="en-US" dirty="0">
                <a:solidFill>
                  <a:srgbClr val="FF0000"/>
                </a:solidFill>
              </a:rPr>
              <a:t>a small probability of mutation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Flowchart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3657600" y="1219200"/>
            <a:ext cx="1447800" cy="52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3657600" y="1951182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Fitness Evaluation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3657600" y="268732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3657600" y="3423458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Crossover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3657601" y="4167911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</a:t>
            </a:r>
            <a:endParaRPr lang="th-TH" dirty="0"/>
          </a:p>
        </p:txBody>
      </p:sp>
      <p:sp>
        <p:nvSpPr>
          <p:cNvPr id="9" name="Rectangle 8"/>
          <p:cNvSpPr/>
          <p:nvPr/>
        </p:nvSpPr>
        <p:spPr>
          <a:xfrm>
            <a:off x="3657600" y="5786122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Solutions</a:t>
            </a:r>
            <a:endParaRPr lang="th-TH" dirty="0"/>
          </a:p>
        </p:txBody>
      </p:sp>
      <p:sp>
        <p:nvSpPr>
          <p:cNvPr id="10" name="Flowchart: Decision 9"/>
          <p:cNvSpPr/>
          <p:nvPr/>
        </p:nvSpPr>
        <p:spPr>
          <a:xfrm>
            <a:off x="3181350" y="4899431"/>
            <a:ext cx="2400300" cy="688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Terminate?</a:t>
            </a:r>
            <a:endParaRPr lang="th-TH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81500" y="1748444"/>
            <a:ext cx="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4381500" y="2484582"/>
            <a:ext cx="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4381500" y="3220720"/>
            <a:ext cx="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4381500" y="3956858"/>
            <a:ext cx="1" cy="21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 flipH="1">
            <a:off x="4381500" y="4701311"/>
            <a:ext cx="1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9" idx="0"/>
          </p:cNvCxnSpPr>
          <p:nvPr/>
        </p:nvCxnSpPr>
        <p:spPr>
          <a:xfrm>
            <a:off x="4381500" y="5588001"/>
            <a:ext cx="0" cy="19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  <a:endCxn id="5" idx="3"/>
          </p:cNvCxnSpPr>
          <p:nvPr/>
        </p:nvCxnSpPr>
        <p:spPr>
          <a:xfrm flipH="1" flipV="1">
            <a:off x="5105400" y="2217882"/>
            <a:ext cx="476250" cy="3025834"/>
          </a:xfrm>
          <a:prstGeom prst="bentConnector3">
            <a:avLst>
              <a:gd name="adj1" fmla="val -4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19600" y="5562600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  <a:endParaRPr lang="th-TH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5486400" y="524880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  <a:endParaRPr lang="th-TH" sz="1100" dirty="0"/>
          </a:p>
        </p:txBody>
      </p:sp>
    </p:spTree>
    <p:extLst>
      <p:ext uri="{BB962C8B-B14F-4D97-AF65-F5344CB8AC3E}">
        <p14:creationId xmlns:p14="http://schemas.microsoft.com/office/powerpoint/2010/main" val="73422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GA(Fitness, </a:t>
            </a:r>
            <a:r>
              <a:rPr lang="en-US" dirty="0" err="1"/>
              <a:t>Fitness_threshold,p,r,m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Initialize</a:t>
            </a:r>
            <a:r>
              <a:rPr lang="en-US" dirty="0"/>
              <a:t>: P </a:t>
            </a:r>
            <a:r>
              <a:rPr lang="en-US" dirty="0">
                <a:sym typeface="Wingdings" pitchFamily="2" charset="2"/>
              </a:rPr>
              <a:t> p random hypotheses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Evaluate</a:t>
            </a:r>
            <a:r>
              <a:rPr lang="en-US" dirty="0">
                <a:sym typeface="Wingdings" pitchFamily="2" charset="2"/>
              </a:rPr>
              <a:t>: for each h in P, compute Fitness(h)</a:t>
            </a:r>
          </a:p>
          <a:p>
            <a:pPr lvl="1"/>
            <a:r>
              <a:rPr lang="en-US" dirty="0">
                <a:sym typeface="Wingdings" pitchFamily="2" charset="2"/>
              </a:rPr>
              <a:t>While max[Fitness(h)] &lt; </a:t>
            </a:r>
            <a:r>
              <a:rPr lang="en-US" dirty="0" err="1">
                <a:sym typeface="Wingdings" pitchFamily="2" charset="2"/>
              </a:rPr>
              <a:t>Fitness_threshold</a:t>
            </a:r>
            <a:endParaRPr lang="en-US" dirty="0">
              <a:sym typeface="Wingdings" pitchFamily="2" charset="2"/>
            </a:endParaRPr>
          </a:p>
          <a:p>
            <a:pPr marL="1051560" lvl="2" indent="-4572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Select</a:t>
            </a:r>
            <a:r>
              <a:rPr lang="en-US" dirty="0">
                <a:sym typeface="Wingdings" pitchFamily="2" charset="2"/>
              </a:rPr>
              <a:t>: Probabilistically select (1-r)p members of P to add to Ps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Crossover</a:t>
            </a:r>
            <a:r>
              <a:rPr lang="en-US" dirty="0">
                <a:sym typeface="Wingdings" pitchFamily="2" charset="2"/>
              </a:rPr>
              <a:t>: Probabilistically select </a:t>
            </a:r>
            <a:r>
              <a:rPr lang="en-US" dirty="0" err="1">
                <a:sym typeface="Wingdings" pitchFamily="2" charset="2"/>
              </a:rPr>
              <a:t>rp</a:t>
            </a:r>
            <a:r>
              <a:rPr lang="en-US" dirty="0">
                <a:sym typeface="Wingdings" pitchFamily="2" charset="2"/>
              </a:rPr>
              <a:t>/2 pairs of hypotheses from P. 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Mutate</a:t>
            </a:r>
            <a:r>
              <a:rPr lang="en-US" dirty="0">
                <a:sym typeface="Wingdings" pitchFamily="2" charset="2"/>
              </a:rPr>
              <a:t>: Invert a randomly selected bit in mp random members of Ps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Update</a:t>
            </a:r>
            <a:r>
              <a:rPr lang="en-US" dirty="0">
                <a:sym typeface="Wingdings" pitchFamily="2" charset="2"/>
              </a:rPr>
              <a:t>: P  Ps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Evaluate</a:t>
            </a:r>
            <a:r>
              <a:rPr lang="en-US" dirty="0">
                <a:sym typeface="Wingdings" pitchFamily="2" charset="2"/>
              </a:rPr>
              <a:t>: for each h in P, compute Fitness(h)</a:t>
            </a:r>
          </a:p>
          <a:p>
            <a:pPr marL="777240" lvl="1" indent="-457200"/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Return</a:t>
            </a:r>
            <a:r>
              <a:rPr lang="en-US" dirty="0">
                <a:sym typeface="Wingdings" pitchFamily="2" charset="2"/>
              </a:rPr>
              <a:t> the hypothesis from P that has the highest fitness.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GA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Monotonically</a:t>
            </a:r>
          </a:p>
          <a:p>
            <a:endParaRPr lang="en-US" dirty="0"/>
          </a:p>
          <a:p>
            <a:r>
              <a:rPr lang="en-US" dirty="0"/>
              <a:t>Select the best fitting, thus</a:t>
            </a:r>
          </a:p>
          <a:p>
            <a:pPr lvl="1"/>
            <a:r>
              <a:rPr lang="en-US" dirty="0"/>
              <a:t>The better can be formed from the best parents</a:t>
            </a:r>
          </a:p>
          <a:p>
            <a:pPr lvl="2"/>
            <a:r>
              <a:rPr lang="en-US" dirty="0"/>
              <a:t>Crossover</a:t>
            </a:r>
          </a:p>
          <a:p>
            <a:pPr lvl="2"/>
            <a:r>
              <a:rPr lang="en-US" dirty="0"/>
              <a:t>Mutation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The worst case is the best of the old generation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for curve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you have a large number of </a:t>
            </a:r>
            <a:r>
              <a:rPr lang="en-US" sz="2400" dirty="0">
                <a:latin typeface="Trebuchet MS" pitchFamily="34" charset="0"/>
              </a:rPr>
              <a:t>(x, y)</a:t>
            </a:r>
            <a:r>
              <a:rPr lang="en-US" sz="2400" dirty="0"/>
              <a:t> data points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For example: </a:t>
            </a:r>
            <a:r>
              <a:rPr lang="en-US" sz="2000" dirty="0">
                <a:solidFill>
                  <a:srgbClr val="00B050"/>
                </a:solidFill>
                <a:latin typeface="Trebuchet MS" pitchFamily="34" charset="0"/>
              </a:rPr>
              <a:t>(1.0, 4.1)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Trebuchet MS" pitchFamily="34" charset="0"/>
              </a:rPr>
              <a:t>(3.1, 9.5)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Trebuchet MS" pitchFamily="34" charset="0"/>
              </a:rPr>
              <a:t>(-5.2, 8.6)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Trebuchet MS" pitchFamily="34" charset="0"/>
              </a:rPr>
              <a:t>...</a:t>
            </a:r>
          </a:p>
          <a:p>
            <a:r>
              <a:rPr lang="en-US" sz="2400" dirty="0"/>
              <a:t>You would like to fit a polynomial (of up to degree 5) through these data points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That is, you want a formula </a:t>
            </a:r>
            <a:r>
              <a:rPr lang="en-US" sz="2000" dirty="0">
                <a:solidFill>
                  <a:srgbClr val="00B0F0"/>
                </a:solidFill>
                <a:latin typeface="Trebuchet MS" pitchFamily="34" charset="0"/>
              </a:rPr>
              <a:t>y = ax</a:t>
            </a:r>
            <a:r>
              <a:rPr lang="en-US" sz="2000" baseline="30000" dirty="0">
                <a:solidFill>
                  <a:srgbClr val="00B0F0"/>
                </a:solidFill>
                <a:latin typeface="Trebuchet MS" pitchFamily="34" charset="0"/>
              </a:rPr>
              <a:t>5</a:t>
            </a:r>
            <a:r>
              <a:rPr lang="en-US" sz="2000" dirty="0">
                <a:solidFill>
                  <a:srgbClr val="00B0F0"/>
                </a:solidFill>
                <a:latin typeface="Trebuchet MS" pitchFamily="34" charset="0"/>
              </a:rPr>
              <a:t> + bx</a:t>
            </a:r>
            <a:r>
              <a:rPr lang="en-US" sz="2000" baseline="30000" dirty="0">
                <a:solidFill>
                  <a:srgbClr val="00B0F0"/>
                </a:solidFill>
                <a:latin typeface="Trebuchet MS" pitchFamily="34" charset="0"/>
              </a:rPr>
              <a:t>4</a:t>
            </a:r>
            <a:r>
              <a:rPr lang="en-US" sz="2000" dirty="0">
                <a:solidFill>
                  <a:srgbClr val="00B0F0"/>
                </a:solidFill>
                <a:latin typeface="Trebuchet MS" pitchFamily="34" charset="0"/>
              </a:rPr>
              <a:t> + cx</a:t>
            </a:r>
            <a:r>
              <a:rPr lang="en-US" sz="2000" baseline="30000" dirty="0">
                <a:solidFill>
                  <a:srgbClr val="00B0F0"/>
                </a:solidFill>
                <a:latin typeface="Trebuchet MS" pitchFamily="34" charset="0"/>
              </a:rPr>
              <a:t>3</a:t>
            </a:r>
            <a:r>
              <a:rPr lang="en-US" sz="2000" dirty="0">
                <a:solidFill>
                  <a:srgbClr val="00B0F0"/>
                </a:solidFill>
                <a:latin typeface="Trebuchet MS" pitchFamily="34" charset="0"/>
              </a:rPr>
              <a:t> + dx</a:t>
            </a:r>
            <a:r>
              <a:rPr lang="en-US" sz="2000" baseline="30000" dirty="0">
                <a:solidFill>
                  <a:srgbClr val="00B0F0"/>
                </a:solidFill>
                <a:latin typeface="Trebuchet MS" pitchFamily="34" charset="0"/>
              </a:rPr>
              <a:t>2</a:t>
            </a:r>
            <a:r>
              <a:rPr lang="en-US" sz="2000" dirty="0">
                <a:solidFill>
                  <a:srgbClr val="00B0F0"/>
                </a:solidFill>
                <a:latin typeface="Trebuchet MS" pitchFamily="34" charset="0"/>
              </a:rPr>
              <a:t> +ex + f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that gives you a reasonably good fit to the actual data</a:t>
            </a:r>
          </a:p>
          <a:p>
            <a:r>
              <a:rPr lang="en-US" dirty="0">
                <a:solidFill>
                  <a:srgbClr val="00B050"/>
                </a:solidFill>
              </a:rPr>
              <a:t>Genes</a:t>
            </a:r>
            <a:r>
              <a:rPr lang="en-US" dirty="0"/>
              <a:t> are a, b, c, d, e, and f</a:t>
            </a:r>
          </a:p>
          <a:p>
            <a:r>
              <a:rPr lang="en-US" dirty="0">
                <a:solidFill>
                  <a:srgbClr val="00B050"/>
                </a:solidFill>
              </a:rPr>
              <a:t>Chromosome</a:t>
            </a:r>
            <a:r>
              <a:rPr lang="en-US" dirty="0"/>
              <a:t> is the array [a, b, c, d, e, f]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Fitness</a:t>
            </a:r>
            <a:r>
              <a:rPr lang="en-US" dirty="0"/>
              <a:t> is the sum of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(actual y</a:t>
            </a:r>
            <a:r>
              <a:rPr lang="en-US" b="1" dirty="0">
                <a:solidFill>
                  <a:srgbClr val="FF0000"/>
                </a:solidFill>
                <a:latin typeface="Trebuchet MS" pitchFamily="34" charset="0"/>
              </a:rPr>
              <a:t> –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predicted y)</a:t>
            </a:r>
            <a:r>
              <a:rPr lang="en-US" baseline="30000" dirty="0">
                <a:solidFill>
                  <a:srgbClr val="FF0000"/>
                </a:solidFill>
                <a:latin typeface="Trebuchet MS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all the data points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lowest</a:t>
            </a:r>
            <a:r>
              <a:rPr lang="en-US" dirty="0"/>
              <a:t> sum represents the best 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Guess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29623"/>
              </p:ext>
            </p:extLst>
          </p:nvPr>
        </p:nvGraphicFramePr>
        <p:xfrm>
          <a:off x="685800" y="1981200"/>
          <a:ext cx="2514600" cy="346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Z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: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Z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Z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Z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Z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Z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Z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Z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Z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1371600"/>
            <a:ext cx="13023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Brute Force</a:t>
            </a:r>
            <a:endParaRPr lang="th-TH" dirty="0"/>
          </a:p>
        </p:txBody>
      </p:sp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1674079"/>
              </p:ext>
            </p:extLst>
          </p:nvPr>
        </p:nvGraphicFramePr>
        <p:xfrm>
          <a:off x="3581400" y="1981200"/>
          <a:ext cx="2362200" cy="335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2760"/>
              </p:ext>
            </p:extLst>
          </p:nvPr>
        </p:nvGraphicFramePr>
        <p:xfrm>
          <a:off x="6324600" y="1981200"/>
          <a:ext cx="23622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  <a:endParaRPr lang="th-TH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th-T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th-T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th-T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  <a:endParaRPr lang="th-T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6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GA for curve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100 six-element arrays of random numbers</a:t>
            </a:r>
          </a:p>
          <a:p>
            <a:r>
              <a:rPr lang="en-US" dirty="0"/>
              <a:t>Repeat 500 times</a:t>
            </a:r>
          </a:p>
          <a:p>
            <a:pPr lvl="1"/>
            <a:r>
              <a:rPr lang="en-US" dirty="0"/>
              <a:t>For each of the 100 arrays, compute its badness (using all data points)</a:t>
            </a:r>
          </a:p>
          <a:p>
            <a:pPr lvl="1"/>
            <a:r>
              <a:rPr lang="en-US" dirty="0"/>
              <a:t>Keep the ten best arrays (discard the other 90)</a:t>
            </a:r>
          </a:p>
          <a:p>
            <a:pPr lvl="1"/>
            <a:r>
              <a:rPr lang="en-US" dirty="0"/>
              <a:t>From each array you keep, generate nine new arrays as follows:</a:t>
            </a:r>
          </a:p>
          <a:p>
            <a:pPr lvl="2"/>
            <a:r>
              <a:rPr lang="en-US" dirty="0"/>
              <a:t>Pick a random element of the six</a:t>
            </a:r>
          </a:p>
          <a:p>
            <a:pPr lvl="2"/>
            <a:r>
              <a:rPr lang="en-US" dirty="0"/>
              <a:t>Pick a random floating-point number between 0 and 2</a:t>
            </a:r>
          </a:p>
          <a:p>
            <a:pPr lvl="2"/>
            <a:r>
              <a:rPr lang="en-US" dirty="0"/>
              <a:t>Multiply the random element of the array by the random floating-point number</a:t>
            </a:r>
          </a:p>
          <a:p>
            <a:r>
              <a:rPr lang="en-US" dirty="0"/>
              <a:t>After all 500 trials, pick the best array as your final answer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 for Traveling Salesperson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300" dirty="0">
                <a:solidFill>
                  <a:srgbClr val="00B050"/>
                </a:solidFill>
              </a:rPr>
              <a:t>Genes</a:t>
            </a:r>
            <a:r>
              <a:rPr lang="en-US" sz="2300" dirty="0"/>
              <a:t> are number of node 1,2,3,4,…</a:t>
            </a:r>
          </a:p>
          <a:p>
            <a:r>
              <a:rPr lang="en-US" sz="2300" dirty="0">
                <a:solidFill>
                  <a:srgbClr val="00B050"/>
                </a:solidFill>
              </a:rPr>
              <a:t>Chromosome</a:t>
            </a:r>
            <a:r>
              <a:rPr lang="en-US" sz="2300" dirty="0"/>
              <a:t> is the sequence of node [2,3,1,4,…]</a:t>
            </a:r>
          </a:p>
          <a:p>
            <a:r>
              <a:rPr lang="en-US" sz="2300" dirty="0">
                <a:solidFill>
                  <a:srgbClr val="00B050"/>
                </a:solidFill>
              </a:rPr>
              <a:t>Fitness</a:t>
            </a:r>
            <a:r>
              <a:rPr lang="en-US" sz="2300" dirty="0"/>
              <a:t> is the distance from the beginning to the end</a:t>
            </a:r>
          </a:p>
          <a:p>
            <a:endParaRPr lang="en-US" sz="2300" dirty="0"/>
          </a:p>
          <a:p>
            <a:r>
              <a:rPr lang="en-US" sz="2300" dirty="0">
                <a:solidFill>
                  <a:srgbClr val="00B0F0"/>
                </a:solidFill>
              </a:rPr>
              <a:t>Selection</a:t>
            </a:r>
          </a:p>
          <a:p>
            <a:pPr lvl="1"/>
            <a:r>
              <a:rPr lang="en-US" dirty="0"/>
              <a:t>Keep top rank (10%)</a:t>
            </a:r>
          </a:p>
          <a:p>
            <a:r>
              <a:rPr lang="en-US" sz="2300" dirty="0">
                <a:solidFill>
                  <a:srgbClr val="00B0F0"/>
                </a:solidFill>
              </a:rPr>
              <a:t>Crossover</a:t>
            </a:r>
          </a:p>
          <a:p>
            <a:pPr lvl="1"/>
            <a:r>
              <a:rPr lang="en-US" dirty="0"/>
              <a:t>1   2   3   4   5   6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1   4   3   2   5   6 </a:t>
            </a:r>
          </a:p>
          <a:p>
            <a:pPr lvl="1"/>
            <a:r>
              <a:rPr lang="en-US" dirty="0"/>
              <a:t>6   4   3   2   1   5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6   2   3   4   1   5 </a:t>
            </a:r>
          </a:p>
          <a:p>
            <a:r>
              <a:rPr lang="en-US" sz="2300" dirty="0">
                <a:solidFill>
                  <a:srgbClr val="00B0F0"/>
                </a:solidFill>
              </a:rPr>
              <a:t>Mutation</a:t>
            </a:r>
          </a:p>
          <a:p>
            <a:pPr lvl="1"/>
            <a:r>
              <a:rPr lang="en-US" dirty="0"/>
              <a:t>1   2   3   4   5   6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1   4   3   2   5   6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5486400"/>
            <a:ext cx="304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304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4191000"/>
            <a:ext cx="304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5486400"/>
            <a:ext cx="304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2600" y="4191000"/>
            <a:ext cx="304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1600" y="4191000"/>
            <a:ext cx="304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46482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/>
        </p:nvSpPr>
        <p:spPr>
          <a:xfrm>
            <a:off x="4038600" y="5486400"/>
            <a:ext cx="304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Crossover</a:t>
            </a:r>
            <a:endParaRPr lang="th-TH" dirty="0"/>
          </a:p>
        </p:txBody>
      </p:sp>
      <p:grpSp>
        <p:nvGrpSpPr>
          <p:cNvPr id="33" name="Group 32"/>
          <p:cNvGrpSpPr/>
          <p:nvPr/>
        </p:nvGrpSpPr>
        <p:grpSpPr>
          <a:xfrm>
            <a:off x="914400" y="2133600"/>
            <a:ext cx="7086600" cy="1815882"/>
            <a:chOff x="914400" y="2133600"/>
            <a:chExt cx="7086600" cy="1815882"/>
          </a:xfrm>
        </p:grpSpPr>
        <p:sp>
          <p:nvSpPr>
            <p:cNvPr id="4" name="Rectangle 3"/>
            <p:cNvSpPr/>
            <p:nvPr/>
          </p:nvSpPr>
          <p:spPr>
            <a:xfrm>
              <a:off x="914400" y="2133600"/>
              <a:ext cx="708660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800" dirty="0"/>
                <a:t>1   2   3   4   5   6   </a:t>
              </a:r>
              <a:r>
                <a:rPr lang="en-US" sz="2800" dirty="0">
                  <a:sym typeface="Wingdings" pitchFamily="2" charset="2"/>
                </a:rPr>
                <a:t>          </a:t>
              </a:r>
              <a:r>
                <a:rPr lang="en-US" sz="2800" dirty="0"/>
                <a:t>1   4   3   2   5   6</a:t>
              </a:r>
            </a:p>
            <a:p>
              <a:pPr lvl="1"/>
              <a:r>
                <a:rPr lang="en-US" sz="2800" dirty="0"/>
                <a:t> </a:t>
              </a:r>
            </a:p>
            <a:p>
              <a:pPr lvl="1"/>
              <a:endParaRPr lang="en-US" sz="2800" dirty="0"/>
            </a:p>
            <a:p>
              <a:pPr lvl="1"/>
              <a:r>
                <a:rPr lang="en-US" sz="2800" dirty="0"/>
                <a:t>6   4   3   2   1   5        </a:t>
              </a:r>
              <a:r>
                <a:rPr lang="en-US" sz="2800" dirty="0">
                  <a:sym typeface="Wingdings" pitchFamily="2" charset="2"/>
                </a:rPr>
                <a:t>     </a:t>
              </a:r>
              <a:r>
                <a:rPr lang="en-US" sz="2800" dirty="0"/>
                <a:t>6   2   3   4   1   5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548939" y="2574174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911138" y="2574174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440084" y="2574174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48939" y="2574174"/>
              <a:ext cx="2362199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440084" y="2574174"/>
              <a:ext cx="471054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1548938" y="2574174"/>
              <a:ext cx="1891146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434176" y="2226426"/>
              <a:ext cx="228600" cy="3477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34638" y="3501274"/>
              <a:ext cx="228600" cy="3477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25785" y="2226426"/>
              <a:ext cx="228600" cy="3477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25783" y="3488574"/>
              <a:ext cx="228600" cy="3477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6837" y="3488574"/>
              <a:ext cx="228600" cy="3477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96837" y="2226426"/>
              <a:ext cx="228600" cy="3477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153590" y="2524767"/>
              <a:ext cx="1091046" cy="1033548"/>
              <a:chOff x="3733800" y="1981200"/>
              <a:chExt cx="1524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16200000" flipH="1">
                <a:off x="3733800" y="1981200"/>
                <a:ext cx="228600" cy="2286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3733800" y="2209800"/>
                <a:ext cx="228600" cy="2286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962400" y="2209800"/>
                <a:ext cx="1066800" cy="158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 flipH="1" flipV="1">
                <a:off x="5029200" y="1981200"/>
                <a:ext cx="228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6200000" flipH="1">
                <a:off x="5029200" y="2209800"/>
                <a:ext cx="228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51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Guess with GA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62503"/>
              </p:ext>
            </p:extLst>
          </p:nvPr>
        </p:nvGraphicFramePr>
        <p:xfrm>
          <a:off x="2971800" y="1752600"/>
          <a:ext cx="2514600" cy="307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th-TH" sz="1900" dirty="0">
                        <a:solidFill>
                          <a:schemeClr val="tx1"/>
                        </a:solidFill>
                      </a:endParaRPr>
                    </a:p>
                  </a:txBody>
                  <a:tcPr marL="94957" marR="94957" marT="47478" marB="47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B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L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I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N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U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F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E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M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L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N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U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D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D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L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D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H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U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I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L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D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L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D</a:t>
                      </a:r>
                      <a:endParaRPr lang="th-TH" sz="1900" dirty="0"/>
                    </a:p>
                  </a:txBody>
                  <a:tcPr marL="94957" marR="94957" marT="47478" marB="47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72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Invented by John Holland 1975</a:t>
            </a:r>
          </a:p>
          <a:p>
            <a:r>
              <a:rPr lang="en-US" dirty="0"/>
              <a:t>Made popular by John </a:t>
            </a:r>
            <a:r>
              <a:rPr lang="en-US" dirty="0" err="1"/>
              <a:t>Koza</a:t>
            </a:r>
            <a:r>
              <a:rPr lang="en-US" dirty="0"/>
              <a:t> 1992</a:t>
            </a:r>
          </a:p>
          <a:p>
            <a:r>
              <a:rPr lang="en-US" dirty="0"/>
              <a:t>Inspire by biological evolution</a:t>
            </a:r>
          </a:p>
          <a:p>
            <a:pPr lvl="1"/>
            <a:r>
              <a:rPr lang="en-US" sz="2100" dirty="0"/>
              <a:t>Organisms (animals or plants) produce a number of offspring which are almost, but not entirely, like themselves</a:t>
            </a:r>
          </a:p>
          <a:p>
            <a:pPr lvl="2"/>
            <a:r>
              <a:rPr lang="en-US" sz="1700" dirty="0"/>
              <a:t>Variation may be due to mutation (random changes)</a:t>
            </a:r>
          </a:p>
          <a:p>
            <a:pPr lvl="2"/>
            <a:r>
              <a:rPr lang="en-US" sz="1700" dirty="0"/>
              <a:t>Variation may be due to sexual reproduction (offspring have some characteristics from each parent)</a:t>
            </a:r>
          </a:p>
          <a:p>
            <a:pPr lvl="1"/>
            <a:r>
              <a:rPr lang="en-US" sz="2100" dirty="0"/>
              <a:t>Some of these offspring may survive to produce offspring of their own—some won’t</a:t>
            </a:r>
          </a:p>
          <a:p>
            <a:pPr lvl="2"/>
            <a:r>
              <a:rPr lang="en-US" sz="1700" dirty="0"/>
              <a:t>The “better adapted” offspring are more likely to survive</a:t>
            </a:r>
          </a:p>
          <a:p>
            <a:pPr lvl="2"/>
            <a:r>
              <a:rPr lang="en-US" sz="1700" dirty="0"/>
              <a:t>Over time, later generations become better and better adapted</a:t>
            </a:r>
          </a:p>
          <a:p>
            <a:pPr lvl="1"/>
            <a:r>
              <a:rPr lang="en-US" sz="2000" dirty="0"/>
              <a:t>Genetic algorithms use this same process to “evolve” better programs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Gene </a:t>
            </a:r>
          </a:p>
          <a:p>
            <a:pPr lvl="1"/>
            <a:r>
              <a:rPr lang="en-US" dirty="0"/>
              <a:t>the basic </a:t>
            </a:r>
            <a:r>
              <a:rPr lang="en-US" dirty="0">
                <a:solidFill>
                  <a:srgbClr val="00B050"/>
                </a:solidFill>
              </a:rPr>
              <a:t>instructions</a:t>
            </a:r>
            <a:r>
              <a:rPr lang="en-US" dirty="0"/>
              <a:t> for building an organism</a:t>
            </a:r>
          </a:p>
          <a:p>
            <a:pPr lvl="1"/>
            <a:r>
              <a:rPr lang="en-US" dirty="0"/>
              <a:t>Functional entity that codes for a specific feature e.g. eye color</a:t>
            </a:r>
          </a:p>
          <a:p>
            <a:pPr lvl="1"/>
            <a:r>
              <a:rPr lang="en-US" dirty="0"/>
              <a:t>Set of possible alleles</a:t>
            </a:r>
          </a:p>
          <a:p>
            <a:r>
              <a:rPr lang="en-US" dirty="0"/>
              <a:t>Chromosome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 sequence of genes</a:t>
            </a:r>
            <a:r>
              <a:rPr lang="en-US" dirty="0"/>
              <a:t> that represents a solution.</a:t>
            </a:r>
          </a:p>
          <a:p>
            <a:r>
              <a:rPr lang="en-US" dirty="0"/>
              <a:t>Genome</a:t>
            </a:r>
          </a:p>
          <a:p>
            <a:pPr lvl="1"/>
            <a:r>
              <a:rPr lang="en-US" dirty="0"/>
              <a:t>A full set of chromosomes.</a:t>
            </a:r>
          </a:p>
          <a:p>
            <a:pPr lvl="1"/>
            <a:r>
              <a:rPr lang="en-US" dirty="0"/>
              <a:t>Set of all genes that define a species, 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The genome of a specific individual is called genotype</a:t>
            </a:r>
          </a:p>
          <a:p>
            <a:pPr lvl="1"/>
            <a:r>
              <a:rPr lang="en-US" dirty="0"/>
              <a:t>The genome of a living organism is composed of several  chromosomes</a:t>
            </a:r>
          </a:p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The number of Chromosomes available to test</a:t>
            </a:r>
          </a:p>
          <a:p>
            <a:pPr lvl="1"/>
            <a:r>
              <a:rPr lang="en-US" dirty="0"/>
              <a:t>Set of competing genomes/individuals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Genotype (the genes and chromosomes)</a:t>
            </a:r>
          </a:p>
          <a:p>
            <a:pPr lvl="1"/>
            <a:r>
              <a:rPr lang="en-US" dirty="0"/>
              <a:t>Blue print that contains the information to construct an organism, e.g. human DNA</a:t>
            </a:r>
          </a:p>
          <a:p>
            <a:pPr lvl="1"/>
            <a:r>
              <a:rPr lang="en-US" dirty="0"/>
              <a:t>Genetic operators such as mutation and recombination modify the genotype during reproduction</a:t>
            </a:r>
          </a:p>
          <a:p>
            <a:pPr lvl="1"/>
            <a:r>
              <a:rPr lang="en-US" dirty="0"/>
              <a:t>Genotype of an individual is immutable (no Lamarckian evolution)</a:t>
            </a:r>
          </a:p>
          <a:p>
            <a:r>
              <a:rPr lang="en-US" dirty="0"/>
              <a:t>Phenotype (what the organism actually is like)</a:t>
            </a:r>
          </a:p>
          <a:p>
            <a:pPr lvl="1"/>
            <a:r>
              <a:rPr lang="en-US" dirty="0"/>
              <a:t>Physical make-up of an organism</a:t>
            </a:r>
          </a:p>
          <a:p>
            <a:pPr lvl="1"/>
            <a:r>
              <a:rPr lang="en-US" dirty="0"/>
              <a:t>Selection operates on phenotypes</a:t>
            </a:r>
          </a:p>
          <a:p>
            <a:pPr lvl="1"/>
            <a:r>
              <a:rPr lang="en-US" dirty="0"/>
              <a:t>Darwin’s principle:  </a:t>
            </a:r>
            <a:r>
              <a:rPr lang="en-US" dirty="0">
                <a:solidFill>
                  <a:srgbClr val="00B0F0"/>
                </a:solidFill>
              </a:rPr>
              <a:t>survival of the fittest</a:t>
            </a:r>
          </a:p>
          <a:p>
            <a:r>
              <a:rPr lang="en-US" dirty="0"/>
              <a:t>Example:  You might have genes to be tall, but never grow to be tall for other reasons (such as poor diet)</a:t>
            </a:r>
          </a:p>
          <a:p>
            <a:pPr lvl="1"/>
            <a:r>
              <a:rPr lang="en-US" dirty="0"/>
              <a:t>Similarly, “genes” may describe </a:t>
            </a:r>
            <a:r>
              <a:rPr lang="en-US" dirty="0">
                <a:solidFill>
                  <a:srgbClr val="00B050"/>
                </a:solidFill>
              </a:rPr>
              <a:t>a possible solution </a:t>
            </a:r>
            <a:r>
              <a:rPr lang="en-US" dirty="0"/>
              <a:t>to a problem, without </a:t>
            </a:r>
            <a:r>
              <a:rPr lang="en-US" dirty="0">
                <a:solidFill>
                  <a:srgbClr val="FF0000"/>
                </a:solidFill>
              </a:rPr>
              <a:t>actually being the solution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Noisy environments</a:t>
            </a:r>
          </a:p>
          <a:p>
            <a:r>
              <a:rPr lang="en-US" dirty="0"/>
              <a:t>Searching</a:t>
            </a:r>
          </a:p>
          <a:p>
            <a:pPr lvl="1"/>
            <a:r>
              <a:rPr lang="en-US" dirty="0"/>
              <a:t>The spaces of hypotheses</a:t>
            </a:r>
          </a:p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Maximization</a:t>
            </a:r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Genetic programming</a:t>
            </a:r>
          </a:p>
          <a:p>
            <a:r>
              <a:rPr lang="en-US" dirty="0"/>
              <a:t>Parallelized computing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Asexual vs. sexual reproduction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Asexual reproduction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00B0F0"/>
                </a:solidFill>
              </a:rPr>
              <a:t>organism</a:t>
            </a:r>
            <a:r>
              <a:rPr lang="en-US" dirty="0"/>
              <a:t> (solution) had only </a:t>
            </a:r>
            <a:r>
              <a:rPr lang="en-US" dirty="0">
                <a:solidFill>
                  <a:srgbClr val="FF0000"/>
                </a:solidFill>
              </a:rPr>
              <a:t>one parent</a:t>
            </a:r>
          </a:p>
          <a:p>
            <a:pPr lvl="1"/>
            <a:r>
              <a:rPr lang="en-US" dirty="0"/>
              <a:t>Reproduction was asexual (without sex)</a:t>
            </a:r>
          </a:p>
          <a:p>
            <a:pPr lvl="1"/>
            <a:r>
              <a:rPr lang="en-US" dirty="0"/>
              <a:t>The only way to introduce variation was through </a:t>
            </a:r>
            <a:r>
              <a:rPr lang="en-US" dirty="0">
                <a:solidFill>
                  <a:srgbClr val="00B050"/>
                </a:solidFill>
              </a:rPr>
              <a:t>mutation</a:t>
            </a:r>
            <a:r>
              <a:rPr lang="en-US" dirty="0"/>
              <a:t> (random changes)</a:t>
            </a:r>
          </a:p>
          <a:p>
            <a:r>
              <a:rPr lang="en-US" dirty="0"/>
              <a:t>Sexual reproduction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00B0F0"/>
                </a:solidFill>
              </a:rPr>
              <a:t>organism</a:t>
            </a:r>
            <a:r>
              <a:rPr lang="en-US" dirty="0"/>
              <a:t> (solution) has </a:t>
            </a:r>
            <a:r>
              <a:rPr lang="en-US" dirty="0">
                <a:solidFill>
                  <a:srgbClr val="FF0000"/>
                </a:solidFill>
              </a:rPr>
              <a:t>two parents</a:t>
            </a:r>
          </a:p>
          <a:p>
            <a:pPr lvl="1"/>
            <a:r>
              <a:rPr lang="en-US" dirty="0"/>
              <a:t>Assuming that each organism has just one chromosome, new offspring are produced by </a:t>
            </a:r>
            <a:r>
              <a:rPr lang="en-US" dirty="0" err="1">
                <a:solidFill>
                  <a:srgbClr val="00B050"/>
                </a:solidFill>
              </a:rPr>
              <a:t>crossovering</a:t>
            </a:r>
            <a:r>
              <a:rPr lang="en-US" dirty="0"/>
              <a:t> a new chromosome from parts of the chromosomes of each parent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Bit string representation</a:t>
            </a:r>
          </a:p>
          <a:p>
            <a:r>
              <a:rPr lang="en-US" sz="2700" dirty="0"/>
              <a:t>Bit strings				(0101 ... 1100)</a:t>
            </a:r>
          </a:p>
          <a:p>
            <a:r>
              <a:rPr lang="en-US" sz="2700" dirty="0"/>
              <a:t>Real numbers                     	(43.2 -33.1 ... 0.0 89.2) </a:t>
            </a:r>
          </a:p>
          <a:p>
            <a:r>
              <a:rPr lang="en-US" sz="2700" dirty="0"/>
              <a:t>Permutations of element    	(E11 E3 E7 ... E1 E15)</a:t>
            </a:r>
          </a:p>
          <a:p>
            <a:r>
              <a:rPr lang="en-US" sz="2700" dirty="0"/>
              <a:t>Lists of rules                     	(R1 R2 R3 ... R22 R23)</a:t>
            </a:r>
          </a:p>
          <a:p>
            <a:r>
              <a:rPr lang="en-US" sz="2700" dirty="0"/>
              <a:t>Program elements             	(genetic programming)</a:t>
            </a:r>
          </a:p>
          <a:p>
            <a:r>
              <a:rPr lang="en-US" sz="2700" dirty="0"/>
              <a:t>Ex:</a:t>
            </a:r>
            <a:r>
              <a:rPr lang="en-US" dirty="0"/>
              <a:t>  (Outlook = Overcast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Rain) </a:t>
            </a:r>
            <a:r>
              <a:rPr lang="en-US" dirty="0">
                <a:sym typeface="Symbol"/>
              </a:rPr>
              <a:t> (Wind = Strong)</a:t>
            </a:r>
          </a:p>
          <a:p>
            <a:pPr>
              <a:buNone/>
            </a:pPr>
            <a:r>
              <a:rPr lang="en-US" dirty="0">
                <a:sym typeface="Symbol"/>
              </a:rPr>
              <a:t>			  Outlook		 	    Wind</a:t>
            </a:r>
          </a:p>
          <a:p>
            <a:pPr>
              <a:buNone/>
            </a:pPr>
            <a:r>
              <a:rPr lang="en-US" dirty="0">
                <a:sym typeface="Symbol"/>
              </a:rPr>
              <a:t>			    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011</a:t>
            </a:r>
            <a:r>
              <a:rPr lang="en-US" dirty="0">
                <a:sym typeface="Symbol"/>
              </a:rPr>
              <a:t>			     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10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  <a:sym typeface="Symbol"/>
              </a:rPr>
              <a:t>			       Yes = 1, No = 0, Don’t care = all 1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DDAE35DC0E84586BD40B5EE7BB694" ma:contentTypeVersion="0" ma:contentTypeDescription="Create a new document." ma:contentTypeScope="" ma:versionID="d3e9006d7498d7f0281db05d1351e7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71ACBE-5CF0-47E2-8845-5EB09D8CCD90}"/>
</file>

<file path=customXml/itemProps2.xml><?xml version="1.0" encoding="utf-8"?>
<ds:datastoreItem xmlns:ds="http://schemas.openxmlformats.org/officeDocument/2006/customXml" ds:itemID="{A67AB75D-AE9E-4BFF-9A4C-8673CA2C508B}"/>
</file>

<file path=customXml/itemProps3.xml><?xml version="1.0" encoding="utf-8"?>
<ds:datastoreItem xmlns:ds="http://schemas.openxmlformats.org/officeDocument/2006/customXml" ds:itemID="{3BAC7A1E-EF5F-4D0C-9152-91F345EC7D25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1714</TotalTime>
  <Words>1460</Words>
  <Application>Microsoft Office PowerPoint</Application>
  <PresentationFormat>On-screen Show (4:3)</PresentationFormat>
  <Paragraphs>523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Bookman Old Style</vt:lpstr>
      <vt:lpstr>Browallia New</vt:lpstr>
      <vt:lpstr>Calibri</vt:lpstr>
      <vt:lpstr>Cordia New</vt:lpstr>
      <vt:lpstr>Gill Sans MT</vt:lpstr>
      <vt:lpstr>Symbol</vt:lpstr>
      <vt:lpstr>Trebuchet MS</vt:lpstr>
      <vt:lpstr>Wingdings</vt:lpstr>
      <vt:lpstr>Wingdings 3</vt:lpstr>
      <vt:lpstr>Origin</vt:lpstr>
      <vt:lpstr>Genetic Algorithms</vt:lpstr>
      <vt:lpstr>Word Guess</vt:lpstr>
      <vt:lpstr>Word Guess with GA</vt:lpstr>
      <vt:lpstr>What is GA?</vt:lpstr>
      <vt:lpstr>Biological Evolution</vt:lpstr>
      <vt:lpstr>What is GA?</vt:lpstr>
      <vt:lpstr>What is GA good for?</vt:lpstr>
      <vt:lpstr>Asexual vs. sexual reproduction</vt:lpstr>
      <vt:lpstr>Encoding</vt:lpstr>
      <vt:lpstr>GA Operations</vt:lpstr>
      <vt:lpstr>Selection</vt:lpstr>
      <vt:lpstr>Crossover</vt:lpstr>
      <vt:lpstr>Mutation</vt:lpstr>
      <vt:lpstr>Fitness</vt:lpstr>
      <vt:lpstr>GA concept</vt:lpstr>
      <vt:lpstr>GA Flowchart</vt:lpstr>
      <vt:lpstr>Simple GA Algorithm</vt:lpstr>
      <vt:lpstr>How does GA work?</vt:lpstr>
      <vt:lpstr>GA for curve fitting</vt:lpstr>
      <vt:lpstr>Algorithm: GA for curve fitting</vt:lpstr>
      <vt:lpstr>GA for Traveling Salesperson Problem</vt:lpstr>
      <vt:lpstr>Cycle Crossover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TON</dc:creator>
  <cp:lastModifiedBy>Parinya Sanguansat</cp:lastModifiedBy>
  <cp:revision>43</cp:revision>
  <dcterms:created xsi:type="dcterms:W3CDTF">2009-11-10T13:45:36Z</dcterms:created>
  <dcterms:modified xsi:type="dcterms:W3CDTF">2020-02-03T04:56:40Z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0x0101000F3DDAE35DC0E84586BD40B5EE7BB694</vt:lpwstr>
  </property>
</Properties>
</file>