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62" r:id="rId4"/>
    <p:sldId id="267" r:id="rId5"/>
    <p:sldId id="278" r:id="rId6"/>
    <p:sldId id="275" r:id="rId7"/>
    <p:sldId id="271" r:id="rId8"/>
    <p:sldId id="272" r:id="rId9"/>
    <p:sldId id="283" r:id="rId10"/>
    <p:sldId id="274" r:id="rId11"/>
    <p:sldId id="279" r:id="rId12"/>
    <p:sldId id="281" r:id="rId13"/>
    <p:sldId id="282" r:id="rId14"/>
    <p:sldId id="27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507" y="1720264"/>
            <a:ext cx="8683625" cy="2421464"/>
          </a:xfrm>
        </p:spPr>
        <p:txBody>
          <a:bodyPr/>
          <a:lstStyle/>
          <a:p>
            <a:r>
              <a:rPr lang="en-US" dirty="0"/>
              <a:t>Innovation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934" y="4141728"/>
            <a:ext cx="8683625" cy="104252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Name-Divyam Raj </a:t>
            </a:r>
          </a:p>
          <a:p>
            <a:r>
              <a:rPr lang="en-US" sz="7200" dirty="0"/>
              <a:t>Roll No. – </a:t>
            </a:r>
            <a:r>
              <a:rPr lang="en-US" sz="7200" dirty="0">
                <a:latin typeface="Arial Narrow" panose="020B0606020202030204" pitchFamily="34" charset="0"/>
              </a:rPr>
              <a:t>2101CS28</a:t>
            </a:r>
          </a:p>
          <a:p>
            <a:r>
              <a:rPr lang="en-US" sz="7200" dirty="0"/>
              <a:t>Prof- ARIJIT MONDAL SIR</a:t>
            </a:r>
          </a:p>
          <a:p>
            <a:endParaRPr lang="en-US" sz="7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341869"/>
            <a:ext cx="10840914" cy="1260000"/>
          </a:xfrm>
        </p:spPr>
        <p:txBody>
          <a:bodyPr/>
          <a:lstStyle/>
          <a:p>
            <a:r>
              <a:rPr lang="en-US" dirty="0"/>
              <a:t>Screenshot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76" y="316819"/>
            <a:ext cx="814387" cy="814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33B750-C5E2-F2B4-8454-787C5D96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48" y="1453588"/>
            <a:ext cx="6966277" cy="49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14183"/>
            <a:ext cx="10840914" cy="1260000"/>
          </a:xfrm>
        </p:spPr>
        <p:txBody>
          <a:bodyPr/>
          <a:lstStyle/>
          <a:p>
            <a:r>
              <a:rPr lang="en-US" dirty="0"/>
              <a:t>Screenshot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76" y="316819"/>
            <a:ext cx="814387" cy="814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20DF6-2AC6-B547-34C5-A0BDD938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61" y="1239987"/>
            <a:ext cx="6317278" cy="52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14183"/>
            <a:ext cx="10840914" cy="1260000"/>
          </a:xfrm>
        </p:spPr>
        <p:txBody>
          <a:bodyPr/>
          <a:lstStyle/>
          <a:p>
            <a:r>
              <a:rPr lang="en-US" dirty="0"/>
              <a:t>Screenshot ‘s OF Output: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76" y="316819"/>
            <a:ext cx="814387" cy="814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FBADB7-AC26-FA0E-DD34-881FCE80A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15"/>
          <a:stretch/>
        </p:blipFill>
        <p:spPr>
          <a:xfrm>
            <a:off x="929985" y="1732856"/>
            <a:ext cx="3745382" cy="3392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39A13-070C-187C-CE98-77C192D70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475" y="460075"/>
            <a:ext cx="4290432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81" y="-18307"/>
            <a:ext cx="10840914" cy="1260000"/>
          </a:xfrm>
        </p:spPr>
        <p:txBody>
          <a:bodyPr/>
          <a:lstStyle/>
          <a:p>
            <a:r>
              <a:rPr lang="en-US" dirty="0"/>
              <a:t>ScREENSHOT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76" y="316819"/>
            <a:ext cx="814387" cy="814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FA6F0C-CC35-D109-2DF0-A41DC255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56" y="1009935"/>
            <a:ext cx="9940594" cy="56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Learned about 3-SAT problem and various ways of representing it.(ex- DIMACS format).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model the constraints and feed it to the SAT- Solver using various functions.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open, read, write to csv files with given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Working and syntax of .json files and using them as input.</a:t>
            </a:r>
          </a:p>
          <a:p>
            <a:pPr>
              <a:lnSpc>
                <a:spcPct val="150000"/>
              </a:lnSpc>
            </a:pPr>
            <a:r>
              <a:rPr lang="en-US" dirty="0"/>
              <a:t>Got to know advanced python and how to use it for modelling constraints.</a:t>
            </a:r>
          </a:p>
          <a:p>
            <a:pPr>
              <a:lnSpc>
                <a:spcPct val="150000"/>
              </a:lnSpc>
            </a:pPr>
            <a:r>
              <a:rPr lang="en-US" dirty="0"/>
              <a:t>Finally it also honed my data structures and algorithm skills.</a:t>
            </a:r>
          </a:p>
        </p:txBody>
      </p:sp>
    </p:spTree>
    <p:extLst>
      <p:ext uri="{BB962C8B-B14F-4D97-AF65-F5344CB8AC3E}">
        <p14:creationId xmlns:p14="http://schemas.microsoft.com/office/powerpoint/2010/main" val="74645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1" y="657310"/>
            <a:ext cx="9405509" cy="2928729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/>
          <a:lstStyle/>
          <a:p>
            <a:r>
              <a:rPr lang="en-US" dirty="0"/>
              <a:t>Prof- ARIJIT MONDAL SIR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98" y="554153"/>
            <a:ext cx="1157288" cy="1157288"/>
          </a:xfrm>
          <a:prstGeom prst="rect">
            <a:avLst/>
          </a:prstGeom>
        </p:spPr>
      </p:pic>
      <p:pic>
        <p:nvPicPr>
          <p:cNvPr id="6" name="Content Placeholder 5" descr="Silver metal newtons cradl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 bwMode="blackGray">
          <a:xfrm>
            <a:off x="6096000" y="0"/>
            <a:ext cx="6096000" cy="68562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C3941-E3DD-FBE0-9C12-C60C2709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424" y="1848866"/>
            <a:ext cx="5209327" cy="4693882"/>
          </a:xfrm>
        </p:spPr>
        <p:txBody>
          <a:bodyPr/>
          <a:lstStyle/>
          <a:p>
            <a:pPr marL="0" marR="0" indent="0" algn="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Gill Sans Nova Light" panose="020B0302020104020203" pitchFamily="34" charset="0"/>
                <a:cs typeface="Gill Sans Light" panose="020B0302020104020203"/>
              </a:rPr>
              <a:t>INTRODUCTION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Sagona Book" panose="02020503050505020204" pitchFamily="18" charset="0"/>
              </a:rPr>
              <a:t>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Gill Sans Nova Light" panose="020B0302020104020203" pitchFamily="34" charset="0"/>
                <a:cs typeface="Gill Sans Light" panose="020B0302020104020203"/>
              </a:rPr>
              <a:t>MAIN HIGHLIGHTS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Sagona Book" panose="02020503050505020204" pitchFamily="18" charset="0"/>
              </a:rPr>
              <a:t>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Gill Sans Nova Light" panose="020B0302020104020203" pitchFamily="34" charset="0"/>
                <a:cs typeface="Gill Sans Light" panose="020B0302020104020203"/>
              </a:rPr>
              <a:t>CHALLENGES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Sagona Book" panose="02020503050505020204" pitchFamily="18" charset="0"/>
              </a:rPr>
              <a:t>5-6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Gill Sans Nova Light" panose="020B0302020104020203" pitchFamily="34" charset="0"/>
              </a:rPr>
              <a:t>MY WORK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Sagona Book" panose="02020503050505020204" pitchFamily="18" charset="0"/>
              </a:rPr>
              <a:t> 7-8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Gill Sans Nova Light" panose="020B0302020104020203" pitchFamily="34" charset="0"/>
                <a:cs typeface="Gill Sans Light" panose="020B0302020104020203"/>
              </a:rPr>
              <a:t>WORKING AND OUTPUT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effectLst/>
                <a:latin typeface="Sagona Book" panose="02020503050505020204" pitchFamily="18" charset="0"/>
              </a:rPr>
              <a:t>9</a:t>
            </a: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Gill Sans Nova Light" panose="020B0302020104020203" pitchFamily="34" charset="0"/>
              </a:rPr>
              <a:t>SCREENSHOTS</a:t>
            </a: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Gill Sans Nova Light" panose="020B0302020104020203" pitchFamily="34" charset="0"/>
              </a:rPr>
              <a:t>10-14</a:t>
            </a:r>
          </a:p>
          <a:p>
            <a:pPr marL="0" algn="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Gill Sans Nova Light" panose="020B0302020104020203" pitchFamily="34" charset="0"/>
              </a:rPr>
              <a:t>LEARNING AND CONCLUSION</a:t>
            </a:r>
          </a:p>
          <a:p>
            <a:r>
              <a:rPr lang="en-IN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3D545-5222-1179-D4F0-155F5EAF0BE8}"/>
              </a:ext>
            </a:extLst>
          </p:cNvPr>
          <p:cNvSpPr txBox="1"/>
          <p:nvPr/>
        </p:nvSpPr>
        <p:spPr>
          <a:xfrm>
            <a:off x="2816088" y="899098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691"/>
            <a:ext cx="6238874" cy="1260000"/>
          </a:xfrm>
        </p:spPr>
        <p:txBody>
          <a:bodyPr/>
          <a:lstStyle/>
          <a:p>
            <a:r>
              <a:rPr lang="en-US" dirty="0"/>
              <a:t>Problem 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0824" y="1690691"/>
            <a:ext cx="6610351" cy="1260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Nova Light"/>
                <a:ea typeface="+mn-ea"/>
                <a:cs typeface="+mn-cs"/>
              </a:rPr>
              <a:t>To write an algorithm to generate a time table using a SAT solver under specific constraints.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39C8C-38CB-1BEC-5C5C-3461E1D1F67A}"/>
              </a:ext>
            </a:extLst>
          </p:cNvPr>
          <p:cNvSpPr txBox="1"/>
          <p:nvPr/>
        </p:nvSpPr>
        <p:spPr>
          <a:xfrm>
            <a:off x="4456042" y="2775761"/>
            <a:ext cx="661035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CONSTRAINTS-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Classes should run only from Monday to Friday(available days).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Only 1 lecture of any course on a single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Classes should be in institute specified timings.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Labs should be continuous on a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clashes are there for rooms or profs .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highlights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AF22C16-8C92-CA73-B55F-40F8F111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5634"/>
            <a:ext cx="10525539" cy="2558801"/>
          </a:xfrm>
        </p:spPr>
        <p:txBody>
          <a:bodyPr>
            <a:normAutofit/>
          </a:bodyPr>
          <a:lstStyle/>
          <a:p>
            <a:r>
              <a:rPr lang="en-IN" sz="2000" dirty="0"/>
              <a:t>Input:</a:t>
            </a:r>
          </a:p>
          <a:p>
            <a:pPr lvl="1"/>
            <a:r>
              <a:rPr lang="en-IN" sz="1800" dirty="0"/>
              <a:t>A list of students representing the courses chosen by a specific student.</a:t>
            </a:r>
          </a:p>
          <a:p>
            <a:pPr lvl="1"/>
            <a:r>
              <a:rPr lang="en-IN" sz="1800" dirty="0"/>
              <a:t>Course info of every course i.e. course id, professor teaching the course, and structure of that course (L-T-P).</a:t>
            </a:r>
          </a:p>
          <a:p>
            <a:pPr lvl="1"/>
            <a:r>
              <a:rPr lang="en-IN" sz="1800" dirty="0"/>
              <a:t>A list of available rooms with their respective capacity.</a:t>
            </a:r>
          </a:p>
          <a:p>
            <a:pPr lvl="1"/>
            <a:r>
              <a:rPr lang="en-IN" sz="1800" dirty="0"/>
              <a:t>Finally, the institute class/work timings.</a:t>
            </a:r>
          </a:p>
          <a:p>
            <a:pPr lvl="1"/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E677-4F41-D178-1035-FEC28C8BD714}"/>
              </a:ext>
            </a:extLst>
          </p:cNvPr>
          <p:cNvSpPr txBox="1"/>
          <p:nvPr/>
        </p:nvSpPr>
        <p:spPr>
          <a:xfrm>
            <a:off x="743050" y="4088204"/>
            <a:ext cx="93634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Output: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Weekly Schedule for the given courses as per their structure(L-T-P) to a .csv file.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Clearly mentioning the time slots and room booked for every course without any clashes.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Major Challenges:</a:t>
            </a:r>
            <a:r>
              <a:rPr lang="en-US" dirty="0"/>
              <a:t>: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341" y="1869600"/>
            <a:ext cx="5040000" cy="3921601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Nova Light"/>
                <a:cs typeface="Gill Sans SemiBold" panose="020B0502020104020203" pitchFamily="34" charset="-79"/>
              </a:rPr>
              <a:t>SAT SOLVER-</a:t>
            </a: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  <a:cs typeface="Gill Sans SemiBold" panose="020B0502020104020203" pitchFamily="34" charset="-79"/>
              </a:rPr>
              <a:t>which fits best according to my requirements and working environment, and then learn it.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  <a:cs typeface="Gill Sans SemiBold" panose="020B0502020104020203" pitchFamily="34" charset="-79"/>
              </a:rPr>
              <a:t>Constraints-</a:t>
            </a: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  <a:cs typeface="Gill Sans SemiBold" panose="020B0502020104020203" pitchFamily="34" charset="-79"/>
              </a:rPr>
              <a:t>Matching all the time constraints to avoid clashes.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  <a:cs typeface="Gill Sans SemiBold" panose="020B0502020104020203" pitchFamily="34" charset="-79"/>
              </a:rPr>
              <a:t>DESIGN-</a:t>
            </a: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  <a:cs typeface="Gill Sans SemiBold" panose="020B0502020104020203" pitchFamily="34" charset="-79"/>
              </a:rPr>
              <a:t>Designing the correct propositions according to given constraints.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8122" y="1869601"/>
            <a:ext cx="4690522" cy="39216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latin typeface="Gill Sans Nova Light"/>
                <a:cs typeface="Gill Sans SemiBold" panose="020B0502020104020203" pitchFamily="34" charset="-79"/>
              </a:rPr>
              <a:t>TECH USED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Nova Light"/>
                <a:cs typeface="Gill Sans SemiBold" panose="020B0502020104020203" pitchFamily="34" charset="-79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dirty="0"/>
              <a:t>Used python as it is versatile and readable.</a:t>
            </a:r>
          </a:p>
          <a:p>
            <a:pPr>
              <a:lnSpc>
                <a:spcPct val="150000"/>
              </a:lnSpc>
            </a:pPr>
            <a:r>
              <a:rPr lang="en-US" dirty="0"/>
              <a:t>Z3 –SAT solver for checking if the given problem </a:t>
            </a:r>
            <a:r>
              <a:rPr lang="en-US" u="sng" dirty="0"/>
              <a:t>is sat or unsat </a:t>
            </a:r>
            <a:r>
              <a:rPr lang="en-US" dirty="0"/>
              <a:t>based upon constraints.</a:t>
            </a:r>
          </a:p>
          <a:p>
            <a:pPr>
              <a:lnSpc>
                <a:spcPct val="150000"/>
              </a:lnSpc>
            </a:pPr>
            <a:r>
              <a:rPr lang="en-US" dirty="0"/>
              <a:t>Printing time table in .csv format using CSV Lint.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50" y="896700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1758284"/>
            <a:ext cx="10840914" cy="3230118"/>
          </a:xfrm>
        </p:spPr>
        <p:txBody>
          <a:bodyPr/>
          <a:lstStyle/>
          <a:p>
            <a:r>
              <a:rPr lang="en-US" dirty="0"/>
              <a:t>My program can be divided into 3 subsections:</a:t>
            </a:r>
          </a:p>
          <a:p>
            <a:r>
              <a:rPr lang="en-US" dirty="0"/>
              <a:t>(A) </a:t>
            </a:r>
            <a:r>
              <a:rPr lang="en-US" u="sng" dirty="0"/>
              <a:t>Generating Input</a:t>
            </a:r>
          </a:p>
          <a:p>
            <a:pPr marL="0" indent="0">
              <a:buNone/>
            </a:pPr>
            <a:r>
              <a:rPr lang="en-US" dirty="0"/>
              <a:t>	First , I generated a list 1000-1500 students and allocated them random 5 courses from a list of available 	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(B) </a:t>
            </a:r>
            <a:r>
              <a:rPr lang="en-US" u="sng" dirty="0"/>
              <a:t>Feeding the inputs to SAT-Solver and writing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Then I fed the available inputs- Room data, student data, course data and the constraints which I have written  to the SAT Solver.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Which modeled and check the inputs whether it is SAT or UNSAT and if it is SAT, it would generate the possible mapping of day and classes.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7F213-2600-2053-4475-EE59E13F1FAC}"/>
              </a:ext>
            </a:extLst>
          </p:cNvPr>
          <p:cNvSpPr txBox="1"/>
          <p:nvPr/>
        </p:nvSpPr>
        <p:spPr>
          <a:xfrm>
            <a:off x="685801" y="5104737"/>
            <a:ext cx="99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(C) </a:t>
            </a:r>
            <a:r>
              <a:rPr lang="en-IN" u="sng" dirty="0"/>
              <a:t>Feeding the mappings obtained to a new csv file and printing it.  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OUTPUT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807857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49063"/>
            <a:ext cx="10840914" cy="3699993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choose to see whole time table or batch specific time table by entering their batch.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prints the time table accordingly and clearly represents the:</a:t>
            </a:r>
          </a:p>
          <a:p>
            <a:r>
              <a:rPr lang="en-US" dirty="0"/>
              <a:t>	-Day of class</a:t>
            </a:r>
          </a:p>
          <a:p>
            <a:r>
              <a:rPr lang="en-US" dirty="0"/>
              <a:t>	-Room allocated to course</a:t>
            </a:r>
          </a:p>
          <a:p>
            <a:r>
              <a:rPr lang="en-US" dirty="0"/>
              <a:t>	- Course ID and</a:t>
            </a:r>
          </a:p>
          <a:p>
            <a:r>
              <a:rPr lang="en-US" dirty="0"/>
              <a:t>	- Prof.  Teaching the course.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Innovation</a:t>
            </a:r>
            <a:r>
              <a:rPr lang="en-US" dirty="0"/>
              <a:t>- The algorithm works perfectly for even large no of students and courses and have added feature of batch specific time table.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918" y="5809830"/>
            <a:ext cx="252000" cy="208265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453" y="580694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0694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825" y="5768592"/>
            <a:ext cx="201579" cy="249503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082" y="575357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6B13F2-EE90-E47B-7E26-EBC14C68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3538" y="2225819"/>
            <a:ext cx="4848225" cy="347661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 made room objects for all lectures for all courses 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This is the basic working variable on which I will be modelling the constraints. Each room object will specify 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Course, batch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Day of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Starting and end-time of the lecture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Capacity of room and faculty teaching that course.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A366DD3-680D-CD0E-914D-EFF19982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438520"/>
            <a:ext cx="10840914" cy="1260000"/>
          </a:xfrm>
        </p:spPr>
        <p:txBody>
          <a:bodyPr/>
          <a:lstStyle/>
          <a:p>
            <a:r>
              <a:rPr lang="en-US" dirty="0"/>
              <a:t>Basic Working variable- 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ROOM OBJECTS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5693FF-FE1F-BD21-252F-FDF5C515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7" y="1698520"/>
            <a:ext cx="6907954" cy="19093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615AF4-FD2C-B500-AB47-3E154F99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4" y="3945809"/>
            <a:ext cx="653852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59745"/>
            <a:ext cx="10840914" cy="1260000"/>
          </a:xfrm>
        </p:spPr>
        <p:txBody>
          <a:bodyPr/>
          <a:lstStyle/>
          <a:p>
            <a:r>
              <a:rPr lang="en-US" dirty="0"/>
              <a:t>Modelling of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43" y="1286579"/>
            <a:ext cx="11063376" cy="549588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Constraint1- Available days for classes:                                                                                                                                                      (day==Mon \/ day==Tue \/ ..  .. \/ day==Friday).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Constraint2- specifies that a course cannot have more than 1 class on a particular day.(distinct days)                                                                                         	(for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(courses)):                                                                                                                                                                      	exp1 = Distinct([var[</a:t>
            </a:r>
            <a:r>
              <a:rPr lang="en-US" dirty="0" err="1"/>
              <a:t>i</a:t>
            </a:r>
            <a:r>
              <a:rPr lang="en-US" dirty="0"/>
              <a:t>][j].day for j in range(</a:t>
            </a:r>
            <a:r>
              <a:rPr lang="en-US" dirty="0" err="1"/>
              <a:t>len</a:t>
            </a:r>
            <a:r>
              <a:rPr lang="en-US" dirty="0"/>
              <a:t>(duration[</a:t>
            </a:r>
            <a:r>
              <a:rPr lang="en-US" dirty="0" err="1"/>
              <a:t>i</a:t>
            </a:r>
            <a:r>
              <a:rPr lang="en-US" dirty="0"/>
              <a:t>]))])           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Constraint 3- for which the course time must be within the institute timings.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Constraint 4-which states that (EndTime-StartTime == Duration) for the particular course.                                        </a:t>
            </a:r>
            <a:r>
              <a:rPr lang="en-US" sz="1600" dirty="0"/>
              <a:t>exp = (var[</a:t>
            </a:r>
            <a:r>
              <a:rPr lang="en-US" sz="1600" dirty="0" err="1"/>
              <a:t>i</a:t>
            </a:r>
            <a:r>
              <a:rPr lang="en-US" sz="1600" dirty="0"/>
              <a:t>][j].</a:t>
            </a:r>
            <a:r>
              <a:rPr lang="en-US" sz="1600" dirty="0" err="1"/>
              <a:t>EndTime</a:t>
            </a:r>
            <a:r>
              <a:rPr lang="en-US" sz="1600" dirty="0"/>
              <a:t> - var[</a:t>
            </a:r>
            <a:r>
              <a:rPr lang="en-US" sz="1600" dirty="0" err="1"/>
              <a:t>i</a:t>
            </a:r>
            <a:r>
              <a:rPr lang="en-US" sz="1600" dirty="0"/>
              <a:t>][j].</a:t>
            </a:r>
            <a:r>
              <a:rPr lang="en-US" sz="1600" dirty="0" err="1"/>
              <a:t>startTime</a:t>
            </a:r>
            <a:r>
              <a:rPr lang="en-US" sz="1600" dirty="0"/>
              <a:t>) == (duration[</a:t>
            </a:r>
            <a:r>
              <a:rPr lang="en-US" sz="1600" dirty="0" err="1"/>
              <a:t>i</a:t>
            </a:r>
            <a:r>
              <a:rPr lang="en-US" sz="1600" dirty="0"/>
              <a:t>][j])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Constraint5- which specifies that if the 2 courses are different and running on same day and 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(Having the same batch OR Having the same faculty teaching OR Running in the same room) 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Then they must run at different timings.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84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1357</TotalTime>
  <Words>825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Amiri</vt:lpstr>
      <vt:lpstr>Arial</vt:lpstr>
      <vt:lpstr>Arial Narrow</vt:lpstr>
      <vt:lpstr>Calibri</vt:lpstr>
      <vt:lpstr>Corbel</vt:lpstr>
      <vt:lpstr>Corbel Light</vt:lpstr>
      <vt:lpstr>Gill Sans Nova Light</vt:lpstr>
      <vt:lpstr>Sagona Book</vt:lpstr>
      <vt:lpstr>Celestial</vt:lpstr>
      <vt:lpstr>Innovation Lab</vt:lpstr>
      <vt:lpstr>PowerPoint Presentation</vt:lpstr>
      <vt:lpstr>Problem  Statement</vt:lpstr>
      <vt:lpstr>Main highlights</vt:lpstr>
      <vt:lpstr>Major Challenges::</vt:lpstr>
      <vt:lpstr>MY WORK</vt:lpstr>
      <vt:lpstr>WORKING AND OUTPUT</vt:lpstr>
      <vt:lpstr>Basic Working variable- ROOM OBJECTS</vt:lpstr>
      <vt:lpstr>Modelling of constraints</vt:lpstr>
      <vt:lpstr>Screenshot below</vt:lpstr>
      <vt:lpstr>Screenshot below</vt:lpstr>
      <vt:lpstr>Screenshot ‘s OF Output:</vt:lpstr>
      <vt:lpstr>ScREENSHOT below</vt:lpstr>
      <vt:lpstr>Learning &amp; 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Lab</dc:title>
  <dc:creator>Divyam Raj</dc:creator>
  <cp:lastModifiedBy>Divyam Raj</cp:lastModifiedBy>
  <cp:revision>6</cp:revision>
  <dcterms:created xsi:type="dcterms:W3CDTF">2023-11-27T07:26:34Z</dcterms:created>
  <dcterms:modified xsi:type="dcterms:W3CDTF">2023-12-05T14:25:55Z</dcterms:modified>
</cp:coreProperties>
</file>