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138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67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48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012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61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43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425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55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88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227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234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8733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D74A9CB-1C99-4251-BB82-20E5E4B3C739}"/>
              </a:ext>
            </a:extLst>
          </p:cNvPr>
          <p:cNvPicPr>
            <a:picLocks noChangeAspect="1"/>
          </p:cNvPicPr>
          <p:nvPr/>
        </p:nvPicPr>
        <p:blipFill rotWithShape="1">
          <a:blip r:embed="rId2">
            <a:extLst>
              <a:ext uri="{28A0092B-C50C-407E-A947-70E740481C1C}">
                <a14:useLocalDpi xmlns:a14="http://schemas.microsoft.com/office/drawing/2010/main" val="0"/>
              </a:ext>
            </a:extLst>
          </a:blip>
          <a:srcRect t="3969" b="7913"/>
          <a:stretch/>
        </p:blipFill>
        <p:spPr>
          <a:xfrm>
            <a:off x="-32" y="10"/>
            <a:ext cx="12192031" cy="4915066"/>
          </a:xfrm>
          <a:prstGeom prst="rect">
            <a:avLst/>
          </a:prstGeom>
        </p:spPr>
      </p:pic>
      <p:sp>
        <p:nvSpPr>
          <p:cNvPr id="29" name="Rectangle 2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DF33A2-915B-4B23-ABB1-93EBEE3E6699}"/>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Our World</a:t>
            </a:r>
            <a:endParaRPr lang="en-CA" sz="4800">
              <a:solidFill>
                <a:srgbClr val="FFFFFF"/>
              </a:solidFill>
            </a:endParaRPr>
          </a:p>
        </p:txBody>
      </p:sp>
      <p:sp>
        <p:nvSpPr>
          <p:cNvPr id="3" name="Subtitle 2">
            <a:extLst>
              <a:ext uri="{FF2B5EF4-FFF2-40B4-BE49-F238E27FC236}">
                <a16:creationId xmlns:a16="http://schemas.microsoft.com/office/drawing/2014/main" id="{5D7DF50D-12E2-41F6-9792-6B29B737A4F1}"/>
              </a:ext>
            </a:extLst>
          </p:cNvPr>
          <p:cNvSpPr>
            <a:spLocks noGrp="1"/>
          </p:cNvSpPr>
          <p:nvPr>
            <p:ph type="subTitle" idx="1"/>
          </p:nvPr>
        </p:nvSpPr>
        <p:spPr>
          <a:xfrm>
            <a:off x="8289580" y="5120639"/>
            <a:ext cx="3073745" cy="1280160"/>
          </a:xfrm>
        </p:spPr>
        <p:txBody>
          <a:bodyPr anchor="ctr">
            <a:normAutofit/>
          </a:bodyPr>
          <a:lstStyle/>
          <a:p>
            <a:r>
              <a:rPr lang="en-US" sz="1500">
                <a:solidFill>
                  <a:srgbClr val="FFFFFF"/>
                </a:solidFill>
              </a:rPr>
              <a:t>Population-Agriculture- Emmission</a:t>
            </a:r>
            <a:endParaRPr lang="en-CA" sz="1500">
              <a:solidFill>
                <a:srgbClr val="FFFFFF"/>
              </a:solidFill>
            </a:endParaRPr>
          </a:p>
        </p:txBody>
      </p:sp>
      <p:cxnSp>
        <p:nvCxnSpPr>
          <p:cNvPr id="31" name="Straight Connector 3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2680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9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7859485" y="634946"/>
            <a:ext cx="3690257" cy="1450757"/>
          </a:xfrm>
        </p:spPr>
        <p:txBody>
          <a:bodyPr>
            <a:normAutofit/>
          </a:bodyPr>
          <a:lstStyle/>
          <a:p>
            <a:r>
              <a:rPr lang="en-US" dirty="0"/>
              <a:t>Population V/s Years</a:t>
            </a:r>
            <a:endParaRPr lang="en-CA"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l="26551" r="314" b="2"/>
          <a:stretch/>
        </p:blipFill>
        <p:spPr>
          <a:xfrm>
            <a:off x="633999" y="640081"/>
            <a:ext cx="6909801" cy="5314406"/>
          </a:xfrm>
          <a:prstGeom prst="rect">
            <a:avLst/>
          </a:prstGeom>
        </p:spPr>
      </p:pic>
      <p:cxnSp>
        <p:nvCxnSpPr>
          <p:cNvPr id="110" name="Straight Connector 10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1" name="Content Placeholder 5">
            <a:extLst>
              <a:ext uri="{FF2B5EF4-FFF2-40B4-BE49-F238E27FC236}">
                <a16:creationId xmlns:a16="http://schemas.microsoft.com/office/drawing/2014/main" id="{D8496AEB-7F63-41A3-AF84-49F0B0BD5C81}"/>
              </a:ext>
            </a:extLst>
          </p:cNvPr>
          <p:cNvSpPr>
            <a:spLocks noGrp="1"/>
          </p:cNvSpPr>
          <p:nvPr>
            <p:ph idx="1"/>
          </p:nvPr>
        </p:nvSpPr>
        <p:spPr>
          <a:xfrm>
            <a:off x="7543800" y="2407436"/>
            <a:ext cx="4648200" cy="3461658"/>
          </a:xfrm>
        </p:spPr>
        <p:txBody>
          <a:bodyPr>
            <a:normAutofit/>
          </a:bodyPr>
          <a:lstStyle/>
          <a:p>
            <a:endParaRPr lang="en-CA" dirty="0"/>
          </a:p>
        </p:txBody>
      </p:sp>
      <p:sp>
        <p:nvSpPr>
          <p:cNvPr id="112" name="Rectangle 10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31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r="47"/>
          <a:stretch/>
        </p:blipFill>
        <p:spPr>
          <a:xfrm>
            <a:off x="20" y="10"/>
            <a:ext cx="12186295" cy="6857990"/>
          </a:xfrm>
          <a:prstGeom prst="rect">
            <a:avLst/>
          </a:prstGeom>
        </p:spPr>
      </p:pic>
      <p:sp>
        <p:nvSpPr>
          <p:cNvPr id="34" name="Rectangle 33">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599"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8089772" y="1419273"/>
            <a:ext cx="3153580" cy="1358188"/>
          </a:xfrm>
        </p:spPr>
        <p:txBody>
          <a:bodyPr>
            <a:normAutofit/>
          </a:bodyPr>
          <a:lstStyle/>
          <a:p>
            <a:r>
              <a:rPr lang="en-US" sz="3600" dirty="0">
                <a:solidFill>
                  <a:srgbClr val="FFFFFF"/>
                </a:solidFill>
              </a:rPr>
              <a:t>Agriculture: </a:t>
            </a:r>
            <a:endParaRPr lang="en-CA" sz="3600" dirty="0">
              <a:solidFill>
                <a:srgbClr val="FFFFFF"/>
              </a:solidFill>
            </a:endParaRPr>
          </a:p>
        </p:txBody>
      </p:sp>
      <p:cxnSp>
        <p:nvCxnSpPr>
          <p:cNvPr id="36" name="Straight Connector 35">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3F8F0-4A04-499F-8130-1BC3E3FAD8B7}"/>
              </a:ext>
            </a:extLst>
          </p:cNvPr>
          <p:cNvSpPr>
            <a:spLocks noGrp="1"/>
          </p:cNvSpPr>
          <p:nvPr>
            <p:ph idx="1"/>
          </p:nvPr>
        </p:nvSpPr>
        <p:spPr>
          <a:xfrm>
            <a:off x="8089772" y="2978254"/>
            <a:ext cx="3153580" cy="2444238"/>
          </a:xfrm>
        </p:spPr>
        <p:txBody>
          <a:bodyPr>
            <a:normAutofit/>
          </a:bodyPr>
          <a:lstStyle/>
          <a:p>
            <a:r>
              <a:rPr lang="en-US" sz="1600" dirty="0">
                <a:solidFill>
                  <a:srgbClr val="FFFFFF"/>
                </a:solidFill>
              </a:rPr>
              <a:t>One of the most important yet overlooked factor causing global emissions is agriculture, we tried to see how agricultural output affects emissions across different countries. </a:t>
            </a:r>
          </a:p>
          <a:p>
            <a:endParaRPr lang="en-CA" sz="1600" dirty="0">
              <a:solidFill>
                <a:srgbClr val="FFFFFF"/>
              </a:solidFill>
            </a:endParaRPr>
          </a:p>
        </p:txBody>
      </p:sp>
      <p:sp>
        <p:nvSpPr>
          <p:cNvPr id="38" name="Rectangle 37">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25666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t="12424" r="1" b="3268"/>
          <a:stretch/>
        </p:blipFill>
        <p:spPr>
          <a:xfrm>
            <a:off x="20" y="10"/>
            <a:ext cx="12186295" cy="6857990"/>
          </a:xfrm>
          <a:prstGeom prst="rect">
            <a:avLst/>
          </a:prstGeom>
        </p:spPr>
      </p:pic>
      <p:sp>
        <p:nvSpPr>
          <p:cNvPr id="45" name="Rectangle 44">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599"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8089772" y="1419273"/>
            <a:ext cx="3153580" cy="1358188"/>
          </a:xfrm>
        </p:spPr>
        <p:txBody>
          <a:bodyPr>
            <a:normAutofit/>
          </a:bodyPr>
          <a:lstStyle/>
          <a:p>
            <a:r>
              <a:rPr lang="en-US" sz="3600" dirty="0">
                <a:solidFill>
                  <a:srgbClr val="FFFFFF"/>
                </a:solidFill>
              </a:rPr>
              <a:t>Emissions: </a:t>
            </a:r>
            <a:endParaRPr lang="en-CA" sz="3600" dirty="0">
              <a:solidFill>
                <a:srgbClr val="FFFFFF"/>
              </a:solidFill>
            </a:endParaRPr>
          </a:p>
        </p:txBody>
      </p:sp>
      <p:cxnSp>
        <p:nvCxnSpPr>
          <p:cNvPr id="47" name="Straight Connector 46">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3F8F0-4A04-499F-8130-1BC3E3FAD8B7}"/>
              </a:ext>
            </a:extLst>
          </p:cNvPr>
          <p:cNvSpPr>
            <a:spLocks noGrp="1"/>
          </p:cNvSpPr>
          <p:nvPr>
            <p:ph idx="1"/>
          </p:nvPr>
        </p:nvSpPr>
        <p:spPr>
          <a:xfrm>
            <a:off x="8089772" y="2978254"/>
            <a:ext cx="3153580" cy="2444238"/>
          </a:xfrm>
        </p:spPr>
        <p:txBody>
          <a:bodyPr>
            <a:normAutofit/>
          </a:bodyPr>
          <a:lstStyle/>
          <a:p>
            <a:r>
              <a:rPr lang="en-US" sz="1600" dirty="0">
                <a:solidFill>
                  <a:srgbClr val="FFFFFF"/>
                </a:solidFill>
              </a:rPr>
              <a:t>Greenhouses gases are the biggest and sole reason of global warming affecting each one of us directly and indirectly we looked at this fact from perspective of gases emitted by each country since 2000 to 2017. Analysis data of gases such as carbon dioxide, methane and nitrous oxide.  </a:t>
            </a:r>
          </a:p>
          <a:p>
            <a:endParaRPr lang="en-CA" sz="1600" dirty="0">
              <a:solidFill>
                <a:srgbClr val="FFFFFF"/>
              </a:solidFill>
            </a:endParaRPr>
          </a:p>
        </p:txBody>
      </p:sp>
      <p:sp>
        <p:nvSpPr>
          <p:cNvPr id="49" name="Rectangle 48">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74997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t="12542" r="1" b="10892"/>
          <a:stretch/>
        </p:blipFill>
        <p:spPr>
          <a:xfrm>
            <a:off x="20" y="10"/>
            <a:ext cx="12186295" cy="6857990"/>
          </a:xfrm>
          <a:prstGeom prst="rect">
            <a:avLst/>
          </a:prstGeom>
        </p:spPr>
      </p:pic>
      <p:sp>
        <p:nvSpPr>
          <p:cNvPr id="56" name="Rectangle 55">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599"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8089772" y="1419273"/>
            <a:ext cx="3153580" cy="1358188"/>
          </a:xfrm>
        </p:spPr>
        <p:txBody>
          <a:bodyPr>
            <a:normAutofit/>
          </a:bodyPr>
          <a:lstStyle/>
          <a:p>
            <a:r>
              <a:rPr lang="en-US" sz="3600" dirty="0">
                <a:solidFill>
                  <a:srgbClr val="FFFFFF"/>
                </a:solidFill>
              </a:rPr>
              <a:t>Population: </a:t>
            </a:r>
            <a:endParaRPr lang="en-CA" sz="3600" dirty="0">
              <a:solidFill>
                <a:srgbClr val="FFFFFF"/>
              </a:solidFill>
            </a:endParaRPr>
          </a:p>
        </p:txBody>
      </p:sp>
      <p:cxnSp>
        <p:nvCxnSpPr>
          <p:cNvPr id="58" name="Straight Connector 57">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3F8F0-4A04-499F-8130-1BC3E3FAD8B7}"/>
              </a:ext>
            </a:extLst>
          </p:cNvPr>
          <p:cNvSpPr>
            <a:spLocks noGrp="1"/>
          </p:cNvSpPr>
          <p:nvPr>
            <p:ph idx="1"/>
          </p:nvPr>
        </p:nvSpPr>
        <p:spPr>
          <a:xfrm>
            <a:off x="8089772" y="2978254"/>
            <a:ext cx="3153580" cy="2444238"/>
          </a:xfrm>
        </p:spPr>
        <p:txBody>
          <a:bodyPr>
            <a:normAutofit/>
          </a:bodyPr>
          <a:lstStyle/>
          <a:p>
            <a:r>
              <a:rPr lang="en-US" sz="1600" dirty="0">
                <a:solidFill>
                  <a:srgbClr val="FFFFFF"/>
                </a:solidFill>
              </a:rPr>
              <a:t>With population growth we can see increase in demand of food and resources, putting extra strain on available natural resources to satisfy basic needs. We looked at population data across countries from 200 to 2017 and see its incremental growth. </a:t>
            </a:r>
          </a:p>
          <a:p>
            <a:endParaRPr lang="en-CA" sz="1600" dirty="0">
              <a:solidFill>
                <a:srgbClr val="FFFFFF"/>
              </a:solidFill>
            </a:endParaRPr>
          </a:p>
        </p:txBody>
      </p:sp>
      <p:sp>
        <p:nvSpPr>
          <p:cNvPr id="60" name="Rectangle 59">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9632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8614786" y="516836"/>
            <a:ext cx="3100136" cy="1960234"/>
          </a:xfrm>
        </p:spPr>
        <p:txBody>
          <a:bodyPr>
            <a:normAutofit/>
          </a:bodyPr>
          <a:lstStyle/>
          <a:p>
            <a:r>
              <a:rPr lang="en-US" sz="4400" dirty="0">
                <a:solidFill>
                  <a:srgbClr val="3A5D61"/>
                </a:solidFill>
              </a:rPr>
              <a:t>Visualization: </a:t>
            </a:r>
            <a:endParaRPr lang="en-CA" sz="4400" dirty="0">
              <a:solidFill>
                <a:srgbClr val="3A5D61"/>
              </a:solidFill>
            </a:endParaRPr>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l="31599" r="689" b="1"/>
          <a:stretch/>
        </p:blipFill>
        <p:spPr>
          <a:xfrm>
            <a:off x="-1" y="10"/>
            <a:ext cx="8111272" cy="6857990"/>
          </a:xfrm>
          <a:prstGeom prst="rect">
            <a:avLst/>
          </a:prstGeom>
        </p:spPr>
      </p:pic>
      <p:cxnSp>
        <p:nvCxnSpPr>
          <p:cNvPr id="67" name="Straight Connector 66">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3F8F0-4A04-499F-8130-1BC3E3FAD8B7}"/>
              </a:ext>
            </a:extLst>
          </p:cNvPr>
          <p:cNvSpPr>
            <a:spLocks noGrp="1"/>
          </p:cNvSpPr>
          <p:nvPr>
            <p:ph idx="1"/>
          </p:nvPr>
        </p:nvSpPr>
        <p:spPr>
          <a:xfrm>
            <a:off x="8614786" y="2790855"/>
            <a:ext cx="3084844" cy="3311766"/>
          </a:xfrm>
        </p:spPr>
        <p:txBody>
          <a:bodyPr>
            <a:normAutofit/>
          </a:bodyPr>
          <a:lstStyle/>
          <a:p>
            <a:r>
              <a:rPr lang="en-US" sz="1600" dirty="0"/>
              <a:t>To showcase huge data following technologies were used . </a:t>
            </a:r>
          </a:p>
          <a:p>
            <a:pPr lvl="1"/>
            <a:r>
              <a:rPr lang="en-US" sz="2400" dirty="0"/>
              <a:t>Python</a:t>
            </a:r>
            <a:endParaRPr lang="en-CA" sz="2400" dirty="0"/>
          </a:p>
          <a:p>
            <a:pPr lvl="2"/>
            <a:r>
              <a:rPr lang="en-US" dirty="0"/>
              <a:t>Flask</a:t>
            </a:r>
            <a:endParaRPr lang="en-CA" dirty="0"/>
          </a:p>
          <a:p>
            <a:pPr lvl="2"/>
            <a:r>
              <a:rPr lang="en-US" dirty="0"/>
              <a:t>Postgres</a:t>
            </a:r>
            <a:endParaRPr lang="en-CA" dirty="0"/>
          </a:p>
          <a:p>
            <a:pPr lvl="2"/>
            <a:r>
              <a:rPr lang="en-US" dirty="0"/>
              <a:t>Pandas</a:t>
            </a:r>
            <a:endParaRPr lang="en-CA" dirty="0"/>
          </a:p>
          <a:p>
            <a:pPr lvl="1"/>
            <a:r>
              <a:rPr lang="en-US" sz="2400" dirty="0"/>
              <a:t>HTML/CSS</a:t>
            </a:r>
            <a:endParaRPr lang="en-CA" sz="2400" dirty="0"/>
          </a:p>
          <a:p>
            <a:r>
              <a:rPr lang="en-US" sz="2400" dirty="0"/>
              <a:t>Leaflet (D3), </a:t>
            </a:r>
            <a:r>
              <a:rPr lang="en-US" sz="2400" dirty="0" err="1"/>
              <a:t>Plotly</a:t>
            </a:r>
            <a:r>
              <a:rPr lang="en-US" sz="2400" dirty="0"/>
              <a:t>. </a:t>
            </a:r>
            <a:endParaRPr lang="en-CA" sz="3600" dirty="0"/>
          </a:p>
        </p:txBody>
      </p:sp>
    </p:spTree>
    <p:extLst>
      <p:ext uri="{BB962C8B-B14F-4D97-AF65-F5344CB8AC3E}">
        <p14:creationId xmlns:p14="http://schemas.microsoft.com/office/powerpoint/2010/main" val="248627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B3E6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Project Workflow: </a:t>
            </a:r>
            <a:endParaRPr lang="en-CA" sz="4000" dirty="0">
              <a:solidFill>
                <a:srgbClr val="FFFFFF"/>
              </a:solidFill>
            </a:endParaRPr>
          </a:p>
        </p:txBody>
      </p:sp>
      <p:cxnSp>
        <p:nvCxnSpPr>
          <p:cNvPr id="76" name="Straight Connector 7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3F8F0-4A04-499F-8130-1BC3E3FAD8B7}"/>
              </a:ext>
            </a:extLst>
          </p:cNvPr>
          <p:cNvSpPr>
            <a:spLocks noGrp="1"/>
          </p:cNvSpPr>
          <p:nvPr>
            <p:ph idx="1"/>
          </p:nvPr>
        </p:nvSpPr>
        <p:spPr>
          <a:xfrm>
            <a:off x="571752" y="2799654"/>
            <a:ext cx="3005462" cy="3189665"/>
          </a:xfrm>
        </p:spPr>
        <p:txBody>
          <a:bodyPr>
            <a:normAutofit/>
          </a:bodyPr>
          <a:lstStyle/>
          <a:p>
            <a:pPr>
              <a:lnSpc>
                <a:spcPct val="90000"/>
              </a:lnSpc>
            </a:pPr>
            <a:r>
              <a:rPr lang="en-US" sz="1800" dirty="0">
                <a:solidFill>
                  <a:srgbClr val="FFFFFF"/>
                </a:solidFill>
              </a:rPr>
              <a:t>From data extraction, transformation and loading was done as per adjacent workflow and technologies mentioned. </a:t>
            </a:r>
            <a:endParaRPr lang="en-CA" sz="1800" dirty="0">
              <a:solidFill>
                <a:srgbClr val="FFFFFF"/>
              </a:solidFill>
            </a:endParaRPr>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742017" y="1262112"/>
            <a:ext cx="6798082" cy="4333776"/>
          </a:xfrm>
          <a:prstGeom prst="rect">
            <a:avLst/>
          </a:prstGeom>
          <a:ln>
            <a:solidFill>
              <a:schemeClr val="tx1"/>
            </a:solidFill>
          </a:ln>
        </p:spPr>
      </p:pic>
    </p:spTree>
    <p:extLst>
      <p:ext uri="{BB962C8B-B14F-4D97-AF65-F5344CB8AC3E}">
        <p14:creationId xmlns:p14="http://schemas.microsoft.com/office/powerpoint/2010/main" val="192804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9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7859485" y="634946"/>
            <a:ext cx="3690257" cy="1450757"/>
          </a:xfrm>
        </p:spPr>
        <p:txBody>
          <a:bodyPr>
            <a:normAutofit/>
          </a:bodyPr>
          <a:lstStyle/>
          <a:p>
            <a:r>
              <a:rPr lang="en-US" dirty="0"/>
              <a:t>Our Data: </a:t>
            </a:r>
            <a:endParaRPr lang="en-CA"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l="26551" r="314" b="2"/>
          <a:stretch/>
        </p:blipFill>
        <p:spPr>
          <a:xfrm>
            <a:off x="633999" y="640081"/>
            <a:ext cx="6909801" cy="5314406"/>
          </a:xfrm>
          <a:prstGeom prst="rect">
            <a:avLst/>
          </a:prstGeom>
        </p:spPr>
      </p:pic>
      <p:cxnSp>
        <p:nvCxnSpPr>
          <p:cNvPr id="110" name="Straight Connector 10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1" name="Content Placeholder 5">
            <a:extLst>
              <a:ext uri="{FF2B5EF4-FFF2-40B4-BE49-F238E27FC236}">
                <a16:creationId xmlns:a16="http://schemas.microsoft.com/office/drawing/2014/main" id="{D8496AEB-7F63-41A3-AF84-49F0B0BD5C81}"/>
              </a:ext>
            </a:extLst>
          </p:cNvPr>
          <p:cNvSpPr>
            <a:spLocks noGrp="1"/>
          </p:cNvSpPr>
          <p:nvPr>
            <p:ph idx="1"/>
          </p:nvPr>
        </p:nvSpPr>
        <p:spPr>
          <a:xfrm>
            <a:off x="7543800" y="2407436"/>
            <a:ext cx="4648200" cy="3461658"/>
          </a:xfrm>
        </p:spPr>
        <p:txBody>
          <a:bodyPr>
            <a:normAutofit/>
          </a:bodyPr>
          <a:lstStyle/>
          <a:p>
            <a:r>
              <a:rPr lang="en-US" sz="2000" dirty="0"/>
              <a:t>http://www.fao.org/faostat/en/#data/GT</a:t>
            </a:r>
            <a:endParaRPr lang="en-CA" sz="2000" dirty="0"/>
          </a:p>
          <a:p>
            <a:endParaRPr lang="en-CA" dirty="0"/>
          </a:p>
        </p:txBody>
      </p:sp>
      <p:sp>
        <p:nvSpPr>
          <p:cNvPr id="112" name="Rectangle 10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284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9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7859485" y="634946"/>
            <a:ext cx="3690257" cy="1450757"/>
          </a:xfrm>
        </p:spPr>
        <p:txBody>
          <a:bodyPr>
            <a:normAutofit/>
          </a:bodyPr>
          <a:lstStyle/>
          <a:p>
            <a:r>
              <a:rPr lang="en-US" dirty="0"/>
              <a:t>Agriculture V/s Years</a:t>
            </a:r>
            <a:endParaRPr lang="en-CA"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l="26551" r="314" b="2"/>
          <a:stretch/>
        </p:blipFill>
        <p:spPr>
          <a:xfrm>
            <a:off x="633999" y="640081"/>
            <a:ext cx="6909801" cy="5314406"/>
          </a:xfrm>
          <a:prstGeom prst="rect">
            <a:avLst/>
          </a:prstGeom>
        </p:spPr>
      </p:pic>
      <p:cxnSp>
        <p:nvCxnSpPr>
          <p:cNvPr id="110" name="Straight Connector 10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1" name="Content Placeholder 5">
            <a:extLst>
              <a:ext uri="{FF2B5EF4-FFF2-40B4-BE49-F238E27FC236}">
                <a16:creationId xmlns:a16="http://schemas.microsoft.com/office/drawing/2014/main" id="{D8496AEB-7F63-41A3-AF84-49F0B0BD5C81}"/>
              </a:ext>
            </a:extLst>
          </p:cNvPr>
          <p:cNvSpPr>
            <a:spLocks noGrp="1"/>
          </p:cNvSpPr>
          <p:nvPr>
            <p:ph idx="1"/>
          </p:nvPr>
        </p:nvSpPr>
        <p:spPr>
          <a:xfrm>
            <a:off x="7543800" y="2407436"/>
            <a:ext cx="4648200" cy="3461658"/>
          </a:xfrm>
        </p:spPr>
        <p:txBody>
          <a:bodyPr>
            <a:normAutofit/>
          </a:bodyPr>
          <a:lstStyle/>
          <a:p>
            <a:endParaRPr lang="en-CA" dirty="0"/>
          </a:p>
        </p:txBody>
      </p:sp>
      <p:sp>
        <p:nvSpPr>
          <p:cNvPr id="112" name="Rectangle 10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317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9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C41E-7E5D-4349-A23C-6C1A65C320F6}"/>
              </a:ext>
            </a:extLst>
          </p:cNvPr>
          <p:cNvSpPr>
            <a:spLocks noGrp="1"/>
          </p:cNvSpPr>
          <p:nvPr>
            <p:ph type="title"/>
          </p:nvPr>
        </p:nvSpPr>
        <p:spPr>
          <a:xfrm>
            <a:off x="7859485" y="634946"/>
            <a:ext cx="3690257" cy="1450757"/>
          </a:xfrm>
        </p:spPr>
        <p:txBody>
          <a:bodyPr>
            <a:normAutofit/>
          </a:bodyPr>
          <a:lstStyle/>
          <a:p>
            <a:r>
              <a:rPr lang="en-US" dirty="0"/>
              <a:t>Emissions V/s Years</a:t>
            </a:r>
            <a:endParaRPr lang="en-CA" dirty="0"/>
          </a:p>
        </p:txBody>
      </p:sp>
      <p:pic>
        <p:nvPicPr>
          <p:cNvPr id="5" name="Picture 4">
            <a:extLst>
              <a:ext uri="{FF2B5EF4-FFF2-40B4-BE49-F238E27FC236}">
                <a16:creationId xmlns:a16="http://schemas.microsoft.com/office/drawing/2014/main" id="{E01FBDD9-C633-4717-9862-01ED92FD4EE4}"/>
              </a:ext>
            </a:extLst>
          </p:cNvPr>
          <p:cNvPicPr>
            <a:picLocks noChangeAspect="1"/>
          </p:cNvPicPr>
          <p:nvPr/>
        </p:nvPicPr>
        <p:blipFill rotWithShape="1">
          <a:blip r:embed="rId2">
            <a:extLst>
              <a:ext uri="{28A0092B-C50C-407E-A947-70E740481C1C}">
                <a14:useLocalDpi xmlns:a14="http://schemas.microsoft.com/office/drawing/2010/main" val="0"/>
              </a:ext>
            </a:extLst>
          </a:blip>
          <a:srcRect l="26551" r="314" b="2"/>
          <a:stretch/>
        </p:blipFill>
        <p:spPr>
          <a:xfrm>
            <a:off x="633999" y="640081"/>
            <a:ext cx="6909801" cy="5314406"/>
          </a:xfrm>
          <a:prstGeom prst="rect">
            <a:avLst/>
          </a:prstGeom>
        </p:spPr>
      </p:pic>
      <p:cxnSp>
        <p:nvCxnSpPr>
          <p:cNvPr id="110" name="Straight Connector 10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1" name="Content Placeholder 5">
            <a:extLst>
              <a:ext uri="{FF2B5EF4-FFF2-40B4-BE49-F238E27FC236}">
                <a16:creationId xmlns:a16="http://schemas.microsoft.com/office/drawing/2014/main" id="{D8496AEB-7F63-41A3-AF84-49F0B0BD5C81}"/>
              </a:ext>
            </a:extLst>
          </p:cNvPr>
          <p:cNvSpPr>
            <a:spLocks noGrp="1"/>
          </p:cNvSpPr>
          <p:nvPr>
            <p:ph idx="1"/>
          </p:nvPr>
        </p:nvSpPr>
        <p:spPr>
          <a:xfrm>
            <a:off x="7543800" y="2407436"/>
            <a:ext cx="4648200" cy="3461658"/>
          </a:xfrm>
        </p:spPr>
        <p:txBody>
          <a:bodyPr>
            <a:normAutofit/>
          </a:bodyPr>
          <a:lstStyle/>
          <a:p>
            <a:endParaRPr lang="en-CA" dirty="0"/>
          </a:p>
        </p:txBody>
      </p:sp>
      <p:sp>
        <p:nvSpPr>
          <p:cNvPr id="112" name="Rectangle 10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75527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624"/>
      </a:dk2>
      <a:lt2>
        <a:srgbClr val="E7E2E8"/>
      </a:lt2>
      <a:accent1>
        <a:srgbClr val="33B822"/>
      </a:accent1>
      <a:accent2>
        <a:srgbClr val="69B415"/>
      </a:accent2>
      <a:accent3>
        <a:srgbClr val="9FA61F"/>
      </a:accent3>
      <a:accent4>
        <a:srgbClr val="D38F19"/>
      </a:accent4>
      <a:accent5>
        <a:srgbClr val="E5542B"/>
      </a:accent5>
      <a:accent6>
        <a:srgbClr val="D3193E"/>
      </a:accent6>
      <a:hlink>
        <a:srgbClr val="BB6D3C"/>
      </a:hlink>
      <a:folHlink>
        <a:srgbClr val="82828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TotalTime>
  <Words>208</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Tw Cen MT</vt:lpstr>
      <vt:lpstr>RetrospectVTI</vt:lpstr>
      <vt:lpstr>Our World</vt:lpstr>
      <vt:lpstr>Agriculture: </vt:lpstr>
      <vt:lpstr>Emissions: </vt:lpstr>
      <vt:lpstr>Population: </vt:lpstr>
      <vt:lpstr>Visualization: </vt:lpstr>
      <vt:lpstr>Project Workflow: </vt:lpstr>
      <vt:lpstr>Our Data: </vt:lpstr>
      <vt:lpstr>Agriculture V/s Years</vt:lpstr>
      <vt:lpstr>Emissions V/s Years</vt:lpstr>
      <vt:lpstr>Population V/s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World</dc:title>
  <dc:creator>Rohan Chaudhari</dc:creator>
  <cp:lastModifiedBy>Rohan Chaudhari</cp:lastModifiedBy>
  <cp:revision>1</cp:revision>
  <dcterms:created xsi:type="dcterms:W3CDTF">2019-10-05T16:25:33Z</dcterms:created>
  <dcterms:modified xsi:type="dcterms:W3CDTF">2019-10-05T16:28:25Z</dcterms:modified>
</cp:coreProperties>
</file>