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6" r:id="rId3"/>
    <p:sldId id="292" r:id="rId4"/>
    <p:sldId id="257" r:id="rId5"/>
    <p:sldId id="258" r:id="rId6"/>
    <p:sldId id="293" r:id="rId7"/>
    <p:sldId id="259" r:id="rId8"/>
    <p:sldId id="260" r:id="rId9"/>
    <p:sldId id="294" r:id="rId10"/>
    <p:sldId id="261" r:id="rId11"/>
    <p:sldId id="262" r:id="rId12"/>
    <p:sldId id="295" r:id="rId13"/>
    <p:sldId id="263" r:id="rId14"/>
    <p:sldId id="296" r:id="rId15"/>
    <p:sldId id="264" r:id="rId16"/>
    <p:sldId id="297" r:id="rId17"/>
    <p:sldId id="265" r:id="rId18"/>
    <p:sldId id="266" r:id="rId19"/>
    <p:sldId id="299" r:id="rId20"/>
    <p:sldId id="267" r:id="rId21"/>
    <p:sldId id="272" r:id="rId22"/>
    <p:sldId id="300" r:id="rId23"/>
    <p:sldId id="273" r:id="rId24"/>
    <p:sldId id="274" r:id="rId25"/>
    <p:sldId id="301" r:id="rId26"/>
    <p:sldId id="275" r:id="rId27"/>
    <p:sldId id="276" r:id="rId28"/>
    <p:sldId id="302" r:id="rId29"/>
    <p:sldId id="277" r:id="rId30"/>
    <p:sldId id="278" r:id="rId31"/>
    <p:sldId id="303" r:id="rId32"/>
    <p:sldId id="279" r:id="rId33"/>
    <p:sldId id="280" r:id="rId34"/>
    <p:sldId id="304" r:id="rId35"/>
    <p:sldId id="281" r:id="rId36"/>
    <p:sldId id="282" r:id="rId37"/>
    <p:sldId id="305" r:id="rId38"/>
    <p:sldId id="268" r:id="rId39"/>
    <p:sldId id="269" r:id="rId40"/>
    <p:sldId id="306" r:id="rId41"/>
    <p:sldId id="270" r:id="rId42"/>
    <p:sldId id="271" r:id="rId43"/>
    <p:sldId id="307" r:id="rId44"/>
    <p:sldId id="283" r:id="rId45"/>
    <p:sldId id="308" r:id="rId46"/>
    <p:sldId id="284" r:id="rId47"/>
    <p:sldId id="285" r:id="rId48"/>
    <p:sldId id="309" r:id="rId49"/>
    <p:sldId id="286" r:id="rId50"/>
    <p:sldId id="287" r:id="rId51"/>
    <p:sldId id="310" r:id="rId52"/>
    <p:sldId id="288" r:id="rId53"/>
    <p:sldId id="311" r:id="rId54"/>
    <p:sldId id="289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62C-52DC-46C8-80F3-3969E16C0B4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31CD-68D6-427E-A8D1-9E5BAEC03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62C-52DC-46C8-80F3-3969E16C0B4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31CD-68D6-427E-A8D1-9E5BAEC03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08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62C-52DC-46C8-80F3-3969E16C0B4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31CD-68D6-427E-A8D1-9E5BAEC03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7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62C-52DC-46C8-80F3-3969E16C0B4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31CD-68D6-427E-A8D1-9E5BAEC03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0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62C-52DC-46C8-80F3-3969E16C0B4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31CD-68D6-427E-A8D1-9E5BAEC03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3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62C-52DC-46C8-80F3-3969E16C0B4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31CD-68D6-427E-A8D1-9E5BAEC03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82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62C-52DC-46C8-80F3-3969E16C0B4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31CD-68D6-427E-A8D1-9E5BAEC03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71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62C-52DC-46C8-80F3-3969E16C0B4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31CD-68D6-427E-A8D1-9E5BAEC03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62C-52DC-46C8-80F3-3969E16C0B4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31CD-68D6-427E-A8D1-9E5BAEC03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62C-52DC-46C8-80F3-3969E16C0B4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31CD-68D6-427E-A8D1-9E5BAEC03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3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62C-52DC-46C8-80F3-3969E16C0B4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031CD-68D6-427E-A8D1-9E5BAEC03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1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662C-52DC-46C8-80F3-3969E16C0B4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031CD-68D6-427E-A8D1-9E5BAEC03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1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메인 화면</a:t>
            </a:r>
            <a:endParaRPr lang="ko-KR" altLang="en-US" sz="36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2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4455" y="1725279"/>
            <a:ext cx="11257470" cy="310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295957" y="2078962"/>
            <a:ext cx="8627" cy="310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424022" y="2432645"/>
            <a:ext cx="7435970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관제일지등록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장애등록시</a:t>
            </a:r>
            <a:r>
              <a:rPr lang="ko-KR" altLang="en-US" sz="1100" dirty="0" smtClean="0">
                <a:solidFill>
                  <a:srgbClr val="FF0000"/>
                </a:solidFill>
              </a:rPr>
              <a:t> 결과보고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일자조회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/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기안자</a:t>
            </a:r>
            <a:r>
              <a:rPr lang="en-US" altLang="ko-KR" sz="1100" dirty="0" smtClean="0">
                <a:solidFill>
                  <a:srgbClr val="FF0000"/>
                </a:solidFill>
              </a:rPr>
              <a:t>, /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기안제목</a:t>
            </a:r>
            <a:r>
              <a:rPr lang="en-US" altLang="ko-KR" sz="1100" dirty="0" smtClean="0">
                <a:solidFill>
                  <a:srgbClr val="FF0000"/>
                </a:solidFill>
              </a:rPr>
              <a:t> /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문서상태</a:t>
            </a:r>
            <a:r>
              <a:rPr lang="ko-KR" altLang="en-US" sz="1100" dirty="0" smtClean="0">
                <a:solidFill>
                  <a:srgbClr val="FF0000"/>
                </a:solidFill>
              </a:rPr>
              <a:t> 등  검색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7252" y="17253"/>
            <a:ext cx="891398" cy="5865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82412" y="1155945"/>
            <a:ext cx="19725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6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4455" y="1319845"/>
            <a:ext cx="11257470" cy="310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5365633" y="1630396"/>
            <a:ext cx="8627" cy="310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225615" y="2001331"/>
            <a:ext cx="7435970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커뮤니티 제목</a:t>
            </a:r>
            <a:r>
              <a:rPr lang="en-US" altLang="ko-KR" sz="1100" dirty="0" smtClean="0">
                <a:solidFill>
                  <a:srgbClr val="FF0000"/>
                </a:solidFill>
              </a:rPr>
              <a:t>/ </a:t>
            </a:r>
            <a:r>
              <a:rPr lang="ko-KR" altLang="en-US" sz="1100" dirty="0" smtClean="0">
                <a:solidFill>
                  <a:srgbClr val="FF0000"/>
                </a:solidFill>
              </a:rPr>
              <a:t>등록일자 </a:t>
            </a:r>
            <a:r>
              <a:rPr lang="en-US" altLang="ko-KR" sz="1100" dirty="0" smtClean="0">
                <a:solidFill>
                  <a:srgbClr val="FF0000"/>
                </a:solidFill>
              </a:rPr>
              <a:t>/ </a:t>
            </a:r>
            <a:r>
              <a:rPr lang="ko-KR" altLang="en-US" sz="1100" dirty="0" smtClean="0">
                <a:solidFill>
                  <a:srgbClr val="FF0000"/>
                </a:solidFill>
              </a:rPr>
              <a:t>등록자</a:t>
            </a:r>
            <a:r>
              <a:rPr lang="en-US" altLang="ko-KR" sz="1100" dirty="0" smtClean="0">
                <a:solidFill>
                  <a:srgbClr val="FF0000"/>
                </a:solidFill>
              </a:rPr>
              <a:t>/ </a:t>
            </a:r>
            <a:r>
              <a:rPr lang="ko-KR" altLang="en-US" sz="1100" dirty="0" smtClean="0">
                <a:solidFill>
                  <a:srgbClr val="FF0000"/>
                </a:solidFill>
              </a:rPr>
              <a:t>등 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sz="1100" dirty="0" smtClean="0">
                <a:solidFill>
                  <a:srgbClr val="FF0000"/>
                </a:solidFill>
              </a:rPr>
              <a:t> 검색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37520" y="17253"/>
            <a:ext cx="891398" cy="4830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02193" y="1940944"/>
            <a:ext cx="603849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54347" y="3045125"/>
            <a:ext cx="1871933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FF0000"/>
                </a:solidFill>
              </a:rPr>
              <a:t>등록시</a:t>
            </a:r>
            <a:r>
              <a:rPr lang="ko-KR" altLang="en-US" sz="1100" dirty="0" smtClean="0">
                <a:solidFill>
                  <a:srgbClr val="FF0000"/>
                </a:solidFill>
              </a:rPr>
              <a:t> 다음 페이지 </a:t>
            </a:r>
            <a:r>
              <a:rPr lang="ko-KR" altLang="en-US" sz="1100" dirty="0" smtClean="0">
                <a:solidFill>
                  <a:srgbClr val="FF0000"/>
                </a:solidFill>
              </a:rPr>
              <a:t>참고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834113" y="2066027"/>
            <a:ext cx="1207696" cy="979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커뮤니티</a:t>
            </a:r>
            <a:endParaRPr lang="ko-KR" altLang="en-US" sz="36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7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8189" y="1069675"/>
            <a:ext cx="11386867" cy="37179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자유롭게 커뮤니티 글 등록 및 댓글 올림 </a:t>
            </a:r>
            <a:r>
              <a:rPr lang="en-US" altLang="ko-KR" sz="2400" dirty="0" smtClean="0">
                <a:solidFill>
                  <a:srgbClr val="FF0000"/>
                </a:solidFill>
              </a:rPr>
              <a:t>/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잘사용안함</a:t>
            </a:r>
            <a:r>
              <a:rPr lang="en-US" altLang="ko-KR" sz="2400" dirty="0" smtClean="0">
                <a:solidFill>
                  <a:srgbClr val="FF0000"/>
                </a:solidFill>
              </a:rPr>
              <a:t>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37520" y="17254"/>
            <a:ext cx="891398" cy="4226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8189" y="5555409"/>
            <a:ext cx="11386867" cy="7763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50960" y="5758932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댓글 등록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8189" y="6418053"/>
            <a:ext cx="4684144" cy="2415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70884" y="6418053"/>
            <a:ext cx="1871933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이미지 및 파일 첨부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167223" y="6534513"/>
            <a:ext cx="708771" cy="4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2412" y="759131"/>
            <a:ext cx="6268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09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자원관리</a:t>
            </a:r>
            <a:endParaRPr lang="ko-KR" altLang="en-US" sz="36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57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" y="28100"/>
            <a:ext cx="12155596" cy="68017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329553" y="34509"/>
            <a:ext cx="891398" cy="370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58336" y="3080608"/>
            <a:ext cx="3899140" cy="8195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rgbClr val="FF0000"/>
                </a:solidFill>
              </a:rPr>
              <a:t>관제센타</a:t>
            </a:r>
            <a:r>
              <a:rPr lang="ko-KR" altLang="en-US" sz="2400" dirty="0" smtClean="0">
                <a:solidFill>
                  <a:srgbClr val="FF0000"/>
                </a:solidFill>
              </a:rPr>
              <a:t> 총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자원현황</a:t>
            </a:r>
            <a:r>
              <a:rPr lang="ko-KR" altLang="en-US" sz="2400" dirty="0" smtClean="0">
                <a:solidFill>
                  <a:srgbClr val="FF0000"/>
                </a:solidFill>
              </a:rPr>
              <a:t> 검색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412" y="862642"/>
            <a:ext cx="11556545" cy="14923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625089" y="2393049"/>
            <a:ext cx="905771" cy="661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47908" y="785009"/>
            <a:ext cx="5406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78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자원관리</a:t>
            </a:r>
            <a:r>
              <a:rPr lang="en-US" altLang="ko-KR" sz="3600" u="sng" dirty="0" smtClean="0">
                <a:solidFill>
                  <a:schemeClr val="tx1"/>
                </a:solidFill>
              </a:rPr>
              <a:t>-</a:t>
            </a:r>
            <a:r>
              <a:rPr lang="en-US" altLang="ko-KR" sz="2800" u="sng" dirty="0" smtClean="0">
                <a:solidFill>
                  <a:schemeClr val="tx1"/>
                </a:solidFill>
              </a:rPr>
              <a:t>CCTV </a:t>
            </a:r>
            <a:r>
              <a:rPr lang="ko-KR" altLang="en-US" sz="2800" u="sng" dirty="0" smtClean="0">
                <a:solidFill>
                  <a:schemeClr val="tx1"/>
                </a:solidFill>
              </a:rPr>
              <a:t>현황</a:t>
            </a:r>
            <a:endParaRPr lang="ko-KR" altLang="en-US" sz="28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81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6" y="0"/>
            <a:ext cx="1211516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263442" y="34509"/>
            <a:ext cx="957509" cy="370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6996" y="2412455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CCTV </a:t>
            </a:r>
            <a:r>
              <a:rPr lang="ko-KR" altLang="en-US" sz="1400" dirty="0" smtClean="0">
                <a:solidFill>
                  <a:srgbClr val="FF0000"/>
                </a:solidFill>
              </a:rPr>
              <a:t>설치 일자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이름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주소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네트워크상태 등 검색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412" y="1854679"/>
            <a:ext cx="11556545" cy="4226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015705" y="2412455"/>
            <a:ext cx="503208" cy="141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757137" y="2475780"/>
            <a:ext cx="603849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09291" y="3579961"/>
            <a:ext cx="1871933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FF0000"/>
                </a:solidFill>
              </a:rPr>
              <a:t>등록시</a:t>
            </a:r>
            <a:r>
              <a:rPr lang="ko-KR" altLang="en-US" sz="1100" dirty="0" smtClean="0">
                <a:solidFill>
                  <a:srgbClr val="FF0000"/>
                </a:solidFill>
              </a:rPr>
              <a:t> 다음 페이지 </a:t>
            </a:r>
            <a:r>
              <a:rPr lang="ko-KR" altLang="en-US" sz="1100" dirty="0" smtClean="0">
                <a:solidFill>
                  <a:srgbClr val="FF0000"/>
                </a:solidFill>
              </a:rPr>
              <a:t>참고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489057" y="2600863"/>
            <a:ext cx="1207696" cy="979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1435745" y="2464276"/>
            <a:ext cx="330685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15533" y="4129171"/>
            <a:ext cx="1841229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데이터 엑셀 내보내기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9682641" y="2743200"/>
            <a:ext cx="1742527" cy="1508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98143" y="897146"/>
            <a:ext cx="1242203" cy="759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82412" y="767757"/>
            <a:ext cx="5406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46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63442" y="17257"/>
            <a:ext cx="957509" cy="370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59961" y="6475496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식별번호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관리번호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카메라 이름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주소 </a:t>
            </a:r>
            <a:r>
              <a:rPr lang="en-US" altLang="ko-KR" sz="1400" dirty="0" smtClean="0">
                <a:solidFill>
                  <a:srgbClr val="FF0000"/>
                </a:solidFill>
              </a:rPr>
              <a:t>/ IP </a:t>
            </a:r>
            <a:r>
              <a:rPr lang="ko-KR" altLang="en-US" sz="1400" dirty="0" smtClean="0">
                <a:solidFill>
                  <a:srgbClr val="FF0000"/>
                </a:solidFill>
              </a:rPr>
              <a:t>등 등록 및 수정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314" y="1265212"/>
            <a:ext cx="11432875" cy="4963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34550" y="6312281"/>
            <a:ext cx="511835" cy="304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2412" y="741879"/>
            <a:ext cx="5406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89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자원관리</a:t>
            </a:r>
            <a:r>
              <a:rPr lang="en-US" altLang="ko-KR" sz="3600" u="sng" dirty="0" smtClean="0">
                <a:solidFill>
                  <a:schemeClr val="tx1"/>
                </a:solidFill>
              </a:rPr>
              <a:t>-</a:t>
            </a:r>
            <a:r>
              <a:rPr lang="ko-KR" altLang="en-US" sz="2800" u="sng" dirty="0" smtClean="0">
                <a:solidFill>
                  <a:schemeClr val="tx1"/>
                </a:solidFill>
              </a:rPr>
              <a:t>비상벨 현황</a:t>
            </a:r>
            <a:endParaRPr lang="ko-KR" altLang="en-US" sz="28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27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82060" y="526223"/>
            <a:ext cx="6895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55651" y="17253"/>
            <a:ext cx="1038046" cy="2932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6822" y="1173193"/>
            <a:ext cx="7341080" cy="31313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rgbClr val="FF0000"/>
                </a:solidFill>
              </a:rPr>
              <a:t>자원관리 시스템에 적용되는 </a:t>
            </a:r>
            <a:r>
              <a:rPr lang="ko-KR" altLang="en-US" sz="3200" dirty="0" smtClean="0">
                <a:solidFill>
                  <a:srgbClr val="FF0000"/>
                </a:solidFill>
              </a:rPr>
              <a:t>관리 프로그램들을 </a:t>
            </a:r>
            <a:r>
              <a:rPr lang="en-US" altLang="ko-KR" sz="3200" dirty="0" smtClean="0">
                <a:solidFill>
                  <a:srgbClr val="FF0000"/>
                </a:solidFill>
              </a:rPr>
              <a:t>Dasboard </a:t>
            </a:r>
            <a:r>
              <a:rPr lang="ko-KR" altLang="en-US" sz="3200" dirty="0" smtClean="0">
                <a:solidFill>
                  <a:srgbClr val="FF0000"/>
                </a:solidFill>
              </a:rPr>
              <a:t>에 모두 표현한 </a:t>
            </a:r>
            <a:endParaRPr lang="en-US" altLang="ko-KR" sz="3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3200" dirty="0" err="1" smtClean="0">
                <a:solidFill>
                  <a:srgbClr val="FF0000"/>
                </a:solidFill>
              </a:rPr>
              <a:t>화면임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80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263442" y="34509"/>
            <a:ext cx="957509" cy="370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6996" y="2377951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비상벨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설치 일자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이름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주소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네트워크상태 등 검색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412" y="1820175"/>
            <a:ext cx="11556545" cy="4226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015705" y="2377951"/>
            <a:ext cx="503208" cy="141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7137" y="2441276"/>
            <a:ext cx="603849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09291" y="3545457"/>
            <a:ext cx="1871933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FF0000"/>
                </a:solidFill>
              </a:rPr>
              <a:t>등록시</a:t>
            </a:r>
            <a:r>
              <a:rPr lang="ko-KR" altLang="en-US" sz="1100" dirty="0" smtClean="0">
                <a:solidFill>
                  <a:srgbClr val="FF0000"/>
                </a:solidFill>
              </a:rPr>
              <a:t> 다음 페이지 </a:t>
            </a:r>
            <a:r>
              <a:rPr lang="ko-KR" altLang="en-US" sz="1100" dirty="0" smtClean="0">
                <a:solidFill>
                  <a:srgbClr val="FF0000"/>
                </a:solidFill>
              </a:rPr>
              <a:t>참고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489057" y="2566359"/>
            <a:ext cx="1207696" cy="979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435745" y="2429772"/>
            <a:ext cx="330685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15533" y="4094667"/>
            <a:ext cx="1841229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데이터 엑셀 내보내기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682641" y="2708696"/>
            <a:ext cx="1742527" cy="1508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92106" y="862642"/>
            <a:ext cx="1242203" cy="759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30655" y="776383"/>
            <a:ext cx="5406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630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63442" y="17257"/>
            <a:ext cx="957509" cy="370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59961" y="6475496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식별번호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관리번호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주소 </a:t>
            </a:r>
            <a:r>
              <a:rPr lang="en-US" altLang="ko-KR" sz="1400" dirty="0" smtClean="0">
                <a:solidFill>
                  <a:srgbClr val="FF0000"/>
                </a:solidFill>
              </a:rPr>
              <a:t>/ IP </a:t>
            </a:r>
            <a:r>
              <a:rPr lang="ko-KR" altLang="en-US" sz="1400" dirty="0" smtClean="0">
                <a:solidFill>
                  <a:srgbClr val="FF0000"/>
                </a:solidFill>
              </a:rPr>
              <a:t>등 등록 및 수정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314" y="1265212"/>
            <a:ext cx="11432875" cy="4963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34550" y="6312281"/>
            <a:ext cx="511835" cy="304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9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자원관리</a:t>
            </a:r>
            <a:r>
              <a:rPr lang="en-US" altLang="ko-KR" sz="3600" u="sng" dirty="0" smtClean="0">
                <a:solidFill>
                  <a:schemeClr val="tx1"/>
                </a:solidFill>
              </a:rPr>
              <a:t>-</a:t>
            </a:r>
            <a:r>
              <a:rPr lang="ko-KR" altLang="en-US" sz="2800" u="sng" dirty="0" err="1" smtClean="0">
                <a:solidFill>
                  <a:schemeClr val="tx1"/>
                </a:solidFill>
              </a:rPr>
              <a:t>함체</a:t>
            </a:r>
            <a:r>
              <a:rPr lang="ko-KR" altLang="en-US" sz="2800" u="sng" dirty="0" smtClean="0">
                <a:solidFill>
                  <a:schemeClr val="tx1"/>
                </a:solidFill>
              </a:rPr>
              <a:t> 현황</a:t>
            </a:r>
            <a:endParaRPr lang="ko-KR" altLang="en-US" sz="28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263442" y="34509"/>
            <a:ext cx="957509" cy="370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6996" y="2377951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FF0000"/>
                </a:solidFill>
              </a:rPr>
              <a:t>함체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설치 일자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이름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주소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네트워크상태 등 검색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412" y="1820175"/>
            <a:ext cx="11556545" cy="4226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015705" y="2377951"/>
            <a:ext cx="503208" cy="141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7137" y="2441276"/>
            <a:ext cx="603849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09291" y="3545457"/>
            <a:ext cx="1871933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FF0000"/>
                </a:solidFill>
              </a:rPr>
              <a:t>등록시</a:t>
            </a:r>
            <a:r>
              <a:rPr lang="ko-KR" altLang="en-US" sz="1100" dirty="0" smtClean="0">
                <a:solidFill>
                  <a:srgbClr val="FF0000"/>
                </a:solidFill>
              </a:rPr>
              <a:t> 다음 페이지 </a:t>
            </a:r>
            <a:r>
              <a:rPr lang="ko-KR" altLang="en-US" sz="1100" dirty="0" smtClean="0">
                <a:solidFill>
                  <a:srgbClr val="FF0000"/>
                </a:solidFill>
              </a:rPr>
              <a:t>참고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489057" y="2566359"/>
            <a:ext cx="1207696" cy="979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435745" y="2429772"/>
            <a:ext cx="330685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15533" y="4094667"/>
            <a:ext cx="1841229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데이터 엑셀 내보내기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682641" y="2708696"/>
            <a:ext cx="1742527" cy="1508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046446" y="862642"/>
            <a:ext cx="1242203" cy="759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22030" y="776383"/>
            <a:ext cx="5406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765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63442" y="17257"/>
            <a:ext cx="957509" cy="370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59961" y="6475496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식별번호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관리번호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주소 </a:t>
            </a:r>
            <a:r>
              <a:rPr lang="en-US" altLang="ko-KR" sz="1400" dirty="0" smtClean="0">
                <a:solidFill>
                  <a:srgbClr val="FF0000"/>
                </a:solidFill>
              </a:rPr>
              <a:t>/ IP </a:t>
            </a:r>
            <a:r>
              <a:rPr lang="ko-KR" altLang="en-US" sz="1400" dirty="0" smtClean="0">
                <a:solidFill>
                  <a:srgbClr val="FF0000"/>
                </a:solidFill>
              </a:rPr>
              <a:t>등 등록 및 수정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314" y="1265212"/>
            <a:ext cx="11432875" cy="4963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34550" y="6312281"/>
            <a:ext cx="511835" cy="304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2412" y="741879"/>
            <a:ext cx="5406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666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자원관리</a:t>
            </a:r>
            <a:r>
              <a:rPr lang="en-US" altLang="ko-KR" sz="3600" u="sng" dirty="0" smtClean="0">
                <a:solidFill>
                  <a:schemeClr val="tx1"/>
                </a:solidFill>
              </a:rPr>
              <a:t>-</a:t>
            </a:r>
            <a:r>
              <a:rPr lang="ko-KR" altLang="en-US" sz="2800" u="sng" dirty="0" smtClean="0">
                <a:solidFill>
                  <a:schemeClr val="tx1"/>
                </a:solidFill>
              </a:rPr>
              <a:t>개소</a:t>
            </a:r>
            <a:r>
              <a:rPr lang="en-US" altLang="ko-KR" sz="2800" u="sng" dirty="0" smtClean="0">
                <a:solidFill>
                  <a:schemeClr val="tx1"/>
                </a:solidFill>
              </a:rPr>
              <a:t>(</a:t>
            </a:r>
            <a:r>
              <a:rPr lang="ko-KR" altLang="en-US" sz="2800" u="sng" dirty="0" smtClean="0">
                <a:solidFill>
                  <a:schemeClr val="tx1"/>
                </a:solidFill>
              </a:rPr>
              <a:t>폴</a:t>
            </a:r>
            <a:r>
              <a:rPr lang="en-US" altLang="ko-KR" sz="2800" u="sng" dirty="0" smtClean="0">
                <a:solidFill>
                  <a:schemeClr val="tx1"/>
                </a:solidFill>
              </a:rPr>
              <a:t>)</a:t>
            </a:r>
            <a:r>
              <a:rPr lang="ko-KR" altLang="en-US" sz="2800" u="sng" dirty="0" smtClean="0">
                <a:solidFill>
                  <a:schemeClr val="tx1"/>
                </a:solidFill>
              </a:rPr>
              <a:t> 현황</a:t>
            </a:r>
            <a:endParaRPr lang="ko-KR" altLang="en-US" sz="28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763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263442" y="34509"/>
            <a:ext cx="957509" cy="370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6996" y="2377951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개소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설치 일자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이름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주소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네트워크상태 등 검색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412" y="1820175"/>
            <a:ext cx="11556545" cy="4226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015705" y="2377951"/>
            <a:ext cx="503208" cy="141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7137" y="2441276"/>
            <a:ext cx="603849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09291" y="3545457"/>
            <a:ext cx="1871933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FF0000"/>
                </a:solidFill>
              </a:rPr>
              <a:t>등록시</a:t>
            </a:r>
            <a:r>
              <a:rPr lang="ko-KR" altLang="en-US" sz="1100" dirty="0" smtClean="0">
                <a:solidFill>
                  <a:srgbClr val="FF0000"/>
                </a:solidFill>
              </a:rPr>
              <a:t> 다음 페이지 </a:t>
            </a:r>
            <a:r>
              <a:rPr lang="ko-KR" altLang="en-US" sz="1100" dirty="0" smtClean="0">
                <a:solidFill>
                  <a:srgbClr val="FF0000"/>
                </a:solidFill>
              </a:rPr>
              <a:t>참고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489057" y="2566359"/>
            <a:ext cx="1207696" cy="979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435745" y="2429772"/>
            <a:ext cx="330685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15533" y="4094667"/>
            <a:ext cx="1841229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데이터 엑셀 내보내기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682641" y="2708696"/>
            <a:ext cx="1742527" cy="1508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43924" y="862642"/>
            <a:ext cx="1242203" cy="759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30656" y="785010"/>
            <a:ext cx="5406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1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63442" y="17257"/>
            <a:ext cx="957509" cy="370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59961" y="6475496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식별번호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관리번호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주소 </a:t>
            </a:r>
            <a:r>
              <a:rPr lang="en-US" altLang="ko-KR" sz="1400" dirty="0" smtClean="0">
                <a:solidFill>
                  <a:srgbClr val="FF0000"/>
                </a:solidFill>
              </a:rPr>
              <a:t>/ IP </a:t>
            </a:r>
            <a:r>
              <a:rPr lang="ko-KR" altLang="en-US" sz="1400" dirty="0" smtClean="0">
                <a:solidFill>
                  <a:srgbClr val="FF0000"/>
                </a:solidFill>
              </a:rPr>
              <a:t>등 등록 및 수정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314" y="1265212"/>
            <a:ext cx="11432875" cy="4963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34550" y="6312281"/>
            <a:ext cx="511835" cy="304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2412" y="741879"/>
            <a:ext cx="5406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284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자원관리</a:t>
            </a:r>
            <a:r>
              <a:rPr lang="en-US" altLang="ko-KR" sz="3600" u="sng" dirty="0" smtClean="0">
                <a:solidFill>
                  <a:schemeClr val="tx1"/>
                </a:solidFill>
              </a:rPr>
              <a:t>-</a:t>
            </a:r>
            <a:r>
              <a:rPr lang="ko-KR" altLang="en-US" sz="2800" u="sng" dirty="0" err="1" smtClean="0">
                <a:solidFill>
                  <a:schemeClr val="tx1"/>
                </a:solidFill>
              </a:rPr>
              <a:t>스위치허브</a:t>
            </a:r>
            <a:r>
              <a:rPr lang="ko-KR" altLang="en-US" sz="2800" u="sng" dirty="0" smtClean="0">
                <a:solidFill>
                  <a:schemeClr val="tx1"/>
                </a:solidFill>
              </a:rPr>
              <a:t> 현황</a:t>
            </a:r>
            <a:endParaRPr lang="ko-KR" altLang="en-US" sz="28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18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263442" y="34509"/>
            <a:ext cx="957509" cy="370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6996" y="2377951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FF0000"/>
                </a:solidFill>
              </a:rPr>
              <a:t>스위치허브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설치 일자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이름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주소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네트워크상태 등 검색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412" y="1820175"/>
            <a:ext cx="11556545" cy="4226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015705" y="2377951"/>
            <a:ext cx="503208" cy="141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7137" y="2441276"/>
            <a:ext cx="603849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09291" y="3545457"/>
            <a:ext cx="1871933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FF0000"/>
                </a:solidFill>
              </a:rPr>
              <a:t>등록시</a:t>
            </a:r>
            <a:r>
              <a:rPr lang="ko-KR" altLang="en-US" sz="1100" dirty="0" smtClean="0">
                <a:solidFill>
                  <a:srgbClr val="FF0000"/>
                </a:solidFill>
              </a:rPr>
              <a:t> 다음 페이지 </a:t>
            </a:r>
            <a:r>
              <a:rPr lang="ko-KR" altLang="en-US" sz="1100" dirty="0" smtClean="0">
                <a:solidFill>
                  <a:srgbClr val="FF0000"/>
                </a:solidFill>
              </a:rPr>
              <a:t>참고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489057" y="2566359"/>
            <a:ext cx="1207696" cy="979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435745" y="2429772"/>
            <a:ext cx="330685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15533" y="4094667"/>
            <a:ext cx="1841229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데이터 엑셀 내보내기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682641" y="2708696"/>
            <a:ext cx="1742527" cy="1508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806890" y="862642"/>
            <a:ext cx="1242203" cy="759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47908" y="776383"/>
            <a:ext cx="5406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5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관제일지</a:t>
            </a:r>
            <a:endParaRPr lang="ko-KR" altLang="en-US" sz="36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60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63442" y="17257"/>
            <a:ext cx="957509" cy="370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59961" y="6475496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식별번호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관리번호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주소 </a:t>
            </a:r>
            <a:r>
              <a:rPr lang="en-US" altLang="ko-KR" sz="1400" dirty="0" smtClean="0">
                <a:solidFill>
                  <a:srgbClr val="FF0000"/>
                </a:solidFill>
              </a:rPr>
              <a:t>/ IP </a:t>
            </a:r>
            <a:r>
              <a:rPr lang="ko-KR" altLang="en-US" sz="1400" dirty="0" smtClean="0">
                <a:solidFill>
                  <a:srgbClr val="FF0000"/>
                </a:solidFill>
              </a:rPr>
              <a:t>등 등록 및 수정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314" y="1265212"/>
            <a:ext cx="11432875" cy="4963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34550" y="6312281"/>
            <a:ext cx="511835" cy="304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2412" y="741879"/>
            <a:ext cx="5406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30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자원관리</a:t>
            </a:r>
            <a:r>
              <a:rPr lang="en-US" altLang="ko-KR" sz="3600" u="sng" dirty="0" smtClean="0">
                <a:solidFill>
                  <a:schemeClr val="tx1"/>
                </a:solidFill>
              </a:rPr>
              <a:t>-</a:t>
            </a:r>
            <a:r>
              <a:rPr lang="ko-KR" altLang="en-US" sz="2800" u="sng" dirty="0" err="1" smtClean="0">
                <a:solidFill>
                  <a:schemeClr val="tx1"/>
                </a:solidFill>
              </a:rPr>
              <a:t>무선브릿지</a:t>
            </a:r>
            <a:r>
              <a:rPr lang="ko-KR" altLang="en-US" sz="2800" u="sng" dirty="0" smtClean="0">
                <a:solidFill>
                  <a:schemeClr val="tx1"/>
                </a:solidFill>
              </a:rPr>
              <a:t> 현황</a:t>
            </a:r>
            <a:endParaRPr lang="ko-KR" altLang="en-US" sz="28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8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263442" y="34509"/>
            <a:ext cx="957509" cy="370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6996" y="2377951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FF0000"/>
                </a:solidFill>
              </a:rPr>
              <a:t>무선브릿지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설치 일자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이름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주소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네트워크상태 등 검색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412" y="1820175"/>
            <a:ext cx="11556545" cy="4226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015705" y="2377951"/>
            <a:ext cx="503208" cy="141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7137" y="2441276"/>
            <a:ext cx="603849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09291" y="3545457"/>
            <a:ext cx="1871933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FF0000"/>
                </a:solidFill>
              </a:rPr>
              <a:t>등록시</a:t>
            </a:r>
            <a:r>
              <a:rPr lang="ko-KR" altLang="en-US" sz="1100" dirty="0" smtClean="0">
                <a:solidFill>
                  <a:srgbClr val="FF0000"/>
                </a:solidFill>
              </a:rPr>
              <a:t> 다음 페이지 </a:t>
            </a:r>
            <a:r>
              <a:rPr lang="ko-KR" altLang="en-US" sz="1100" dirty="0" smtClean="0">
                <a:solidFill>
                  <a:srgbClr val="FF0000"/>
                </a:solidFill>
              </a:rPr>
              <a:t>참고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489057" y="2566359"/>
            <a:ext cx="1207696" cy="979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435745" y="2429772"/>
            <a:ext cx="330685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15533" y="4094667"/>
            <a:ext cx="1841229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데이터 엑셀 내보내기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682641" y="2708696"/>
            <a:ext cx="1742527" cy="1508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169856" y="862642"/>
            <a:ext cx="1242203" cy="759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39282" y="793637"/>
            <a:ext cx="5406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944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63442" y="17257"/>
            <a:ext cx="957509" cy="370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59961" y="6475496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식별번호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관리번호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주소 </a:t>
            </a:r>
            <a:r>
              <a:rPr lang="en-US" altLang="ko-KR" sz="1400" dirty="0" smtClean="0">
                <a:solidFill>
                  <a:srgbClr val="FF0000"/>
                </a:solidFill>
              </a:rPr>
              <a:t>/ IP </a:t>
            </a:r>
            <a:r>
              <a:rPr lang="ko-KR" altLang="en-US" sz="1400" dirty="0" smtClean="0">
                <a:solidFill>
                  <a:srgbClr val="FF0000"/>
                </a:solidFill>
              </a:rPr>
              <a:t>등 등록 및 수정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314" y="1265212"/>
            <a:ext cx="11432875" cy="4963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34550" y="6312281"/>
            <a:ext cx="511835" cy="304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2412" y="741879"/>
            <a:ext cx="5406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050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자원관리</a:t>
            </a:r>
            <a:r>
              <a:rPr lang="en-US" altLang="ko-KR" sz="3600" u="sng" dirty="0" smtClean="0">
                <a:solidFill>
                  <a:schemeClr val="tx1"/>
                </a:solidFill>
              </a:rPr>
              <a:t>-</a:t>
            </a:r>
            <a:r>
              <a:rPr lang="ko-KR" altLang="en-US" sz="2800" u="sng" dirty="0" err="1" smtClean="0">
                <a:solidFill>
                  <a:schemeClr val="tx1"/>
                </a:solidFill>
              </a:rPr>
              <a:t>전원제어기</a:t>
            </a:r>
            <a:r>
              <a:rPr lang="ko-KR" altLang="en-US" sz="2800" u="sng" dirty="0" smtClean="0">
                <a:solidFill>
                  <a:schemeClr val="tx1"/>
                </a:solidFill>
              </a:rPr>
              <a:t> 현황</a:t>
            </a:r>
            <a:endParaRPr lang="ko-KR" altLang="en-US" sz="28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24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263442" y="34509"/>
            <a:ext cx="957509" cy="370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6996" y="2377951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FF0000"/>
                </a:solidFill>
              </a:rPr>
              <a:t>전원제어기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설치 일자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이름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주소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네트워크상태 등 검색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412" y="1820175"/>
            <a:ext cx="11556545" cy="4226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015705" y="2377951"/>
            <a:ext cx="503208" cy="141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7137" y="2441276"/>
            <a:ext cx="603849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09291" y="3545457"/>
            <a:ext cx="1871933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FF0000"/>
                </a:solidFill>
              </a:rPr>
              <a:t>등록시</a:t>
            </a:r>
            <a:r>
              <a:rPr lang="ko-KR" altLang="en-US" sz="1100" dirty="0" smtClean="0">
                <a:solidFill>
                  <a:srgbClr val="FF0000"/>
                </a:solidFill>
              </a:rPr>
              <a:t> 다음 페이지 </a:t>
            </a:r>
            <a:r>
              <a:rPr lang="ko-KR" altLang="en-US" sz="1100" dirty="0" smtClean="0">
                <a:solidFill>
                  <a:srgbClr val="FF0000"/>
                </a:solidFill>
              </a:rPr>
              <a:t>참고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489057" y="2566359"/>
            <a:ext cx="1207696" cy="979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435745" y="2429772"/>
            <a:ext cx="330685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15533" y="4094667"/>
            <a:ext cx="1841229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데이터 엑셀 내보내기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682641" y="2708696"/>
            <a:ext cx="1742527" cy="1508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567330" y="862642"/>
            <a:ext cx="1242203" cy="759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39280" y="776381"/>
            <a:ext cx="4543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3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63442" y="17257"/>
            <a:ext cx="957509" cy="3709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59961" y="6475496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식별번호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관리번호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주소 </a:t>
            </a:r>
            <a:r>
              <a:rPr lang="en-US" altLang="ko-KR" sz="1400" dirty="0" smtClean="0">
                <a:solidFill>
                  <a:srgbClr val="FF0000"/>
                </a:solidFill>
              </a:rPr>
              <a:t>/ IP </a:t>
            </a:r>
            <a:r>
              <a:rPr lang="ko-KR" altLang="en-US" sz="1400" dirty="0" smtClean="0">
                <a:solidFill>
                  <a:srgbClr val="FF0000"/>
                </a:solidFill>
              </a:rPr>
              <a:t>등 등록 및 수정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314" y="1265212"/>
            <a:ext cx="11432875" cy="4963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34550" y="6312281"/>
            <a:ext cx="511835" cy="304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73786" y="767757"/>
            <a:ext cx="5664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39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자원관리</a:t>
            </a:r>
            <a:r>
              <a:rPr lang="en-US" altLang="ko-KR" sz="3600" u="sng" dirty="0" smtClean="0">
                <a:solidFill>
                  <a:schemeClr val="tx1"/>
                </a:solidFill>
              </a:rPr>
              <a:t>-</a:t>
            </a:r>
            <a:r>
              <a:rPr lang="ko-KR" altLang="en-US" sz="2800" u="sng" dirty="0" err="1" smtClean="0">
                <a:solidFill>
                  <a:schemeClr val="tx1"/>
                </a:solidFill>
              </a:rPr>
              <a:t>일괄등록</a:t>
            </a:r>
            <a:endParaRPr lang="ko-KR" altLang="en-US" sz="28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1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" y="0"/>
            <a:ext cx="12184175" cy="68579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263442" y="17257"/>
            <a:ext cx="957509" cy="4399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86769" y="3287348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엑셀데이터로 자원관리 데이터를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일괄등록</a:t>
            </a:r>
            <a:r>
              <a:rPr lang="ko-KR" altLang="en-US" sz="1400" dirty="0" smtClean="0">
                <a:solidFill>
                  <a:srgbClr val="FF0000"/>
                </a:solidFill>
              </a:rPr>
              <a:t> 가능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64635" y="4270074"/>
            <a:ext cx="5020574" cy="2347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5538158" y="3683135"/>
            <a:ext cx="215660" cy="474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138491" y="5391508"/>
            <a:ext cx="1098408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3485072" y="5516591"/>
            <a:ext cx="161028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5391508"/>
            <a:ext cx="3434756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양식은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다음페이지</a:t>
            </a:r>
            <a:r>
              <a:rPr lang="ko-KR" altLang="en-US" sz="1400" dirty="0" smtClean="0">
                <a:solidFill>
                  <a:srgbClr val="FF0000"/>
                </a:solidFill>
              </a:rPr>
              <a:t> 참고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149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3299" y="1820173"/>
            <a:ext cx="9376912" cy="16994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3530" y="4387904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양식대로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작성후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일괄등록</a:t>
            </a:r>
            <a:r>
              <a:rPr lang="ko-KR" altLang="en-US" sz="1400" dirty="0" smtClean="0">
                <a:solidFill>
                  <a:srgbClr val="FF0000"/>
                </a:solidFill>
              </a:rPr>
              <a:t> 진행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576422" y="3586337"/>
            <a:ext cx="1193321" cy="709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24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5443" y="1293962"/>
            <a:ext cx="11309230" cy="3450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587924" y="1639019"/>
            <a:ext cx="8627" cy="310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966822" y="2035833"/>
            <a:ext cx="4244197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관제발생일자 </a:t>
            </a:r>
            <a:r>
              <a:rPr lang="en-US" altLang="ko-KR" sz="1100" dirty="0" smtClean="0">
                <a:solidFill>
                  <a:srgbClr val="FF0000"/>
                </a:solidFill>
              </a:rPr>
              <a:t>/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근무조</a:t>
            </a:r>
            <a:r>
              <a:rPr lang="en-US" altLang="ko-KR" sz="1100" dirty="0" smtClean="0">
                <a:solidFill>
                  <a:srgbClr val="FF0000"/>
                </a:solidFill>
              </a:rPr>
              <a:t>, / </a:t>
            </a:r>
            <a:r>
              <a:rPr lang="ko-KR" altLang="en-US" sz="1100" dirty="0" smtClean="0">
                <a:solidFill>
                  <a:srgbClr val="FF0000"/>
                </a:solidFill>
              </a:rPr>
              <a:t>근무자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/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관제유형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/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조치상태</a:t>
            </a:r>
            <a:r>
              <a:rPr lang="ko-KR" altLang="en-US" sz="1100" dirty="0" smtClean="0">
                <a:solidFill>
                  <a:srgbClr val="FF0000"/>
                </a:solidFill>
              </a:rPr>
              <a:t> 등 검색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16701" y="0"/>
            <a:ext cx="891398" cy="4830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9773" y="1949570"/>
            <a:ext cx="603849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41874" y="1949570"/>
            <a:ext cx="1871933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FF0000"/>
                </a:solidFill>
              </a:rPr>
              <a:t>등록시</a:t>
            </a:r>
            <a:r>
              <a:rPr lang="ko-KR" altLang="en-US" sz="1100" dirty="0" smtClean="0">
                <a:solidFill>
                  <a:srgbClr val="FF0000"/>
                </a:solidFill>
              </a:rPr>
              <a:t> 다음 페이지 </a:t>
            </a:r>
            <a:r>
              <a:rPr lang="ko-KR" altLang="en-US" sz="1100" dirty="0" smtClean="0">
                <a:solidFill>
                  <a:srgbClr val="FF0000"/>
                </a:solidFill>
              </a:rPr>
              <a:t>참고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9131059" y="2074653"/>
            <a:ext cx="8583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51769" y="923033"/>
            <a:ext cx="13437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709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시스템</a:t>
            </a:r>
            <a:r>
              <a:rPr lang="ko-KR" altLang="en-US" sz="3600" u="sng" dirty="0" smtClean="0">
                <a:solidFill>
                  <a:schemeClr val="tx1"/>
                </a:solidFill>
              </a:rPr>
              <a:t>관리</a:t>
            </a:r>
            <a:r>
              <a:rPr lang="en-US" altLang="ko-KR" sz="3600" u="sng" dirty="0" smtClean="0">
                <a:solidFill>
                  <a:schemeClr val="tx1"/>
                </a:solidFill>
              </a:rPr>
              <a:t>-</a:t>
            </a:r>
            <a:r>
              <a:rPr lang="ko-KR" altLang="en-US" sz="2800" u="sng" dirty="0" err="1" smtClean="0">
                <a:solidFill>
                  <a:schemeClr val="tx1"/>
                </a:solidFill>
              </a:rPr>
              <a:t>사용자관리</a:t>
            </a:r>
            <a:endParaRPr lang="ko-KR" altLang="en-US" sz="28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63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" y="0"/>
            <a:ext cx="12184175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66996" y="1774104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이름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아이디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관제지역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사용자권한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등 </a:t>
            </a:r>
            <a:r>
              <a:rPr lang="ko-KR" altLang="en-US" sz="1400" dirty="0" smtClean="0">
                <a:solidFill>
                  <a:srgbClr val="FF0000"/>
                </a:solidFill>
              </a:rPr>
              <a:t>검색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2412" y="1216328"/>
            <a:ext cx="11556545" cy="4226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015705" y="1774104"/>
            <a:ext cx="503208" cy="141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203721" y="31637"/>
            <a:ext cx="1052422" cy="4255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35745" y="1843178"/>
            <a:ext cx="330685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84214" y="2774830"/>
            <a:ext cx="1841229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데이터 엑셀 내보내기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256143" y="2122102"/>
            <a:ext cx="2169026" cy="776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757137" y="1846056"/>
            <a:ext cx="603849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23031" y="2449907"/>
            <a:ext cx="1871933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FF0000"/>
                </a:solidFill>
              </a:rPr>
              <a:t>등록시</a:t>
            </a:r>
            <a:r>
              <a:rPr lang="ko-KR" altLang="en-US" sz="1100" dirty="0" smtClean="0">
                <a:solidFill>
                  <a:srgbClr val="FF0000"/>
                </a:solidFill>
              </a:rPr>
              <a:t> 다음 페이지 </a:t>
            </a:r>
            <a:r>
              <a:rPr lang="ko-KR" altLang="en-US" sz="1100" dirty="0" smtClean="0">
                <a:solidFill>
                  <a:srgbClr val="FF0000"/>
                </a:solidFill>
              </a:rPr>
              <a:t>참고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9411419" y="1971139"/>
            <a:ext cx="1285334" cy="590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722628" y="1871934"/>
            <a:ext cx="664233" cy="21781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rgbClr val="FF0000"/>
                </a:solidFill>
              </a:rPr>
              <a:t>권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한없음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82412" y="905774"/>
            <a:ext cx="7504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220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" y="0"/>
            <a:ext cx="12165123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99909" y="5906156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이름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아이디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이메일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연락처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소속 등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기입후</a:t>
            </a:r>
            <a:r>
              <a:rPr lang="ko-KR" altLang="en-US" sz="1400" dirty="0" smtClean="0">
                <a:solidFill>
                  <a:srgbClr val="FF0000"/>
                </a:solidFill>
              </a:rPr>
              <a:t> 등록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3015" y="1742540"/>
            <a:ext cx="11556545" cy="3485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733027" y="5285055"/>
            <a:ext cx="322052" cy="529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220973" y="74767"/>
            <a:ext cx="1052422" cy="4255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9282" y="1164562"/>
            <a:ext cx="7504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51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시스템</a:t>
            </a:r>
            <a:r>
              <a:rPr lang="ko-KR" altLang="en-US" sz="3600" u="sng" dirty="0" smtClean="0">
                <a:solidFill>
                  <a:schemeClr val="tx1"/>
                </a:solidFill>
              </a:rPr>
              <a:t>관리</a:t>
            </a:r>
            <a:r>
              <a:rPr lang="en-US" altLang="ko-KR" sz="3600" u="sng" dirty="0" smtClean="0">
                <a:solidFill>
                  <a:schemeClr val="tx1"/>
                </a:solidFill>
              </a:rPr>
              <a:t>-</a:t>
            </a:r>
            <a:r>
              <a:rPr lang="ko-KR" altLang="en-US" sz="2800" u="sng" dirty="0" err="1" smtClean="0">
                <a:solidFill>
                  <a:schemeClr val="tx1"/>
                </a:solidFill>
              </a:rPr>
              <a:t>근태현황</a:t>
            </a:r>
            <a:endParaRPr lang="ko-KR" altLang="en-US" sz="28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265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86505" y="1812575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FF0000"/>
                </a:solidFill>
              </a:rPr>
              <a:t>근무일자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근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무조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근무자 등 출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</a:rPr>
              <a:t>퇴근 조회 검색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5442" y="1131445"/>
            <a:ext cx="11468830" cy="542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999117" y="1743221"/>
            <a:ext cx="391064" cy="145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220973" y="23011"/>
            <a:ext cx="1052422" cy="4255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95139" y="23011"/>
            <a:ext cx="1052422" cy="4255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9894498" y="514643"/>
            <a:ext cx="287546" cy="202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090138" y="615835"/>
            <a:ext cx="1623206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출퇴근 등록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47908" y="888522"/>
            <a:ext cx="7504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46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시스템</a:t>
            </a:r>
            <a:r>
              <a:rPr lang="ko-KR" altLang="en-US" sz="3600" u="sng" dirty="0" smtClean="0">
                <a:solidFill>
                  <a:schemeClr val="tx1"/>
                </a:solidFill>
              </a:rPr>
              <a:t>관리</a:t>
            </a:r>
            <a:r>
              <a:rPr lang="en-US" altLang="ko-KR" sz="3600" u="sng" dirty="0" smtClean="0">
                <a:solidFill>
                  <a:schemeClr val="tx1"/>
                </a:solidFill>
              </a:rPr>
              <a:t>-</a:t>
            </a:r>
            <a:r>
              <a:rPr lang="ko-KR" altLang="en-US" sz="2800" u="sng" dirty="0" err="1" smtClean="0">
                <a:solidFill>
                  <a:schemeClr val="tx1"/>
                </a:solidFill>
              </a:rPr>
              <a:t>근무조관리</a:t>
            </a:r>
            <a:endParaRPr lang="ko-KR" altLang="en-US" sz="28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35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20973" y="23011"/>
            <a:ext cx="1052422" cy="4255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66996" y="1774104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FF0000"/>
                </a:solidFill>
              </a:rPr>
              <a:t>근무일자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근무조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등 </a:t>
            </a:r>
            <a:r>
              <a:rPr lang="ko-KR" altLang="en-US" sz="1400" dirty="0" smtClean="0">
                <a:solidFill>
                  <a:srgbClr val="FF0000"/>
                </a:solidFill>
              </a:rPr>
              <a:t>검색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2412" y="1216328"/>
            <a:ext cx="11556545" cy="4226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015705" y="1774104"/>
            <a:ext cx="503208" cy="141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1435745" y="1843178"/>
            <a:ext cx="330685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4214" y="2774830"/>
            <a:ext cx="1841229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데이터 엑셀 내보내기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9256143" y="2122102"/>
            <a:ext cx="2169026" cy="776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757137" y="1846056"/>
            <a:ext cx="603849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23031" y="2449907"/>
            <a:ext cx="1871933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FF0000"/>
                </a:solidFill>
              </a:rPr>
              <a:t>등록시</a:t>
            </a:r>
            <a:r>
              <a:rPr lang="ko-KR" altLang="en-US" sz="1100" dirty="0" smtClean="0">
                <a:solidFill>
                  <a:srgbClr val="FF0000"/>
                </a:solidFill>
              </a:rPr>
              <a:t> 다음 페이지 </a:t>
            </a:r>
            <a:r>
              <a:rPr lang="ko-KR" altLang="en-US" sz="1100" dirty="0" smtClean="0">
                <a:solidFill>
                  <a:srgbClr val="FF0000"/>
                </a:solidFill>
              </a:rPr>
              <a:t>참고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411419" y="1971139"/>
            <a:ext cx="1285334" cy="590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0722628" y="1871934"/>
            <a:ext cx="664233" cy="21781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rgbClr val="FF0000"/>
                </a:solidFill>
              </a:rPr>
              <a:t>권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한없음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47908" y="888522"/>
            <a:ext cx="7504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45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08535" y="6341095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이름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아이디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근무조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연락처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이메일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소속 등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기입후</a:t>
            </a:r>
            <a:r>
              <a:rPr lang="ko-KR" altLang="en-US" sz="1400" dirty="0" smtClean="0">
                <a:solidFill>
                  <a:srgbClr val="FF0000"/>
                </a:solidFill>
              </a:rPr>
              <a:t> 등록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727" y="1131444"/>
            <a:ext cx="11556545" cy="48207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084717" y="6095248"/>
            <a:ext cx="322052" cy="529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220973" y="-2869"/>
            <a:ext cx="1052422" cy="4255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70765" y="724622"/>
            <a:ext cx="825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9870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시스템</a:t>
            </a:r>
            <a:r>
              <a:rPr lang="ko-KR" altLang="en-US" sz="3600" u="sng" dirty="0" smtClean="0">
                <a:solidFill>
                  <a:schemeClr val="tx1"/>
                </a:solidFill>
              </a:rPr>
              <a:t>관리</a:t>
            </a:r>
            <a:r>
              <a:rPr lang="en-US" altLang="ko-KR" sz="3600" u="sng" dirty="0" smtClean="0">
                <a:solidFill>
                  <a:schemeClr val="tx1"/>
                </a:solidFill>
              </a:rPr>
              <a:t>-</a:t>
            </a:r>
            <a:r>
              <a:rPr lang="ko-KR" altLang="en-US" sz="2800" u="sng" dirty="0" smtClean="0">
                <a:solidFill>
                  <a:schemeClr val="tx1"/>
                </a:solidFill>
              </a:rPr>
              <a:t>유지보수업체 관리</a:t>
            </a:r>
            <a:endParaRPr lang="ko-KR" altLang="en-US" sz="28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61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20973" y="57515"/>
            <a:ext cx="1052422" cy="4255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6740" y="1112808"/>
            <a:ext cx="9081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666996" y="2145038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유지보수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업체명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대표자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유지보수기간 </a:t>
            </a:r>
            <a:r>
              <a:rPr lang="ko-KR" altLang="en-US" sz="1400" dirty="0" smtClean="0">
                <a:solidFill>
                  <a:srgbClr val="FF0000"/>
                </a:solidFill>
              </a:rPr>
              <a:t>등 </a:t>
            </a:r>
            <a:r>
              <a:rPr lang="ko-KR" altLang="en-US" sz="1400" dirty="0" smtClean="0">
                <a:solidFill>
                  <a:srgbClr val="FF0000"/>
                </a:solidFill>
              </a:rPr>
              <a:t>검색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2413" y="1587262"/>
            <a:ext cx="11384018" cy="4226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015705" y="2145038"/>
            <a:ext cx="503208" cy="141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1435745" y="2372260"/>
            <a:ext cx="330685" cy="2645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00358" y="3114140"/>
            <a:ext cx="1841229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데이터 엑셀 내보내기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9141587" y="2648306"/>
            <a:ext cx="2283582" cy="5909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757137" y="2372260"/>
            <a:ext cx="603849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13916" y="2563421"/>
            <a:ext cx="1871933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FF0000"/>
                </a:solidFill>
              </a:rPr>
              <a:t>등록시</a:t>
            </a:r>
            <a:r>
              <a:rPr lang="ko-KR" altLang="en-US" sz="1100" dirty="0" smtClean="0">
                <a:solidFill>
                  <a:srgbClr val="FF0000"/>
                </a:solidFill>
              </a:rPr>
              <a:t> 다음 페이지 </a:t>
            </a:r>
            <a:r>
              <a:rPr lang="ko-KR" altLang="en-US" sz="1100" dirty="0" smtClean="0">
                <a:solidFill>
                  <a:srgbClr val="FF0000"/>
                </a:solidFill>
              </a:rPr>
              <a:t>참고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060608" y="2497343"/>
            <a:ext cx="1636145" cy="118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0722628" y="2398138"/>
            <a:ext cx="664233" cy="21781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rgbClr val="FF0000"/>
                </a:solidFill>
              </a:rPr>
              <a:t>권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한없음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42580" y="0"/>
            <a:ext cx="891398" cy="4830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2820" y="1653396"/>
            <a:ext cx="11271851" cy="35742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29309" y="4002657"/>
            <a:ext cx="6133381" cy="802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관제발생일자 </a:t>
            </a:r>
            <a:r>
              <a:rPr lang="en-US" altLang="ko-KR" sz="1600" dirty="0" smtClean="0">
                <a:solidFill>
                  <a:srgbClr val="FF0000"/>
                </a:solidFill>
              </a:rPr>
              <a:t>/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발생시간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/ </a:t>
            </a:r>
            <a:r>
              <a:rPr lang="ko-KR" altLang="en-US" sz="1600" dirty="0" smtClean="0">
                <a:solidFill>
                  <a:srgbClr val="FF0000"/>
                </a:solidFill>
              </a:rPr>
              <a:t>관제 유형 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대분류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소분류</a:t>
            </a:r>
            <a:r>
              <a:rPr lang="en-US" altLang="ko-KR" sz="1600" dirty="0" smtClean="0">
                <a:solidFill>
                  <a:srgbClr val="FF0000"/>
                </a:solidFill>
              </a:rPr>
              <a:t>) </a:t>
            </a:r>
            <a:r>
              <a:rPr lang="ko-KR" altLang="en-US" sz="1600" dirty="0" smtClean="0">
                <a:solidFill>
                  <a:srgbClr val="FF0000"/>
                </a:solidFill>
              </a:rPr>
              <a:t>등 등록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2778" y="5965167"/>
            <a:ext cx="2491599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이미지</a:t>
            </a:r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최소</a:t>
            </a:r>
            <a:r>
              <a:rPr lang="en-US" altLang="ko-KR" sz="1100" dirty="0" smtClean="0">
                <a:solidFill>
                  <a:srgbClr val="FF0000"/>
                </a:solidFill>
              </a:rPr>
              <a:t>2</a:t>
            </a:r>
            <a:r>
              <a:rPr lang="ko-KR" altLang="en-US" sz="1100" dirty="0" smtClean="0">
                <a:solidFill>
                  <a:srgbClr val="FF0000"/>
                </a:solidFill>
              </a:rPr>
              <a:t>장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  <a:r>
              <a:rPr lang="ko-KR" altLang="en-US" sz="1100" dirty="0" smtClean="0">
                <a:solidFill>
                  <a:srgbClr val="FF0000"/>
                </a:solidFill>
              </a:rPr>
              <a:t> 및 파일 첨부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959525" y="5762445"/>
            <a:ext cx="1061049" cy="327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45079" y="5227608"/>
            <a:ext cx="2714446" cy="439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16916" y="1112813"/>
            <a:ext cx="6182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147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99909" y="6277086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FF0000"/>
                </a:solidFill>
              </a:rPr>
              <a:t>업체명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대표자명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사업자번호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주업종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담당자 정보 등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기입후</a:t>
            </a:r>
            <a:r>
              <a:rPr lang="ko-KR" altLang="en-US" sz="1400" dirty="0" smtClean="0">
                <a:solidFill>
                  <a:srgbClr val="FF0000"/>
                </a:solidFill>
              </a:rPr>
              <a:t> 등록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3015" y="1742540"/>
            <a:ext cx="11556545" cy="4071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804913" y="5979474"/>
            <a:ext cx="250166" cy="205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220973" y="74767"/>
            <a:ext cx="1052422" cy="4255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6740" y="1112808"/>
            <a:ext cx="9081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846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시스템</a:t>
            </a:r>
            <a:r>
              <a:rPr lang="ko-KR" altLang="en-US" sz="3600" u="sng" dirty="0" smtClean="0">
                <a:solidFill>
                  <a:schemeClr val="tx1"/>
                </a:solidFill>
              </a:rPr>
              <a:t>관리</a:t>
            </a:r>
            <a:r>
              <a:rPr lang="en-US" altLang="ko-KR" sz="3600" u="sng" dirty="0" smtClean="0">
                <a:solidFill>
                  <a:schemeClr val="tx1"/>
                </a:solidFill>
              </a:rPr>
              <a:t>-</a:t>
            </a:r>
            <a:r>
              <a:rPr lang="ko-KR" altLang="en-US" sz="2800" u="sng" dirty="0" err="1" smtClean="0">
                <a:solidFill>
                  <a:schemeClr val="tx1"/>
                </a:solidFill>
              </a:rPr>
              <a:t>결재문서</a:t>
            </a:r>
            <a:r>
              <a:rPr lang="ko-KR" altLang="en-US" sz="2800" u="sng" dirty="0" smtClean="0">
                <a:solidFill>
                  <a:schemeClr val="tx1"/>
                </a:solidFill>
              </a:rPr>
              <a:t> 관리</a:t>
            </a:r>
            <a:endParaRPr lang="ko-KR" altLang="en-US" sz="28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69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43041" y="4000398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그룹별 결재문서</a:t>
            </a:r>
            <a:r>
              <a:rPr lang="ko-KR" altLang="en-US" sz="1400" dirty="0" smtClean="0">
                <a:solidFill>
                  <a:srgbClr val="FF0000"/>
                </a:solidFill>
              </a:rPr>
              <a:t>를 담당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주무간에게</a:t>
            </a:r>
            <a:r>
              <a:rPr lang="ko-KR" altLang="en-US" sz="1400" dirty="0" smtClean="0">
                <a:solidFill>
                  <a:srgbClr val="FF0000"/>
                </a:solidFill>
              </a:rPr>
              <a:t> 보고 </a:t>
            </a:r>
            <a:r>
              <a:rPr lang="en-US" altLang="ko-KR" sz="1400" dirty="0" smtClean="0">
                <a:solidFill>
                  <a:srgbClr val="FF0000"/>
                </a:solidFill>
              </a:rPr>
              <a:t>/ </a:t>
            </a:r>
            <a:r>
              <a:rPr lang="ko-KR" altLang="en-US" sz="1400" dirty="0" smtClean="0">
                <a:solidFill>
                  <a:srgbClr val="FF0000"/>
                </a:solidFill>
              </a:rPr>
              <a:t>현재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사용안함</a:t>
            </a:r>
            <a:r>
              <a:rPr lang="en-US" altLang="ko-KR" sz="1400" dirty="0" smtClean="0">
                <a:solidFill>
                  <a:srgbClr val="FF0000"/>
                </a:solidFill>
              </a:rPr>
              <a:t>!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727" y="1380231"/>
            <a:ext cx="11556545" cy="9230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636812" y="2372949"/>
            <a:ext cx="951777" cy="1534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220973" y="74767"/>
            <a:ext cx="1052422" cy="4255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46740" y="1173190"/>
            <a:ext cx="9081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543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시스템</a:t>
            </a:r>
            <a:r>
              <a:rPr lang="ko-KR" altLang="en-US" sz="3600" u="sng" dirty="0" smtClean="0">
                <a:solidFill>
                  <a:schemeClr val="tx1"/>
                </a:solidFill>
              </a:rPr>
              <a:t>관리</a:t>
            </a:r>
            <a:r>
              <a:rPr lang="en-US" altLang="ko-KR" sz="3600" u="sng" dirty="0" smtClean="0">
                <a:solidFill>
                  <a:schemeClr val="tx1"/>
                </a:solidFill>
              </a:rPr>
              <a:t>-</a:t>
            </a:r>
            <a:r>
              <a:rPr lang="ko-KR" altLang="en-US" sz="2800" u="sng" dirty="0" smtClean="0">
                <a:solidFill>
                  <a:schemeClr val="tx1"/>
                </a:solidFill>
              </a:rPr>
              <a:t>코드 관리</a:t>
            </a:r>
            <a:endParaRPr lang="ko-KR" altLang="en-US" sz="28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274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31562" y="1757530"/>
            <a:ext cx="6858005" cy="283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업체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관제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그룹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직급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등 권한 부여를 각 코드로 검색 및 등록 가능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7727" y="1077177"/>
            <a:ext cx="11556545" cy="5359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662692" y="1682152"/>
            <a:ext cx="1055293" cy="284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220973" y="74767"/>
            <a:ext cx="1052422" cy="4255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73396" y="828140"/>
            <a:ext cx="6822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2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err="1" smtClean="0">
                <a:solidFill>
                  <a:schemeClr val="tx1"/>
                </a:solidFill>
              </a:rPr>
              <a:t>장애관리</a:t>
            </a:r>
            <a:endParaRPr lang="ko-KR" altLang="en-US" sz="36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9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4068" y="1328467"/>
            <a:ext cx="11335109" cy="310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779033" y="1682150"/>
            <a:ext cx="8627" cy="310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907098" y="2035833"/>
            <a:ext cx="4244197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장애발생일자 </a:t>
            </a:r>
            <a:r>
              <a:rPr lang="en-US" altLang="ko-KR" sz="1100" dirty="0" smtClean="0">
                <a:solidFill>
                  <a:srgbClr val="FF0000"/>
                </a:solidFill>
              </a:rPr>
              <a:t>/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근무조</a:t>
            </a:r>
            <a:r>
              <a:rPr lang="en-US" altLang="ko-KR" sz="1100" dirty="0" smtClean="0">
                <a:solidFill>
                  <a:srgbClr val="FF0000"/>
                </a:solidFill>
              </a:rPr>
              <a:t>, / </a:t>
            </a:r>
            <a:r>
              <a:rPr lang="ko-KR" altLang="en-US" sz="1100" dirty="0" smtClean="0">
                <a:solidFill>
                  <a:srgbClr val="FF0000"/>
                </a:solidFill>
              </a:rPr>
              <a:t>근무자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/ </a:t>
            </a:r>
            <a:r>
              <a:rPr lang="ko-KR" altLang="en-US" sz="1100" dirty="0" smtClean="0">
                <a:solidFill>
                  <a:srgbClr val="FF0000"/>
                </a:solidFill>
              </a:rPr>
              <a:t>장애유형 </a:t>
            </a:r>
            <a:r>
              <a:rPr lang="en-US" altLang="ko-KR" sz="1100" dirty="0" smtClean="0">
                <a:solidFill>
                  <a:srgbClr val="FF0000"/>
                </a:solidFill>
              </a:rPr>
              <a:t>/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조치상태</a:t>
            </a:r>
            <a:r>
              <a:rPr lang="ko-KR" altLang="en-US" sz="1100" dirty="0" smtClean="0">
                <a:solidFill>
                  <a:srgbClr val="FF0000"/>
                </a:solidFill>
              </a:rPr>
              <a:t> 등 검색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4225" y="0"/>
            <a:ext cx="891398" cy="4830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65755" y="1949570"/>
            <a:ext cx="603849" cy="267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57856" y="1949570"/>
            <a:ext cx="1871933" cy="250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rgbClr val="FF0000"/>
                </a:solidFill>
              </a:rPr>
              <a:t>등록시</a:t>
            </a:r>
            <a:r>
              <a:rPr lang="ko-KR" altLang="en-US" sz="1100" dirty="0" smtClean="0">
                <a:solidFill>
                  <a:srgbClr val="FF0000"/>
                </a:solidFill>
              </a:rPr>
              <a:t> 다음 페이지 </a:t>
            </a:r>
            <a:r>
              <a:rPr lang="ko-KR" altLang="en-US" sz="1100" dirty="0" smtClean="0">
                <a:solidFill>
                  <a:srgbClr val="FF0000"/>
                </a:solidFill>
              </a:rPr>
              <a:t>참고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9847041" y="2074653"/>
            <a:ext cx="8583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2412" y="905777"/>
            <a:ext cx="11099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25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465606" y="0"/>
            <a:ext cx="891398" cy="3968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6815" y="1035170"/>
            <a:ext cx="11404121" cy="3528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4619" y="5809891"/>
            <a:ext cx="9575320" cy="802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장애발생일자 </a:t>
            </a:r>
            <a:r>
              <a:rPr lang="en-US" altLang="ko-KR" sz="1600" dirty="0" smtClean="0">
                <a:solidFill>
                  <a:srgbClr val="FF0000"/>
                </a:solidFill>
              </a:rPr>
              <a:t>/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발생시간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/ </a:t>
            </a:r>
            <a:r>
              <a:rPr lang="ko-KR" altLang="en-US" sz="1600" dirty="0" smtClean="0">
                <a:solidFill>
                  <a:srgbClr val="FF0000"/>
                </a:solidFill>
              </a:rPr>
              <a:t>장애 유형 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대분류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소분류</a:t>
            </a:r>
            <a:r>
              <a:rPr lang="en-US" altLang="ko-KR" sz="1600" dirty="0" smtClean="0">
                <a:solidFill>
                  <a:srgbClr val="FF0000"/>
                </a:solidFill>
              </a:rPr>
              <a:t>) / </a:t>
            </a:r>
            <a:r>
              <a:rPr lang="ko-KR" altLang="en-US" sz="1600" dirty="0" smtClean="0">
                <a:solidFill>
                  <a:srgbClr val="FF0000"/>
                </a:solidFill>
              </a:rPr>
              <a:t>유지보수업체 등 등록 및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장애조치</a:t>
            </a:r>
            <a:r>
              <a:rPr lang="ko-KR" altLang="en-US" sz="1600" dirty="0" smtClean="0">
                <a:solidFill>
                  <a:srgbClr val="FF0000"/>
                </a:solidFill>
              </a:rPr>
              <a:t> 결과 확인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001992" y="4593567"/>
            <a:ext cx="508959" cy="1117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2412" y="724627"/>
            <a:ext cx="6268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57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7048" y="2156603"/>
            <a:ext cx="6858005" cy="295023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u="sng" dirty="0" smtClean="0">
                <a:solidFill>
                  <a:schemeClr val="tx1"/>
                </a:solidFill>
              </a:rPr>
              <a:t>전자결재</a:t>
            </a:r>
            <a:endParaRPr lang="ko-KR" altLang="en-US" sz="3600" u="sng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27047" y="1230702"/>
            <a:ext cx="6858005" cy="82238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u="sng" dirty="0" smtClean="0">
                <a:solidFill>
                  <a:schemeClr val="tx1"/>
                </a:solidFill>
              </a:rPr>
              <a:t>자원관리 시스템</a:t>
            </a:r>
            <a:endParaRPr lang="ko-KR" altLang="en-US" sz="5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4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580</Words>
  <Application>Microsoft Office PowerPoint</Application>
  <PresentationFormat>와이드스크린</PresentationFormat>
  <Paragraphs>106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포천시청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PCS_11</dc:creator>
  <cp:lastModifiedBy>PCS_11</cp:lastModifiedBy>
  <cp:revision>20</cp:revision>
  <dcterms:created xsi:type="dcterms:W3CDTF">2024-02-21T00:18:57Z</dcterms:created>
  <dcterms:modified xsi:type="dcterms:W3CDTF">2024-02-21T05:12:22Z</dcterms:modified>
</cp:coreProperties>
</file>